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0" d="100"/>
          <a:sy n="190" d="100"/>
        </p:scale>
        <p:origin x="-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46564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6195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Period-the amount of time it takes for the stars in a binary system to complete one orbit</a:t>
            </a:r>
          </a:p>
          <a:p>
            <a:endParaRPr lang="en" sz="2100">
              <a:solidFill>
                <a:schemeClr val="dk1"/>
              </a:solidFill>
            </a:endParaRPr>
          </a:p>
          <a:p>
            <a:pPr marL="457200" lvl="0" indent="-36195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Eccentricity-shape of the orbit</a:t>
            </a:r>
          </a:p>
          <a:p>
            <a:endParaRPr lang="en"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-hr diagram for ngc 188</a:t>
            </a:r>
          </a:p>
          <a:p>
            <a:pPr lvl="0" rtl="0">
              <a:buNone/>
            </a:pPr>
            <a:r>
              <a:rPr lang="en"/>
              <a:t>-explain axes</a:t>
            </a:r>
          </a:p>
          <a:p>
            <a:pPr lvl="0" rtl="0">
              <a:buNone/>
            </a:pPr>
            <a:r>
              <a:rPr lang="en"/>
              <a:t>-MS, RGB, AGB</a:t>
            </a:r>
          </a:p>
          <a:p>
            <a:pPr>
              <a:buNone/>
            </a:pPr>
            <a:r>
              <a:rPr lang="en"/>
              <a:t>-point out blue stragglers, why don't they follow normal evolution?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29845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The resulting star would be more massive and brighter than the rest of the stars in the cluster. </a:t>
            </a:r>
          </a:p>
          <a:p>
            <a:endParaRPr lang="en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most theories predict particular eccentricities and periods for blue stragglers so looking at these variables for all blue stragglers can shed light on their origin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1pPr>
            <a:lvl2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4pPr>
            <a:lvl5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7pPr>
            <a:lvl8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b="0"/>
              <a:t>Blue Stragglers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Caroline Darin</a:t>
            </a:r>
          </a:p>
          <a:p>
            <a:pPr lvl="0" rtl="0">
              <a:buNone/>
            </a:pPr>
            <a:r>
              <a:rPr lang="en"/>
              <a:t>Nico Salzetta</a:t>
            </a:r>
          </a:p>
          <a:p>
            <a:pPr>
              <a:buNone/>
            </a:pPr>
            <a:r>
              <a:rPr lang="en"/>
              <a:t>Advisors: Aaron Geller, Daryl Haggard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Cumulative Frequency of Eccentricities</a:t>
            </a:r>
          </a:p>
        </p:txBody>
      </p:sp>
      <p:sp>
        <p:nvSpPr>
          <p:cNvPr id="118" name="Shape 118"/>
          <p:cNvSpPr/>
          <p:nvPr/>
        </p:nvSpPr>
        <p:spPr>
          <a:xfrm>
            <a:off x="-701525" y="1557883"/>
            <a:ext cx="10547049" cy="53001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80999" cy="23048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Mass transfer and blue stragglers not statistically different using KS test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Triples and BS statistically different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We know BS are formed both ways however so...</a:t>
            </a:r>
          </a:p>
        </p:txBody>
      </p:sp>
      <p:sp>
        <p:nvSpPr>
          <p:cNvPr id="125" name="Shape 125"/>
          <p:cNvSpPr/>
          <p:nvPr/>
        </p:nvSpPr>
        <p:spPr>
          <a:xfrm>
            <a:off x="1403472" y="3829512"/>
            <a:ext cx="6288454" cy="3162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Hypothesis Graph</a:t>
            </a:r>
          </a:p>
        </p:txBody>
      </p:sp>
      <p:sp>
        <p:nvSpPr>
          <p:cNvPr id="131" name="Shape 131"/>
          <p:cNvSpPr/>
          <p:nvPr/>
        </p:nvSpPr>
        <p:spPr>
          <a:xfrm>
            <a:off x="-711334" y="1547831"/>
            <a:ext cx="10566670" cy="5310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Cumulative Frequency of Periods</a:t>
            </a:r>
          </a:p>
        </p:txBody>
      </p:sp>
      <p:sp>
        <p:nvSpPr>
          <p:cNvPr id="137" name="Shape 137"/>
          <p:cNvSpPr/>
          <p:nvPr/>
        </p:nvSpPr>
        <p:spPr>
          <a:xfrm>
            <a:off x="98403" y="1724032"/>
            <a:ext cx="8947193" cy="49535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Period Interpretation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782525" y="3543125"/>
            <a:ext cx="8477399" cy="3358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441900" y="2342000"/>
            <a:ext cx="82602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457200" lvl="0" indent="-317500" rtl="0">
              <a:spcBef>
                <a:spcPts val="480"/>
              </a:spcBef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</a:rPr>
              <a:t>Triples don't fit for eccentricity, leaves mass transfer</a:t>
            </a:r>
          </a:p>
          <a:p>
            <a:endParaRPr lang="en" sz="240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480"/>
              </a:spcBef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</a:rPr>
              <a:t>The wind accretion mass transfer stars have longer periods than the blue stragglers</a:t>
            </a:r>
          </a:p>
          <a:p>
            <a:endParaRPr lang="en" sz="240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480"/>
              </a:spcBef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</a:rPr>
              <a:t>Leaves Roche Lobe overflow mass transfer</a:t>
            </a:r>
          </a:p>
          <a:p>
            <a:endParaRPr lang="en" sz="240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480"/>
              </a:spcBef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</a:rPr>
              <a:t>RLOF predicts shorter periods than wind accretion, so this makes sense because the blue stragglers have shorter periods than the wind accretion mass transfers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Future Work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Spend next few weeks running BSE code to simulate binary evolution, obtain resulting eccentricities and periods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Try to create eccentricity and period distribution of blue stragglers</a:t>
            </a:r>
          </a:p>
          <a:p>
            <a:endParaRPr lang="en"/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Explore differences between mass transfer via wind accretion and RLOF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KS-Test</a:t>
            </a:r>
          </a:p>
        </p:txBody>
      </p:sp>
      <p:sp>
        <p:nvSpPr>
          <p:cNvPr id="156" name="Shape 156"/>
          <p:cNvSpPr/>
          <p:nvPr/>
        </p:nvSpPr>
        <p:spPr>
          <a:xfrm>
            <a:off x="142612" y="1552971"/>
            <a:ext cx="8858775" cy="499153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57" name="Shape 157"/>
          <p:cNvCxnSpPr/>
          <p:nvPr/>
        </p:nvCxnSpPr>
        <p:spPr>
          <a:xfrm flipH="1">
            <a:off x="6151625" y="3369225"/>
            <a:ext cx="10799" cy="11412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8" name="Shape 158"/>
          <p:cNvCxnSpPr/>
          <p:nvPr/>
        </p:nvCxnSpPr>
        <p:spPr>
          <a:xfrm>
            <a:off x="4140875" y="3336625"/>
            <a:ext cx="1945500" cy="586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9" name="Shape 159"/>
          <p:cNvSpPr txBox="1"/>
          <p:nvPr/>
        </p:nvSpPr>
        <p:spPr>
          <a:xfrm>
            <a:off x="3369225" y="3032425"/>
            <a:ext cx="1532400" cy="304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D-Value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Cumulative Frequency of Period for Regular Giants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0" y="1574280"/>
            <a:ext cx="8986471" cy="50195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Identifying Field Blue Stragglers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5326291" y="1578460"/>
            <a:ext cx="3360600" cy="4989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dots are metal poor field MS stars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blue and red points are either confirmed or candidate blue stagglers</a:t>
            </a:r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lines are fits for color as a function of metallicity for main sequence turnoff stars in globular clusters</a:t>
            </a:r>
          </a:p>
        </p:txBody>
      </p:sp>
      <p:sp>
        <p:nvSpPr>
          <p:cNvPr id="173" name="Shape 173"/>
          <p:cNvSpPr/>
          <p:nvPr/>
        </p:nvSpPr>
        <p:spPr>
          <a:xfrm>
            <a:off x="56795" y="1578460"/>
            <a:ext cx="5269495" cy="51776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b="0"/>
              <a:t>Star Clusters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2281775"/>
            <a:ext cx="40995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All stars in a cluster are around the same age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Spherical distribution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Two types: globular and open clusters</a:t>
            </a:r>
          </a:p>
        </p:txBody>
      </p:sp>
      <p:sp>
        <p:nvSpPr>
          <p:cNvPr id="59" name="Shape 59"/>
          <p:cNvSpPr/>
          <p:nvPr/>
        </p:nvSpPr>
        <p:spPr>
          <a:xfrm>
            <a:off x="4556700" y="2281775"/>
            <a:ext cx="4127959" cy="366836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Star Clusters cont.</a:t>
            </a:r>
          </a:p>
        </p:txBody>
      </p:sp>
      <p:sp>
        <p:nvSpPr>
          <p:cNvPr id="65" name="Shape 65"/>
          <p:cNvSpPr/>
          <p:nvPr/>
        </p:nvSpPr>
        <p:spPr>
          <a:xfrm>
            <a:off x="4631732" y="1556508"/>
            <a:ext cx="4196091" cy="525263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6" name="Shape 66"/>
          <p:cNvSpPr txBox="1"/>
          <p:nvPr/>
        </p:nvSpPr>
        <p:spPr>
          <a:xfrm>
            <a:off x="571500" y="1994175"/>
            <a:ext cx="3866700" cy="4377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</a:rPr>
              <a:t>Stellar evolution based solely on initial mass</a:t>
            </a:r>
          </a:p>
          <a:p>
            <a:endParaRPr lang="en" sz="240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</a:rPr>
              <a:t>Stars in cluster graphed on Color-magnitude diagram, map out smooth trend of stellar evolution</a:t>
            </a:r>
          </a:p>
          <a:p>
            <a:endParaRPr lang="en"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5005917" y="1557474"/>
            <a:ext cx="3805411" cy="50585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2" name="Shape 72"/>
          <p:cNvSpPr txBox="1"/>
          <p:nvPr/>
        </p:nvSpPr>
        <p:spPr>
          <a:xfrm>
            <a:off x="-3232800" y="1348200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4922741" y="6616062"/>
            <a:ext cx="3898800" cy="2159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800">
                <a:latin typeface="Verdana"/>
                <a:ea typeface="Verdana"/>
                <a:cs typeface="Verdana"/>
                <a:sym typeface="Verdana"/>
              </a:rPr>
              <a:t>Robert D. Mathieu &amp; Aaron M. Geller </a:t>
            </a:r>
            <a:r>
              <a:rPr lang="en" sz="800" i="1">
                <a:latin typeface="Verdana"/>
                <a:ea typeface="Verdana"/>
                <a:cs typeface="Verdana"/>
                <a:sym typeface="Verdana"/>
              </a:rPr>
              <a:t>Nature </a:t>
            </a:r>
            <a:r>
              <a:rPr lang="en" sz="800" b="1">
                <a:latin typeface="Verdana"/>
                <a:ea typeface="Verdana"/>
                <a:cs typeface="Verdana"/>
                <a:sym typeface="Verdana"/>
              </a:rPr>
              <a:t>462</a:t>
            </a:r>
            <a:r>
              <a:rPr lang="en" sz="800">
                <a:latin typeface="Verdana"/>
                <a:ea typeface="Verdana"/>
                <a:cs typeface="Verdana"/>
                <a:sym typeface="Verdana"/>
              </a:rPr>
              <a:t>, 1032-1035(24 December 2009)</a:t>
            </a:r>
          </a:p>
        </p:txBody>
      </p:sp>
      <p:sp>
        <p:nvSpPr>
          <p:cNvPr id="74" name="Shape 74"/>
          <p:cNvSpPr/>
          <p:nvPr/>
        </p:nvSpPr>
        <p:spPr>
          <a:xfrm>
            <a:off x="9190800" y="961200"/>
            <a:ext cx="304799" cy="304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Blue Stragglers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554429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Left of the dashed line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Brighter and bluer than other Main Sequence stars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Because of this, they appear younger - they 'straggle' behind other stars of similar mass</a:t>
            </a:r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Are usually observed in long period binaries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Blue Straggler Formation Theories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11060"/>
            <a:ext cx="4121400" cy="49569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Since stellar evolution based on initial mass of star, irregular evolution is probably from a change in mass mid-evolution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Collisions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Mass transfer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Mergers in triple star systems</a:t>
            </a:r>
          </a:p>
        </p:txBody>
      </p:sp>
      <p:sp>
        <p:nvSpPr>
          <p:cNvPr id="83" name="Shape 83"/>
          <p:cNvSpPr/>
          <p:nvPr/>
        </p:nvSpPr>
        <p:spPr>
          <a:xfrm>
            <a:off x="4763597" y="2151975"/>
            <a:ext cx="4141202" cy="32904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Collisions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Collision between two stars(during binary-binary encounter) in a dense cluster </a:t>
            </a:r>
          </a:p>
          <a:p>
            <a:endParaRPr lang="en" sz="1800"/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Leaves binary with long period and high eccentricity</a:t>
            </a:r>
          </a:p>
          <a:p>
            <a:endParaRPr lang="en"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N-body simulations show that only some blue stragglers could come from collisions</a:t>
            </a:r>
          </a:p>
          <a:p>
            <a:endParaRPr lang="en" sz="1800"/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Also cannot explain field blue stragglers because star collisions are extremely rare in the field</a:t>
            </a:r>
          </a:p>
        </p:txBody>
      </p:sp>
      <p:sp>
        <p:nvSpPr>
          <p:cNvPr id="90" name="Shape 90"/>
          <p:cNvSpPr/>
          <p:nvPr/>
        </p:nvSpPr>
        <p:spPr>
          <a:xfrm>
            <a:off x="4738900" y="1945700"/>
            <a:ext cx="3810000" cy="4000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Mass Transfer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53475"/>
            <a:ext cx="4301399" cy="39629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/>
              <a:t>Wind Accretion-winds from giant accrete on main sequence companion, new mass makes MS star look bluer and brighter</a:t>
            </a:r>
          </a:p>
          <a:p>
            <a:pPr marL="457200" lvl="0" indent="-3556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/>
              <a:t>Roche Lobe overflow-giant evolves  to fill roche lobe and transfers mass to companion, making it look bluer and brighter</a:t>
            </a:r>
          </a:p>
        </p:txBody>
      </p:sp>
      <p:sp>
        <p:nvSpPr>
          <p:cNvPr id="97" name="Shape 97"/>
          <p:cNvSpPr/>
          <p:nvPr/>
        </p:nvSpPr>
        <p:spPr>
          <a:xfrm>
            <a:off x="4758600" y="2171141"/>
            <a:ext cx="4194154" cy="21185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8" name="Shape 98"/>
          <p:cNvSpPr txBox="1"/>
          <p:nvPr/>
        </p:nvSpPr>
        <p:spPr>
          <a:xfrm>
            <a:off x="457200" y="4594475"/>
            <a:ext cx="8505299" cy="1156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marL="457200" lvl="0" indent="-355600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</a:rPr>
              <a:t>Mass Transfer tends to circularise orbits through tidal forces so we expect low eccentricities and longer periods</a:t>
            </a:r>
          </a:p>
          <a:p>
            <a:pPr marL="457200" lvl="0" indent="-3556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000"/>
              <a:t>Blue stragglers should somewhat resemble other mass transfer stars such as CH, Barium and S-Type Stars</a:t>
            </a:r>
          </a:p>
          <a:p>
            <a:endParaRPr lang="en" sz="20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Mergers in Triple Star Systems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389199" cy="50109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68300" rtl="0">
              <a:buClr>
                <a:schemeClr val="dk1"/>
              </a:buClr>
              <a:buSzPct val="183333"/>
              <a:buFont typeface="Arial"/>
              <a:buChar char="•"/>
            </a:pPr>
            <a:r>
              <a:rPr lang="en" sz="2000"/>
              <a:t>Merger in binary could produce blue straggler, but would be single star, not binary</a:t>
            </a:r>
          </a:p>
          <a:p>
            <a:pPr marL="457200" lvl="0" indent="-368300" rtl="0">
              <a:buClr>
                <a:schemeClr val="dk1"/>
              </a:buClr>
              <a:buSzPct val="183333"/>
              <a:buFont typeface="Arial"/>
              <a:buChar char="•"/>
            </a:pPr>
            <a:r>
              <a:rPr lang="en" sz="2000"/>
              <a:t>Usually involve a very close inner binary and a wider tertiary that orbit the system's center of mass</a:t>
            </a:r>
          </a:p>
          <a:p>
            <a:pPr marL="457200" lvl="0" indent="-368300" rtl="0">
              <a:buClr>
                <a:schemeClr val="dk1"/>
              </a:buClr>
              <a:buSzPct val="183333"/>
              <a:buFont typeface="Arial"/>
              <a:buChar char="•"/>
            </a:pPr>
            <a:r>
              <a:rPr lang="en" sz="2000"/>
              <a:t>Theory is that inner binary merges and forms blue straggler while tertiary star continues to orbit around center of mass</a:t>
            </a:r>
          </a:p>
          <a:p>
            <a:pPr marL="457200" lvl="0" indent="-368300" rtl="0">
              <a:buClr>
                <a:schemeClr val="dk1"/>
              </a:buClr>
              <a:buSzPct val="183333"/>
              <a:buFont typeface="Arial"/>
              <a:buChar char="•"/>
            </a:pPr>
            <a:r>
              <a:rPr lang="en" sz="2000"/>
              <a:t>Predicts blue straggler binaries with long periods, range of eccentricity</a:t>
            </a:r>
          </a:p>
          <a:p>
            <a:pPr marL="457200" lvl="0" indent="-368300" rtl="0">
              <a:buClr>
                <a:schemeClr val="dk1"/>
              </a:buClr>
              <a:buSzPct val="183333"/>
              <a:buFont typeface="Arial"/>
              <a:buChar char="•"/>
            </a:pPr>
            <a:r>
              <a:rPr lang="en" sz="2000"/>
              <a:t>Progenitor conditions for blue stragglers:</a:t>
            </a:r>
          </a:p>
          <a:p>
            <a:pPr marL="914400" lvl="1" indent="-368300" rtl="0">
              <a:buClr>
                <a:schemeClr val="dk1"/>
              </a:buClr>
              <a:buSzPct val="137500"/>
              <a:buFont typeface="Courier New"/>
              <a:buChar char="o"/>
            </a:pPr>
            <a:r>
              <a:rPr lang="en" sz="1600"/>
              <a:t>.75 &lt; Inner binary total mass &lt; 3</a:t>
            </a:r>
          </a:p>
          <a:p>
            <a:pPr marL="914400" lvl="1" indent="-368300" rtl="0">
              <a:buClr>
                <a:schemeClr val="dk1"/>
              </a:buClr>
              <a:buSzPct val="137500"/>
              <a:buFont typeface="Courier New"/>
              <a:buChar char="o"/>
            </a:pPr>
            <a:r>
              <a:rPr lang="en" sz="1600"/>
              <a:t>.05 &lt; Outer star mass &lt; 3</a:t>
            </a:r>
          </a:p>
          <a:p>
            <a:pPr marL="914400" lvl="1" indent="-368300" rtl="0">
              <a:buClr>
                <a:schemeClr val="dk1"/>
              </a:buClr>
              <a:buSzPct val="137500"/>
              <a:buFont typeface="Courier New"/>
              <a:buChar char="o"/>
            </a:pPr>
            <a:r>
              <a:rPr lang="en" sz="1600"/>
              <a:t>Inner binary period &lt; 10 days</a:t>
            </a:r>
          </a:p>
        </p:txBody>
      </p:sp>
      <p:sp>
        <p:nvSpPr>
          <p:cNvPr id="105" name="Shape 105"/>
          <p:cNvSpPr/>
          <p:nvPr/>
        </p:nvSpPr>
        <p:spPr>
          <a:xfrm>
            <a:off x="5846400" y="2331120"/>
            <a:ext cx="3040678" cy="32005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Blue Stragglers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83700" y="2255125"/>
            <a:ext cx="3369300" cy="32606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457200" lvl="0" indent="-36195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</a:rPr>
              <a:t>
Collected periods and eccentricities of blue straggler binaries, regular giant binaries, mass transfer binaries and triple systems(outer orbit)</a:t>
            </a:r>
          </a:p>
          <a:p>
            <a:endParaRPr lang="en" sz="2100">
              <a:solidFill>
                <a:schemeClr val="dk1"/>
              </a:solidFill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3653000" y="1940946"/>
            <a:ext cx="5343339" cy="4008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Macintosh PowerPoint</Application>
  <PresentationFormat>On-screen Show (4:3)</PresentationFormat>
  <Paragraphs>88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/>
      <vt:lpstr/>
      <vt:lpstr>Blue Stragglers</vt:lpstr>
      <vt:lpstr>Star Clusters</vt:lpstr>
      <vt:lpstr>Star Clusters cont.</vt:lpstr>
      <vt:lpstr>Blue Stragglers</vt:lpstr>
      <vt:lpstr>Blue Straggler Formation Theories</vt:lpstr>
      <vt:lpstr>Collisions</vt:lpstr>
      <vt:lpstr>Mass Transfer</vt:lpstr>
      <vt:lpstr>Mergers in Triple Star Systems</vt:lpstr>
      <vt:lpstr>Blue Stragglers</vt:lpstr>
      <vt:lpstr>Cumulative Frequency of Eccentricities</vt:lpstr>
      <vt:lpstr>PowerPoint Presentation</vt:lpstr>
      <vt:lpstr>Hypothesis Graph</vt:lpstr>
      <vt:lpstr>Cumulative Frequency of Periods</vt:lpstr>
      <vt:lpstr>Period Interpretation</vt:lpstr>
      <vt:lpstr>Future Work</vt:lpstr>
      <vt:lpstr>KS-Test</vt:lpstr>
      <vt:lpstr>Cumulative Frequency of Period for Regular Giants</vt:lpstr>
      <vt:lpstr>Identifying Field Blue Stragglers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Stragglers</dc:title>
  <cp:lastModifiedBy>Microsoft Office User</cp:lastModifiedBy>
  <cp:revision>1</cp:revision>
  <dcterms:modified xsi:type="dcterms:W3CDTF">2012-08-31T22:57:34Z</dcterms:modified>
</cp:coreProperties>
</file>