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9" r:id="rId1"/>
    <p:sldMasterId id="2147484121" r:id="rId2"/>
    <p:sldMasterId id="2147484133" r:id="rId3"/>
    <p:sldMasterId id="2147484220" r:id="rId4"/>
  </p:sldMasterIdLst>
  <p:sldIdLst>
    <p:sldId id="256" r:id="rId5"/>
    <p:sldId id="257" r:id="rId6"/>
    <p:sldId id="258" r:id="rId7"/>
    <p:sldId id="268" r:id="rId8"/>
    <p:sldId id="259" r:id="rId9"/>
    <p:sldId id="262" r:id="rId10"/>
    <p:sldId id="272" r:id="rId11"/>
    <p:sldId id="277" r:id="rId12"/>
    <p:sldId id="278" r:id="rId13"/>
    <p:sldId id="264" r:id="rId14"/>
    <p:sldId id="260" r:id="rId15"/>
    <p:sldId id="261" r:id="rId16"/>
    <p:sldId id="263" r:id="rId17"/>
    <p:sldId id="269" r:id="rId18"/>
    <p:sldId id="270" r:id="rId19"/>
    <p:sldId id="280" r:id="rId20"/>
    <p:sldId id="279" r:id="rId21"/>
    <p:sldId id="281" r:id="rId22"/>
    <p:sldId id="265" r:id="rId23"/>
    <p:sldId id="267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3240" y="-2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8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5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06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8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45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7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62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4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3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3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45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53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59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06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80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45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8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75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62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4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8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38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53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59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06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75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6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3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5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  <p:grpSp>
        <p:nvGrpSpPr>
          <p:cNvPr id="41996" name="Group 12"/>
          <p:cNvGrpSpPr>
            <a:grpSpLocks/>
          </p:cNvGrpSpPr>
          <p:nvPr/>
        </p:nvGrpSpPr>
        <p:grpSpPr bwMode="auto">
          <a:xfrm>
            <a:off x="0" y="0"/>
            <a:ext cx="9144000" cy="912813"/>
            <a:chOff x="0" y="0"/>
            <a:chExt cx="5760" cy="575"/>
          </a:xfrm>
        </p:grpSpPr>
        <p:sp>
          <p:nvSpPr>
            <p:cNvPr id="41997" name="Rectangle 13"/>
            <p:cNvSpPr>
              <a:spLocks noChangeArrowheads="1"/>
            </p:cNvSpPr>
            <p:nvPr userDrawn="1"/>
          </p:nvSpPr>
          <p:spPr bwMode="auto">
            <a:xfrm>
              <a:off x="960" y="287"/>
              <a:ext cx="4800" cy="288"/>
            </a:xfrm>
            <a:prstGeom prst="rect">
              <a:avLst/>
            </a:prstGeom>
            <a:solidFill>
              <a:srgbClr val="57196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1680" cy="288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999" name="Picture 15" descr="McC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" y="48"/>
              <a:ext cx="308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0" name="Picture 16" descr="NU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1"/>
              <a:ext cx="2093" cy="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  <p:grpSp>
        <p:nvGrpSpPr>
          <p:cNvPr id="41996" name="Group 12"/>
          <p:cNvGrpSpPr>
            <a:grpSpLocks/>
          </p:cNvGrpSpPr>
          <p:nvPr/>
        </p:nvGrpSpPr>
        <p:grpSpPr bwMode="auto">
          <a:xfrm>
            <a:off x="0" y="0"/>
            <a:ext cx="9144000" cy="912813"/>
            <a:chOff x="0" y="0"/>
            <a:chExt cx="5760" cy="575"/>
          </a:xfrm>
        </p:grpSpPr>
        <p:sp>
          <p:nvSpPr>
            <p:cNvPr id="41997" name="Rectangle 13"/>
            <p:cNvSpPr>
              <a:spLocks noChangeArrowheads="1"/>
            </p:cNvSpPr>
            <p:nvPr userDrawn="1"/>
          </p:nvSpPr>
          <p:spPr bwMode="auto">
            <a:xfrm>
              <a:off x="960" y="287"/>
              <a:ext cx="4800" cy="288"/>
            </a:xfrm>
            <a:prstGeom prst="rect">
              <a:avLst/>
            </a:prstGeom>
            <a:solidFill>
              <a:srgbClr val="57196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1680" cy="288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999" name="Picture 15" descr="McC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" y="48"/>
              <a:ext cx="308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0" name="Picture 16" descr="NU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1"/>
              <a:ext cx="2093" cy="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  <p:grpSp>
        <p:nvGrpSpPr>
          <p:cNvPr id="41996" name="Group 12"/>
          <p:cNvGrpSpPr>
            <a:grpSpLocks/>
          </p:cNvGrpSpPr>
          <p:nvPr/>
        </p:nvGrpSpPr>
        <p:grpSpPr bwMode="auto">
          <a:xfrm>
            <a:off x="0" y="0"/>
            <a:ext cx="9144000" cy="912813"/>
            <a:chOff x="0" y="0"/>
            <a:chExt cx="5760" cy="575"/>
          </a:xfrm>
        </p:grpSpPr>
        <p:sp>
          <p:nvSpPr>
            <p:cNvPr id="41997" name="Rectangle 13"/>
            <p:cNvSpPr>
              <a:spLocks noChangeArrowheads="1"/>
            </p:cNvSpPr>
            <p:nvPr userDrawn="1"/>
          </p:nvSpPr>
          <p:spPr bwMode="auto">
            <a:xfrm>
              <a:off x="960" y="287"/>
              <a:ext cx="4800" cy="288"/>
            </a:xfrm>
            <a:prstGeom prst="rect">
              <a:avLst/>
            </a:prstGeom>
            <a:solidFill>
              <a:srgbClr val="57196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1680" cy="288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999" name="Picture 15" descr="McC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" y="48"/>
              <a:ext cx="308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0" name="Picture 16" descr="NU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1"/>
              <a:ext cx="2093" cy="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951D368-C1B2-C647-B4B7-5ACDAE0543DB}" type="datetimeFigureOut">
              <a:rPr lang="en-US" smtClean="0"/>
              <a:t>8/31/12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8AAB48F-B559-A044-B7E5-09E5803684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  <p:sldLayoutId id="214748423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hyperlink" Target="http://hyperphysics.phy-astr.gsu.edu/hbase/phyopt/totint.html" TargetMode="External"/><Relationship Id="rId3" Type="http://schemas.openxmlformats.org/officeDocument/2006/relationships/hyperlink" Target="http://www.etafilm.com.tw/PVD_Sputtering_Deposition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Magnetostrictive Materials for </a:t>
            </a:r>
            <a:br>
              <a:rPr lang="en-US" dirty="0" smtClean="0"/>
            </a:br>
            <a:r>
              <a:rPr lang="en-US" dirty="0" smtClean="0"/>
              <a:t>X-Ray Optics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Bridget </a:t>
            </a:r>
            <a:r>
              <a:rPr lang="en-US" dirty="0" err="1" smtClean="0"/>
              <a:t>Bellavia</a:t>
            </a:r>
            <a:r>
              <a:rPr lang="en-US" dirty="0" smtClean="0"/>
              <a:t> and Julia Savoie</a:t>
            </a:r>
          </a:p>
          <a:p>
            <a:r>
              <a:rPr lang="en-US" dirty="0" smtClean="0"/>
              <a:t>August 17, 2012</a:t>
            </a:r>
          </a:p>
          <a:p>
            <a:r>
              <a:rPr lang="en-US" dirty="0" smtClean="0"/>
              <a:t>Summer Research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3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Chamber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948" y="1709447"/>
            <a:ext cx="6437208" cy="48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2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2222"/>
            <a:ext cx="8042276" cy="1242309"/>
          </a:xfrm>
        </p:spPr>
        <p:txBody>
          <a:bodyPr anchor="ctr" anchorCtr="0">
            <a:normAutofit fontScale="90000"/>
          </a:bodyPr>
          <a:lstStyle/>
          <a:p>
            <a:r>
              <a:rPr lang="en-US" dirty="0" smtClean="0"/>
              <a:t>Summary of Sputtering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17427"/>
            <a:ext cx="3714994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Argon ions (</a:t>
            </a:r>
            <a:r>
              <a:rPr lang="en-US" dirty="0" err="1" smtClean="0"/>
              <a:t>Ar</a:t>
            </a:r>
            <a:r>
              <a:rPr lang="en-US" baseline="30000" dirty="0" smtClean="0"/>
              <a:t>+</a:t>
            </a:r>
            <a:r>
              <a:rPr lang="en-US" dirty="0" smtClean="0"/>
              <a:t>) from a plasma are accelerated towards negatively-biased target</a:t>
            </a:r>
          </a:p>
          <a:p>
            <a:r>
              <a:rPr lang="en-US" dirty="0"/>
              <a:t>Momentum transfer</a:t>
            </a:r>
          </a:p>
          <a:p>
            <a:pPr lvl="1"/>
            <a:r>
              <a:rPr lang="en-US" dirty="0"/>
              <a:t>“Atomic billiard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Atoms are ejected from target and deposited on substrate, forming a thin film</a:t>
            </a:r>
          </a:p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69" y="2065021"/>
            <a:ext cx="4469396" cy="267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98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58902"/>
            <a:ext cx="8042276" cy="762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Post-Coating Annealing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37" y="2132468"/>
            <a:ext cx="2770897" cy="3797915"/>
          </a:xfrm>
        </p:spPr>
        <p:txBody>
          <a:bodyPr>
            <a:normAutofit/>
          </a:bodyPr>
          <a:lstStyle/>
          <a:p>
            <a:r>
              <a:rPr lang="en-US" dirty="0" smtClean="0"/>
              <a:t>Enhance </a:t>
            </a:r>
            <a:r>
              <a:rPr lang="en-US" dirty="0" err="1" smtClean="0"/>
              <a:t>magnetostrictive</a:t>
            </a:r>
            <a:r>
              <a:rPr lang="en-US" dirty="0" smtClean="0"/>
              <a:t> properties of coating</a:t>
            </a:r>
            <a:endParaRPr lang="en-US" dirty="0"/>
          </a:p>
          <a:p>
            <a:r>
              <a:rPr lang="en-US" dirty="0" smtClean="0"/>
              <a:t>Decrease stress of material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58" y="1662070"/>
            <a:ext cx="56578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58" y="6286457"/>
            <a:ext cx="56578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45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Characterizing MSM film: Deflection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95" y="1718001"/>
            <a:ext cx="6957372" cy="30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2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Deflection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Zygo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3" y="1762377"/>
            <a:ext cx="8947547" cy="350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4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421" y="1666324"/>
            <a:ext cx="9269421" cy="3163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602" y="4876452"/>
            <a:ext cx="691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Left: coated with </a:t>
            </a:r>
            <a:r>
              <a:rPr lang="en-US" dirty="0" err="1" smtClean="0"/>
              <a:t>KelvinAll</a:t>
            </a:r>
            <a:r>
              <a:rPr lang="en-US" dirty="0" smtClean="0"/>
              <a:t> 					Right: uncoated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Curvature scale is 3 times greater for coated sample.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6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If we put a </a:t>
            </a:r>
            <a:r>
              <a:rPr lang="en-US" dirty="0" err="1"/>
              <a:t>magnetostrictive</a:t>
            </a:r>
            <a:r>
              <a:rPr lang="en-US" dirty="0"/>
              <a:t> film on Ni that is only microns thick</a:t>
            </a:r>
            <a:r>
              <a:rPr lang="en-US" dirty="0" smtClean="0"/>
              <a:t>, the </a:t>
            </a:r>
            <a:r>
              <a:rPr lang="en-US" dirty="0"/>
              <a:t>film will stiffen the Ni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This means that we get some change in shape before we put in the magnetic field. </a:t>
            </a:r>
          </a:p>
          <a:p>
            <a:pPr lvl="0"/>
            <a:r>
              <a:rPr lang="en-US" dirty="0" smtClean="0"/>
              <a:t>Once </a:t>
            </a:r>
            <a:r>
              <a:rPr lang="en-US" dirty="0"/>
              <a:t>we anneal it to lower the stress, it can change shape but it never reverts </a:t>
            </a:r>
            <a:r>
              <a:rPr lang="en-US" dirty="0" smtClean="0"/>
              <a:t>back to </a:t>
            </a:r>
            <a:r>
              <a:rPr lang="en-US" dirty="0"/>
              <a:t>its original shape. </a:t>
            </a:r>
          </a:p>
          <a:p>
            <a:pPr lvl="0"/>
            <a:r>
              <a:rPr lang="en-US" dirty="0"/>
              <a:t>We believe that this could mean that the film retains a magnetic field.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0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this moment, we realize that a vertical component of the magnetic field </a:t>
            </a:r>
            <a:r>
              <a:rPr lang="en-US" dirty="0" smtClean="0"/>
              <a:t>could be </a:t>
            </a:r>
            <a:r>
              <a:rPr lang="en-US" dirty="0"/>
              <a:t>mimicking the results we need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To resolve this, we either will use a shield or find a new way to measure the curvature.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20" y="2148147"/>
            <a:ext cx="8545730" cy="1473911"/>
          </a:xfrm>
        </p:spPr>
        <p:txBody>
          <a:bodyPr>
            <a:normAutofit/>
          </a:bodyPr>
          <a:lstStyle/>
          <a:p>
            <a:r>
              <a:rPr lang="en-US" dirty="0" smtClean="0"/>
              <a:t>Optimizing coating conditions</a:t>
            </a:r>
          </a:p>
          <a:p>
            <a:pPr lvl="1"/>
            <a:r>
              <a:rPr lang="en-US" dirty="0" smtClean="0"/>
              <a:t>High stress coatings completely warped samples, making results unreliable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013" y="3622058"/>
            <a:ext cx="4459237" cy="2690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520" y="3622058"/>
            <a:ext cx="40864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sz="2200" dirty="0"/>
              <a:t>By testing the curvature of samples before and after coating, we found sputtering parameters that would induce the least amount of stress in samples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9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other target materials: </a:t>
            </a:r>
            <a:r>
              <a:rPr lang="en-US" dirty="0" err="1" smtClean="0"/>
              <a:t>NiMnGa</a:t>
            </a:r>
            <a:endParaRPr lang="en-US" dirty="0" smtClean="0"/>
          </a:p>
          <a:p>
            <a:r>
              <a:rPr lang="en-US" dirty="0" smtClean="0"/>
              <a:t>Deposit thicker film on thinner substrate</a:t>
            </a:r>
          </a:p>
          <a:p>
            <a:r>
              <a:rPr lang="en-US" dirty="0" smtClean="0"/>
              <a:t>Use larger, cylindrical substrates</a:t>
            </a:r>
          </a:p>
          <a:p>
            <a:r>
              <a:rPr lang="en-US" dirty="0" smtClean="0"/>
              <a:t>Learning about writing  and retaining magnetic fields</a:t>
            </a:r>
          </a:p>
          <a:p>
            <a:r>
              <a:rPr lang="en-US" dirty="0" smtClean="0"/>
              <a:t>Learning how to control the figure shaping in detail, especially making the surface curve in or out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8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0" y="1880348"/>
            <a:ext cx="3630735" cy="4195015"/>
          </a:xfrm>
        </p:spPr>
        <p:txBody>
          <a:bodyPr>
            <a:normAutofit/>
          </a:bodyPr>
          <a:lstStyle/>
          <a:p>
            <a:r>
              <a:rPr lang="en-US" dirty="0" smtClean="0"/>
              <a:t>Current technology: </a:t>
            </a:r>
            <a:r>
              <a:rPr lang="en-US" b="1" dirty="0" smtClean="0"/>
              <a:t>Chandra Mission</a:t>
            </a:r>
          </a:p>
          <a:p>
            <a:pPr lvl="1"/>
            <a:r>
              <a:rPr lang="en-US" dirty="0" smtClean="0"/>
              <a:t>Observes x-rays from high energy regions of the universe (example: remnants of stars)</a:t>
            </a:r>
          </a:p>
          <a:p>
            <a:r>
              <a:rPr lang="en-US" dirty="0" smtClean="0"/>
              <a:t>Problems with current x-ray optics technology: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Thick</a:t>
            </a:r>
          </a:p>
          <a:p>
            <a:pPr lvl="1"/>
            <a:r>
              <a:rPr lang="en-US" dirty="0" smtClean="0"/>
              <a:t>Heavy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35800" y="5807823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Source: Chandra Mission Website </a:t>
            </a:r>
          </a:p>
          <a:p>
            <a:pPr algn="ctr"/>
            <a:r>
              <a:rPr lang="en-US" sz="1200" dirty="0" smtClean="0"/>
              <a:t>http://</a:t>
            </a:r>
            <a:r>
              <a:rPr lang="en-US" sz="1200" dirty="0" err="1" smtClean="0"/>
              <a:t>chandra.harvard.edu</a:t>
            </a:r>
            <a:endParaRPr lang="en-US" sz="1200" dirty="0"/>
          </a:p>
        </p:txBody>
      </p:sp>
      <p:pic>
        <p:nvPicPr>
          <p:cNvPr id="7" name="Content Placeholder 4" descr="cxcmirrors-72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r="21857"/>
          <a:stretch>
            <a:fillRect/>
          </a:stretch>
        </p:blipFill>
        <p:spPr>
          <a:xfrm>
            <a:off x="4679315" y="1880348"/>
            <a:ext cx="3566160" cy="3927475"/>
          </a:xfrm>
        </p:spPr>
      </p:pic>
    </p:spTree>
    <p:extLst>
      <p:ext uri="{BB962C8B-B14F-4D97-AF65-F5344CB8AC3E}">
        <p14:creationId xmlns:p14="http://schemas.microsoft.com/office/powerpoint/2010/main" val="112656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Professor Ulmer</a:t>
            </a:r>
          </a:p>
          <a:p>
            <a:r>
              <a:rPr lang="en-US" dirty="0" smtClean="0"/>
              <a:t>Professor Graham</a:t>
            </a:r>
          </a:p>
          <a:p>
            <a:r>
              <a:rPr lang="en-US" dirty="0" smtClean="0"/>
              <a:t>Professor </a:t>
            </a:r>
            <a:r>
              <a:rPr lang="en-US" dirty="0" err="1" smtClean="0"/>
              <a:t>Vaynman</a:t>
            </a:r>
            <a:endParaRPr lang="en-US" dirty="0" smtClean="0"/>
          </a:p>
          <a:p>
            <a:r>
              <a:rPr lang="en-US" dirty="0" err="1" smtClean="0"/>
              <a:t>Xiaoli</a:t>
            </a:r>
            <a:r>
              <a:rPr lang="en-US" dirty="0" smtClean="0"/>
              <a:t> Wang</a:t>
            </a:r>
          </a:p>
          <a:p>
            <a:r>
              <a:rPr lang="en-US" dirty="0" smtClean="0"/>
              <a:t>Jerry </a:t>
            </a:r>
            <a:r>
              <a:rPr lang="en-US" dirty="0" err="1" smtClean="0"/>
              <a:t>Carsello</a:t>
            </a:r>
            <a:r>
              <a:rPr lang="en-US" dirty="0" smtClean="0"/>
              <a:t> and Carla Shute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2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http://hyperphysics.phy-astr.gsu.edu/hbase/phyopt/totint.html</a:t>
            </a:r>
            <a:endParaRPr lang="en-US" dirty="0"/>
          </a:p>
          <a:p>
            <a:r>
              <a:rPr lang="en-US" u="sng" dirty="0">
                <a:hlinkClick r:id="rId3"/>
              </a:rPr>
              <a:t>http://www.etafilm.com.tw/PVD_Sputtering_Deposition.html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with electroformed </a:t>
            </a:r>
            <a:r>
              <a:rPr lang="en-US" dirty="0" smtClean="0">
                <a:solidFill>
                  <a:srgbClr val="FF0000"/>
                </a:solidFill>
              </a:rPr>
              <a:t>Ni or Ni-Co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Coat magnetostrictive material to metal</a:t>
            </a:r>
          </a:p>
          <a:p>
            <a:r>
              <a:rPr lang="en-US" dirty="0" smtClean="0"/>
              <a:t>Use magnetic field to locally remove built in stress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9300" y="5565203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Chandra Mission Website http://</a:t>
            </a:r>
            <a:r>
              <a:rPr lang="en-US" sz="1200" dirty="0" err="1" smtClean="0"/>
              <a:t>chandra.harvard.edu</a:t>
            </a:r>
            <a:endParaRPr lang="en-US" sz="1200" dirty="0"/>
          </a:p>
        </p:txBody>
      </p:sp>
      <p:pic>
        <p:nvPicPr>
          <p:cNvPr id="7" name="Content Placeholder 7" descr="mirrorFabLook-7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91" b="-16391"/>
          <a:stretch>
            <a:fillRect/>
          </a:stretch>
        </p:blipFill>
        <p:spPr>
          <a:xfrm>
            <a:off x="4789300" y="1549400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6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48940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Magnetostrictive Materials?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41565"/>
            <a:ext cx="8042276" cy="4343400"/>
          </a:xfrm>
        </p:spPr>
        <p:txBody>
          <a:bodyPr/>
          <a:lstStyle/>
          <a:p>
            <a:r>
              <a:rPr lang="en-US" dirty="0" err="1" smtClean="0"/>
              <a:t>Magnetostrictive</a:t>
            </a:r>
            <a:r>
              <a:rPr lang="en-US" dirty="0" smtClean="0"/>
              <a:t> materials change shape or dimension in response to a magnetic field</a:t>
            </a:r>
          </a:p>
          <a:p>
            <a:r>
              <a:rPr lang="en-US" dirty="0" smtClean="0"/>
              <a:t>Magnetic domains in the material are aligned by the externally applied magnetic field</a:t>
            </a:r>
          </a:p>
          <a:p>
            <a:r>
              <a:rPr lang="en-US" dirty="0" smtClean="0"/>
              <a:t>This property can be used to fine-tune the mirror to a desired shape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318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Mirror: Electroforming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metal forming process used </a:t>
            </a:r>
            <a:r>
              <a:rPr lang="en-US" dirty="0"/>
              <a:t>to </a:t>
            </a:r>
            <a:r>
              <a:rPr lang="en-US" dirty="0" smtClean="0"/>
              <a:t>make </a:t>
            </a:r>
            <a:r>
              <a:rPr lang="en-US" dirty="0"/>
              <a:t>Ni or Ni-Co mirrors that will be coated with </a:t>
            </a:r>
            <a:r>
              <a:rPr lang="en-US" dirty="0" err="1"/>
              <a:t>magnetostrictive</a:t>
            </a:r>
            <a:r>
              <a:rPr lang="en-US" dirty="0"/>
              <a:t> </a:t>
            </a:r>
            <a:r>
              <a:rPr lang="en-US" dirty="0" smtClean="0"/>
              <a:t>material</a:t>
            </a:r>
          </a:p>
          <a:p>
            <a:r>
              <a:rPr lang="en-US" dirty="0" smtClean="0"/>
              <a:t>Process: metal ions in a electric field plate a mandrel</a:t>
            </a:r>
          </a:p>
          <a:p>
            <a:pPr lvl="0"/>
            <a:r>
              <a:rPr lang="en-US" dirty="0" smtClean="0"/>
              <a:t>Sometimes the </a:t>
            </a:r>
            <a:r>
              <a:rPr lang="en-US" dirty="0"/>
              <a:t>sample </a:t>
            </a:r>
            <a:r>
              <a:rPr lang="en-US" dirty="0" smtClean="0"/>
              <a:t>is annealed before </a:t>
            </a:r>
            <a:r>
              <a:rPr lang="en-US" dirty="0"/>
              <a:t>coating to </a:t>
            </a:r>
            <a:r>
              <a:rPr lang="en-US" dirty="0" smtClean="0"/>
              <a:t>decrease </a:t>
            </a:r>
            <a:r>
              <a:rPr lang="en-US" dirty="0"/>
              <a:t>the inherent stress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Nickel%20electroplating-1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01" b="-8801"/>
          <a:stretch>
            <a:fillRect/>
          </a:stretch>
        </p:blipFill>
        <p:spPr>
          <a:xfrm>
            <a:off x="4843941" y="1790590"/>
            <a:ext cx="3116823" cy="3492949"/>
          </a:xfrm>
        </p:spPr>
      </p:pic>
      <p:sp>
        <p:nvSpPr>
          <p:cNvPr id="6" name="TextBox 5"/>
          <p:cNvSpPr txBox="1"/>
          <p:nvPr/>
        </p:nvSpPr>
        <p:spPr>
          <a:xfrm>
            <a:off x="4648200" y="5283539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University of </a:t>
            </a:r>
            <a:r>
              <a:rPr lang="en-US" sz="1200" dirty="0" err="1" smtClean="0"/>
              <a:t>Twente</a:t>
            </a:r>
            <a:r>
              <a:rPr lang="en-US" sz="1200" dirty="0" smtClean="0"/>
              <a:t>. </a:t>
            </a:r>
            <a:r>
              <a:rPr lang="pl-PL" sz="1200" dirty="0"/>
              <a:t>http://</a:t>
            </a:r>
            <a:r>
              <a:rPr lang="pl-PL" sz="1200" dirty="0" err="1"/>
              <a:t>www.utwente.nl</a:t>
            </a:r>
            <a:r>
              <a:rPr lang="pl-PL" sz="1200" dirty="0"/>
              <a:t>/</a:t>
            </a:r>
            <a:r>
              <a:rPr lang="pl-PL" sz="1200" dirty="0" err="1"/>
              <a:t>ewi</a:t>
            </a:r>
            <a:r>
              <a:rPr lang="pl-PL" sz="1200" dirty="0"/>
              <a:t>/</a:t>
            </a:r>
            <a:r>
              <a:rPr lang="pl-PL" sz="1200" dirty="0" err="1"/>
              <a:t>tst</a:t>
            </a:r>
            <a:r>
              <a:rPr lang="pl-PL" sz="1200" dirty="0"/>
              <a:t>/</a:t>
            </a:r>
            <a:r>
              <a:rPr lang="pl-PL" sz="1200" dirty="0" err="1"/>
              <a:t>research</a:t>
            </a:r>
            <a:r>
              <a:rPr lang="pl-PL" sz="1200" dirty="0"/>
              <a:t>/</a:t>
            </a:r>
            <a:r>
              <a:rPr lang="pl-PL" sz="1200" dirty="0" err="1"/>
              <a:t>microfabrication</a:t>
            </a:r>
            <a:r>
              <a:rPr lang="pl-PL" sz="1200" dirty="0"/>
              <a:t>/</a:t>
            </a:r>
            <a:r>
              <a:rPr lang="pl-PL" sz="1200" dirty="0" err="1"/>
              <a:t>mmflowcontrollers</a:t>
            </a:r>
            <a:r>
              <a:rPr lang="pl-PL" sz="1200" dirty="0"/>
              <a:t>/</a:t>
            </a:r>
            <a:r>
              <a:rPr lang="pl-PL" sz="1200" dirty="0" err="1"/>
              <a:t>index.html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007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defines a thin film?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0" y="2702842"/>
            <a:ext cx="7354275" cy="3454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1759" y="1928629"/>
            <a:ext cx="716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thin film is defined as 1/10 or less of the thickness of the substrate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079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Sputtering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600" y="1693767"/>
            <a:ext cx="4970282" cy="49317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581" y="1943278"/>
            <a:ext cx="3624019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400" dirty="0"/>
              <a:t>Pull a vacuum to prevent impurities in the </a:t>
            </a:r>
            <a:r>
              <a:rPr lang="en-US" sz="2400" dirty="0" smtClean="0"/>
              <a:t>film</a:t>
            </a:r>
          </a:p>
          <a:p>
            <a:pPr marL="285750" lvl="0" indent="-285750">
              <a:buFont typeface="Arial"/>
              <a:buChar char="•"/>
            </a:pPr>
            <a:endParaRPr lang="en-US" sz="2400" dirty="0"/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Fill chamber with </a:t>
            </a:r>
            <a:r>
              <a:rPr lang="en-US" sz="2400" dirty="0" smtClean="0"/>
              <a:t>Argon gas</a:t>
            </a:r>
          </a:p>
          <a:p>
            <a:pPr marL="285750" lvl="0" indent="-285750">
              <a:buFont typeface="Arial"/>
              <a:buChar char="•"/>
            </a:pPr>
            <a:endParaRPr lang="en-US" sz="2400" dirty="0" smtClean="0"/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By adding a high voltage, the argon will arc to plasma state.</a:t>
            </a:r>
          </a:p>
          <a:p>
            <a:pPr marL="285750" lvl="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34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Sputtering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600" y="1693767"/>
            <a:ext cx="4970282" cy="49317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581" y="2194156"/>
            <a:ext cx="3624019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argon ion (</a:t>
            </a:r>
            <a:r>
              <a:rPr lang="en-US" sz="2400" dirty="0" err="1"/>
              <a:t>Ar</a:t>
            </a:r>
            <a:r>
              <a:rPr lang="en-US" sz="2400" baseline="30000" dirty="0"/>
              <a:t>+</a:t>
            </a:r>
            <a:r>
              <a:rPr lang="en-US" sz="2400" dirty="0"/>
              <a:t>) will shoot toward the cathode and sputter the target material  </a:t>
            </a:r>
            <a:endParaRPr lang="en-US" sz="2400" dirty="0" smtClean="0"/>
          </a:p>
          <a:p>
            <a:pPr marL="342900" lvl="0" indent="-342900" defTabSz="91440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target atom is knocked out by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Ar</a:t>
            </a:r>
            <a:r>
              <a:rPr lang="en-US" sz="2400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+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ion </a:t>
            </a:r>
          </a:p>
          <a:p>
            <a:pPr marL="342900" lvl="0" indent="-342900" defTabSz="91440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5734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Sputtering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600" y="1693767"/>
            <a:ext cx="4970282" cy="49317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581" y="1990318"/>
            <a:ext cx="3404993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collision force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is so 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great that it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will accelerate 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the target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atom at high 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speed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342900" lvl="0" indent="-342900" defTabSz="91440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accelerating target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atom can hit and attach to the substrate surface deeply to form a good film density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734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McCormick_purple_template">
  <a:themeElements>
    <a:clrScheme name="McCormick_template 9">
      <a:dk1>
        <a:srgbClr val="000000"/>
      </a:dk1>
      <a:lt1>
        <a:srgbClr val="DAE0EC"/>
      </a:lt1>
      <a:dk2>
        <a:srgbClr val="000000"/>
      </a:dk2>
      <a:lt2>
        <a:srgbClr val="AEBCD6"/>
      </a:lt2>
      <a:accent1>
        <a:srgbClr val="333399"/>
      </a:accent1>
      <a:accent2>
        <a:srgbClr val="571963"/>
      </a:accent2>
      <a:accent3>
        <a:srgbClr val="EAEDF4"/>
      </a:accent3>
      <a:accent4>
        <a:srgbClr val="000000"/>
      </a:accent4>
      <a:accent5>
        <a:srgbClr val="ADADCA"/>
      </a:accent5>
      <a:accent6>
        <a:srgbClr val="4E1659"/>
      </a:accent6>
      <a:hlink>
        <a:srgbClr val="811413"/>
      </a:hlink>
      <a:folHlink>
        <a:srgbClr val="ACA66C"/>
      </a:folHlink>
    </a:clrScheme>
    <a:fontScheme name="McCormick_template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Cormick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Cormick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8">
        <a:dk1>
          <a:srgbClr val="000000"/>
        </a:dk1>
        <a:lt1>
          <a:srgbClr val="DAE0EC"/>
        </a:lt1>
        <a:dk2>
          <a:srgbClr val="000000"/>
        </a:dk2>
        <a:lt2>
          <a:srgbClr val="AEBCD6"/>
        </a:lt2>
        <a:accent1>
          <a:srgbClr val="005295"/>
        </a:accent1>
        <a:accent2>
          <a:srgbClr val="571963"/>
        </a:accent2>
        <a:accent3>
          <a:srgbClr val="EAEDF4"/>
        </a:accent3>
        <a:accent4>
          <a:srgbClr val="000000"/>
        </a:accent4>
        <a:accent5>
          <a:srgbClr val="AAB3C8"/>
        </a:accent5>
        <a:accent6>
          <a:srgbClr val="4E1659"/>
        </a:accent6>
        <a:hlink>
          <a:srgbClr val="811413"/>
        </a:hlink>
        <a:folHlink>
          <a:srgbClr val="AC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9">
        <a:dk1>
          <a:srgbClr val="000000"/>
        </a:dk1>
        <a:lt1>
          <a:srgbClr val="DAE0EC"/>
        </a:lt1>
        <a:dk2>
          <a:srgbClr val="000000"/>
        </a:dk2>
        <a:lt2>
          <a:srgbClr val="AEBCD6"/>
        </a:lt2>
        <a:accent1>
          <a:srgbClr val="333399"/>
        </a:accent1>
        <a:accent2>
          <a:srgbClr val="571963"/>
        </a:accent2>
        <a:accent3>
          <a:srgbClr val="EAEDF4"/>
        </a:accent3>
        <a:accent4>
          <a:srgbClr val="000000"/>
        </a:accent4>
        <a:accent5>
          <a:srgbClr val="ADADCA"/>
        </a:accent5>
        <a:accent6>
          <a:srgbClr val="4E1659"/>
        </a:accent6>
        <a:hlink>
          <a:srgbClr val="811413"/>
        </a:hlink>
        <a:folHlink>
          <a:srgbClr val="ACA6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cCormick_purple_template">
  <a:themeElements>
    <a:clrScheme name="McCormick_template 9">
      <a:dk1>
        <a:srgbClr val="000000"/>
      </a:dk1>
      <a:lt1>
        <a:srgbClr val="DAE0EC"/>
      </a:lt1>
      <a:dk2>
        <a:srgbClr val="000000"/>
      </a:dk2>
      <a:lt2>
        <a:srgbClr val="AEBCD6"/>
      </a:lt2>
      <a:accent1>
        <a:srgbClr val="333399"/>
      </a:accent1>
      <a:accent2>
        <a:srgbClr val="571963"/>
      </a:accent2>
      <a:accent3>
        <a:srgbClr val="EAEDF4"/>
      </a:accent3>
      <a:accent4>
        <a:srgbClr val="000000"/>
      </a:accent4>
      <a:accent5>
        <a:srgbClr val="ADADCA"/>
      </a:accent5>
      <a:accent6>
        <a:srgbClr val="4E1659"/>
      </a:accent6>
      <a:hlink>
        <a:srgbClr val="811413"/>
      </a:hlink>
      <a:folHlink>
        <a:srgbClr val="ACA66C"/>
      </a:folHlink>
    </a:clrScheme>
    <a:fontScheme name="McCormick_template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Cormick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Cormick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8">
        <a:dk1>
          <a:srgbClr val="000000"/>
        </a:dk1>
        <a:lt1>
          <a:srgbClr val="DAE0EC"/>
        </a:lt1>
        <a:dk2>
          <a:srgbClr val="000000"/>
        </a:dk2>
        <a:lt2>
          <a:srgbClr val="AEBCD6"/>
        </a:lt2>
        <a:accent1>
          <a:srgbClr val="005295"/>
        </a:accent1>
        <a:accent2>
          <a:srgbClr val="571963"/>
        </a:accent2>
        <a:accent3>
          <a:srgbClr val="EAEDF4"/>
        </a:accent3>
        <a:accent4>
          <a:srgbClr val="000000"/>
        </a:accent4>
        <a:accent5>
          <a:srgbClr val="AAB3C8"/>
        </a:accent5>
        <a:accent6>
          <a:srgbClr val="4E1659"/>
        </a:accent6>
        <a:hlink>
          <a:srgbClr val="811413"/>
        </a:hlink>
        <a:folHlink>
          <a:srgbClr val="AC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9">
        <a:dk1>
          <a:srgbClr val="000000"/>
        </a:dk1>
        <a:lt1>
          <a:srgbClr val="DAE0EC"/>
        </a:lt1>
        <a:dk2>
          <a:srgbClr val="000000"/>
        </a:dk2>
        <a:lt2>
          <a:srgbClr val="AEBCD6"/>
        </a:lt2>
        <a:accent1>
          <a:srgbClr val="333399"/>
        </a:accent1>
        <a:accent2>
          <a:srgbClr val="571963"/>
        </a:accent2>
        <a:accent3>
          <a:srgbClr val="EAEDF4"/>
        </a:accent3>
        <a:accent4>
          <a:srgbClr val="000000"/>
        </a:accent4>
        <a:accent5>
          <a:srgbClr val="ADADCA"/>
        </a:accent5>
        <a:accent6>
          <a:srgbClr val="4E1659"/>
        </a:accent6>
        <a:hlink>
          <a:srgbClr val="811413"/>
        </a:hlink>
        <a:folHlink>
          <a:srgbClr val="ACA6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cCormick_purple_template">
  <a:themeElements>
    <a:clrScheme name="McCormick_template 9">
      <a:dk1>
        <a:srgbClr val="000000"/>
      </a:dk1>
      <a:lt1>
        <a:srgbClr val="DAE0EC"/>
      </a:lt1>
      <a:dk2>
        <a:srgbClr val="000000"/>
      </a:dk2>
      <a:lt2>
        <a:srgbClr val="AEBCD6"/>
      </a:lt2>
      <a:accent1>
        <a:srgbClr val="333399"/>
      </a:accent1>
      <a:accent2>
        <a:srgbClr val="571963"/>
      </a:accent2>
      <a:accent3>
        <a:srgbClr val="EAEDF4"/>
      </a:accent3>
      <a:accent4>
        <a:srgbClr val="000000"/>
      </a:accent4>
      <a:accent5>
        <a:srgbClr val="ADADCA"/>
      </a:accent5>
      <a:accent6>
        <a:srgbClr val="4E1659"/>
      </a:accent6>
      <a:hlink>
        <a:srgbClr val="811413"/>
      </a:hlink>
      <a:folHlink>
        <a:srgbClr val="ACA66C"/>
      </a:folHlink>
    </a:clrScheme>
    <a:fontScheme name="McCormick_template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Cormick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Cormick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8">
        <a:dk1>
          <a:srgbClr val="000000"/>
        </a:dk1>
        <a:lt1>
          <a:srgbClr val="DAE0EC"/>
        </a:lt1>
        <a:dk2>
          <a:srgbClr val="000000"/>
        </a:dk2>
        <a:lt2>
          <a:srgbClr val="AEBCD6"/>
        </a:lt2>
        <a:accent1>
          <a:srgbClr val="005295"/>
        </a:accent1>
        <a:accent2>
          <a:srgbClr val="571963"/>
        </a:accent2>
        <a:accent3>
          <a:srgbClr val="EAEDF4"/>
        </a:accent3>
        <a:accent4>
          <a:srgbClr val="000000"/>
        </a:accent4>
        <a:accent5>
          <a:srgbClr val="AAB3C8"/>
        </a:accent5>
        <a:accent6>
          <a:srgbClr val="4E1659"/>
        </a:accent6>
        <a:hlink>
          <a:srgbClr val="811413"/>
        </a:hlink>
        <a:folHlink>
          <a:srgbClr val="AC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template 9">
        <a:dk1>
          <a:srgbClr val="000000"/>
        </a:dk1>
        <a:lt1>
          <a:srgbClr val="DAE0EC"/>
        </a:lt1>
        <a:dk2>
          <a:srgbClr val="000000"/>
        </a:dk2>
        <a:lt2>
          <a:srgbClr val="AEBCD6"/>
        </a:lt2>
        <a:accent1>
          <a:srgbClr val="333399"/>
        </a:accent1>
        <a:accent2>
          <a:srgbClr val="571963"/>
        </a:accent2>
        <a:accent3>
          <a:srgbClr val="EAEDF4"/>
        </a:accent3>
        <a:accent4>
          <a:srgbClr val="000000"/>
        </a:accent4>
        <a:accent5>
          <a:srgbClr val="ADADCA"/>
        </a:accent5>
        <a:accent6>
          <a:srgbClr val="4E1659"/>
        </a:accent6>
        <a:hlink>
          <a:srgbClr val="811413"/>
        </a:hlink>
        <a:folHlink>
          <a:srgbClr val="ACA6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7604</TotalTime>
  <Words>640</Words>
  <Application>Microsoft Macintosh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McCormick_purple_template</vt:lpstr>
      <vt:lpstr>1_McCormick_purple_template</vt:lpstr>
      <vt:lpstr>2_McCormick_purple_template</vt:lpstr>
      <vt:lpstr>Capital</vt:lpstr>
      <vt:lpstr>Magnetostrictive Materials for  X-Ray Optics</vt:lpstr>
      <vt:lpstr>X-Ray Optics</vt:lpstr>
      <vt:lpstr>Our Idea</vt:lpstr>
      <vt:lpstr>Why Magnetostrictive Materials?</vt:lpstr>
      <vt:lpstr>Mirror: Electroforming</vt:lpstr>
      <vt:lpstr>What defines a thin film?</vt:lpstr>
      <vt:lpstr>Sputtering Process</vt:lpstr>
      <vt:lpstr>Sputtering Process</vt:lpstr>
      <vt:lpstr>Sputtering Process</vt:lpstr>
      <vt:lpstr>Our Chamber</vt:lpstr>
      <vt:lpstr>Summary of Sputtering Process</vt:lpstr>
      <vt:lpstr>Post-Coating Annealing</vt:lpstr>
      <vt:lpstr>Characterizing MSM film: Deflection</vt:lpstr>
      <vt:lpstr>Measuring Deflection: Zygo</vt:lpstr>
      <vt:lpstr>Results</vt:lpstr>
      <vt:lpstr>Present Work</vt:lpstr>
      <vt:lpstr>Present Work</vt:lpstr>
      <vt:lpstr>Present Work</vt:lpstr>
      <vt:lpstr>Future Steps</vt:lpstr>
      <vt:lpstr>Acknowledgements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Magnetostrictive Materials for  X-Ray Optics</dc:title>
  <dc:creator>Jin Kuai-Kuai</dc:creator>
  <cp:lastModifiedBy>Microsoft Office User</cp:lastModifiedBy>
  <cp:revision>45</cp:revision>
  <dcterms:created xsi:type="dcterms:W3CDTF">2011-08-23T01:11:02Z</dcterms:created>
  <dcterms:modified xsi:type="dcterms:W3CDTF">2012-08-31T22:51:52Z</dcterms:modified>
</cp:coreProperties>
</file>