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pdf" ContentType="application/pd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89" r:id="rId1"/>
  </p:sldMasterIdLst>
  <p:notesMasterIdLst>
    <p:notesMasterId r:id="rId18"/>
  </p:notesMasterIdLst>
  <p:sldIdLst>
    <p:sldId id="256" r:id="rId2"/>
    <p:sldId id="257" r:id="rId3"/>
    <p:sldId id="271" r:id="rId4"/>
    <p:sldId id="258" r:id="rId5"/>
    <p:sldId id="261" r:id="rId6"/>
    <p:sldId id="259" r:id="rId7"/>
    <p:sldId id="262" r:id="rId8"/>
    <p:sldId id="260" r:id="rId9"/>
    <p:sldId id="263" r:id="rId10"/>
    <p:sldId id="264" r:id="rId11"/>
    <p:sldId id="268" r:id="rId12"/>
    <p:sldId id="275" r:id="rId13"/>
    <p:sldId id="266" r:id="rId14"/>
    <p:sldId id="267" r:id="rId15"/>
    <p:sldId id="270" r:id="rId16"/>
    <p:sldId id="27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16D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3361" autoAdjust="0"/>
    <p:restoredTop sz="84071" autoAdjust="0"/>
  </p:normalViewPr>
  <p:slideViewPr>
    <p:cSldViewPr snapToGrid="0" snapToObjects="1" showGuides="1">
      <p:cViewPr>
        <p:scale>
          <a:sx n="100" d="100"/>
          <a:sy n="100" d="100"/>
        </p:scale>
        <p:origin x="-1128" y="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E9E141-2449-F540-BD03-11C218836EEA}" type="datetimeFigureOut">
              <a:rPr lang="en-US" smtClean="0"/>
              <a:pPr/>
              <a:t>9/12/11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2DF59-D3BC-F34A-92CC-12EE1932602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Presenting</a:t>
            </a:r>
            <a:r>
              <a:rPr lang="en-US" baseline="0" dirty="0" smtClean="0"/>
              <a:t> the most recent measurements of the RM effect for WASP systems. Based mostly on work in Brown et al (submitted). Will also be looking at how these affect previously discussed trends in the ensemble of RM results, and therefore how they impact misalignment theories.</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a:t>
            </a:r>
            <a:r>
              <a:rPr lang="en-US" baseline="0" dirty="0" smtClean="0"/>
              <a:t> these fit into the existing trends. Here we add them to the lambda-Teff diagram that is commonly used, first presented by Winn et al 2010. Here you can see WASP-16 in green, -25 in blue, -31 in red. The new systems fit into areas of the diagram where they have little impact on previously discovered trends. WASP-31 is ‘cool’, and well –aligned. WASP-31, though ‘hot’ and aligned, falls in a region of the diagram where there are similar systems already. WASP-25 is a possible outlier, being ‘cool but mildly misaligned, but again there are other systems that fall in similar locations.</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still missing systems in this region, particular at</a:t>
            </a:r>
            <a:r>
              <a:rPr lang="en-US" baseline="0" dirty="0" smtClean="0"/>
              <a:t> the hotter end.</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still missing systems in this region, particular at</a:t>
            </a:r>
            <a:r>
              <a:rPr lang="en-US" baseline="0" dirty="0" smtClean="0"/>
              <a:t> the hotter end.</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Triaud</a:t>
            </a:r>
            <a:r>
              <a:rPr lang="en-US" dirty="0" smtClean="0"/>
              <a:t> et al (2010) presented a total probability</a:t>
            </a:r>
            <a:r>
              <a:rPr lang="en-US" baseline="0" dirty="0" smtClean="0"/>
              <a:t> density distribution for the true misalignment angle. We have updated this, taking into account systems published since that paper as well as the results we have presented today. This still shows good agreement with the theoretical distribution of </a:t>
            </a:r>
            <a:r>
              <a:rPr lang="en-US" baseline="0" dirty="0" err="1" smtClean="0"/>
              <a:t>Fabrycky</a:t>
            </a:r>
            <a:r>
              <a:rPr lang="en-US" baseline="0" dirty="0" smtClean="0"/>
              <a:t> &amp; </a:t>
            </a:r>
            <a:r>
              <a:rPr lang="en-US" baseline="0" dirty="0" err="1" smtClean="0"/>
              <a:t>Tremaine</a:t>
            </a:r>
            <a:r>
              <a:rPr lang="en-US" baseline="0" dirty="0" smtClean="0"/>
              <a:t> (2007),</a:t>
            </a:r>
            <a:r>
              <a:rPr lang="en-US" baseline="0" dirty="0" smtClean="0"/>
              <a:t> possibly </a:t>
            </a:r>
            <a:r>
              <a:rPr lang="en-US" baseline="0" dirty="0" smtClean="0"/>
              <a:t>even improved agreement, supporting their model of </a:t>
            </a:r>
            <a:r>
              <a:rPr lang="en-US" baseline="0" dirty="0" err="1" smtClean="0"/>
              <a:t>Kozai</a:t>
            </a:r>
            <a:r>
              <a:rPr lang="en-US" baseline="0" dirty="0" smtClean="0"/>
              <a:t>-oscillations and tidal friction producing the observed population. However, this assumes an isotropic and </a:t>
            </a:r>
            <a:r>
              <a:rPr lang="en-US" baseline="0" dirty="0" err="1" smtClean="0"/>
              <a:t>unimodal</a:t>
            </a:r>
            <a:r>
              <a:rPr lang="en-US" baseline="0" dirty="0" smtClean="0"/>
              <a:t> distribution in I – there is some evidence that this is not true. </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therefore also consider the probability</a:t>
            </a:r>
            <a:r>
              <a:rPr lang="en-US" baseline="0" dirty="0" smtClean="0"/>
              <a:t> distribution in lambda, with the theoretical distribution transformed from psi assuming </a:t>
            </a:r>
            <a:r>
              <a:rPr lang="en-US" baseline="0" dirty="0" err="1" smtClean="0"/>
              <a:t>i</a:t>
            </a:r>
            <a:r>
              <a:rPr lang="en-US" baseline="0" dirty="0" smtClean="0"/>
              <a:t>=90. Agreement between theory and observations has improved since first presented in </a:t>
            </a:r>
            <a:r>
              <a:rPr lang="en-US" baseline="0" dirty="0" err="1" smtClean="0"/>
              <a:t>Triaud</a:t>
            </a:r>
            <a:r>
              <a:rPr lang="en-US" baseline="0" dirty="0" smtClean="0"/>
              <a:t> et al (2010, particularly at higher angles, but the theory is still </a:t>
            </a:r>
            <a:r>
              <a:rPr lang="en-US" baseline="0" dirty="0" err="1" smtClean="0"/>
              <a:t>underpredicting</a:t>
            </a:r>
            <a:r>
              <a:rPr lang="en-US" baseline="0" dirty="0" smtClean="0"/>
              <a:t> the number of systems at low projected obliquities. So while it appears that the </a:t>
            </a:r>
            <a:r>
              <a:rPr lang="en-US" baseline="0" dirty="0" err="1" smtClean="0"/>
              <a:t>Kozai</a:t>
            </a:r>
            <a:r>
              <a:rPr lang="en-US" baseline="0" dirty="0" smtClean="0"/>
              <a:t> + friction model is certainly playing a part, some other mechanism may be acting as well.</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we want to present a</a:t>
            </a:r>
            <a:r>
              <a:rPr lang="en-US" baseline="0" dirty="0" smtClean="0"/>
              <a:t> new perspective on the ongoing debate. This is based on work in </a:t>
            </a:r>
            <a:r>
              <a:rPr lang="en-US" baseline="0" dirty="0" err="1" smtClean="0"/>
              <a:t>Triaud</a:t>
            </a:r>
            <a:r>
              <a:rPr lang="en-US" baseline="0" dirty="0" smtClean="0"/>
              <a:t> (accepted), which </a:t>
            </a:r>
            <a:r>
              <a:rPr lang="en-US" baseline="0" dirty="0" err="1" smtClean="0"/>
              <a:t>Amaury</a:t>
            </a:r>
            <a:r>
              <a:rPr lang="en-US" baseline="0" dirty="0" smtClean="0"/>
              <a:t> is unfortunately not able to present here. Plotting lambda as a function of age for systems with </a:t>
            </a:r>
            <a:r>
              <a:rPr lang="en-US" baseline="0" dirty="0" err="1" smtClean="0"/>
              <a:t>Mstar</a:t>
            </a:r>
            <a:r>
              <a:rPr lang="en-US" baseline="0" dirty="0" smtClean="0"/>
              <a:t> &gt;1.2 </a:t>
            </a:r>
            <a:r>
              <a:rPr lang="en-US" baseline="0" dirty="0" err="1" smtClean="0"/>
              <a:t>Msun</a:t>
            </a:r>
            <a:r>
              <a:rPr lang="en-US" baseline="0" dirty="0" smtClean="0"/>
              <a:t>  (Blue squares are &gt;1.3Msun). </a:t>
            </a:r>
            <a:r>
              <a:rPr lang="en-US" baseline="0" dirty="0" smtClean="0"/>
              <a:t>There seems to be a correlation, with no stars older than 2.5 </a:t>
            </a:r>
            <a:r>
              <a:rPr lang="en-US" baseline="0" dirty="0" err="1" smtClean="0"/>
              <a:t>Gyr</a:t>
            </a:r>
            <a:r>
              <a:rPr lang="en-US" baseline="0" dirty="0" smtClean="0"/>
              <a:t> showing large project obliquities. However the number of stars with hot Jupiters, both transiting and non-transiting, above and below this line is similar. This indicates that the aligned population is likely to have developed from a previously misaligned population that has undergone some realignment process, but that has survived the associated orbital decay. Going back to the </a:t>
            </a:r>
            <a:r>
              <a:rPr lang="en-US" baseline="0" dirty="0" err="1" smtClean="0"/>
              <a:t>Fabrycky</a:t>
            </a:r>
            <a:r>
              <a:rPr lang="en-US" baseline="0" dirty="0" smtClean="0"/>
              <a:t> and </a:t>
            </a:r>
            <a:r>
              <a:rPr lang="en-US" baseline="0" dirty="0" err="1" smtClean="0"/>
              <a:t>Tremaine</a:t>
            </a:r>
            <a:r>
              <a:rPr lang="en-US" baseline="0" dirty="0" smtClean="0"/>
              <a:t> model, </a:t>
            </a:r>
            <a:r>
              <a:rPr lang="en-US" baseline="0" dirty="0" err="1" smtClean="0"/>
              <a:t>Kozai</a:t>
            </a:r>
            <a:r>
              <a:rPr lang="en-US" baseline="0" dirty="0" smtClean="0"/>
              <a:t> oscillations produce the initial misaligned population, then tidal friction is realigning, but not causing </a:t>
            </a:r>
            <a:r>
              <a:rPr lang="en-US" baseline="0" dirty="0" err="1" smtClean="0"/>
              <a:t>infall</a:t>
            </a:r>
            <a:r>
              <a:rPr lang="en-US" baseline="0" dirty="0" smtClean="0"/>
              <a:t>. This suggests that the realignment timescale is shorter than the </a:t>
            </a:r>
            <a:r>
              <a:rPr lang="en-US" baseline="0" dirty="0" err="1" smtClean="0"/>
              <a:t>infall</a:t>
            </a:r>
            <a:r>
              <a:rPr lang="en-US" baseline="0" dirty="0" smtClean="0"/>
              <a:t> timescale. The trend seems to hold true for systems with masses around solar as well, but further work needs to be done to </a:t>
            </a:r>
            <a:r>
              <a:rPr lang="en-US" baseline="0" dirty="0" err="1" smtClean="0"/>
              <a:t>analyse</a:t>
            </a:r>
            <a:r>
              <a:rPr lang="en-US" baseline="0" dirty="0" smtClean="0"/>
              <a:t> this.</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Looking</a:t>
            </a:r>
            <a:r>
              <a:rPr lang="en-US" baseline="0" dirty="0" smtClean="0"/>
              <a:t> at the same data in a different way. </a:t>
            </a:r>
            <a:r>
              <a:rPr lang="en-US" dirty="0" smtClean="0"/>
              <a:t>Dashed line is age&lt;2.5Gyr.</a:t>
            </a:r>
            <a:r>
              <a:rPr lang="en-US" baseline="0" dirty="0" smtClean="0"/>
              <a:t> Solid line is age &gt;2.5 </a:t>
            </a:r>
            <a:r>
              <a:rPr lang="en-US" baseline="0" dirty="0" err="1" smtClean="0"/>
              <a:t>Gyr</a:t>
            </a:r>
            <a:r>
              <a:rPr lang="en-US" baseline="0" dirty="0" smtClean="0"/>
              <a:t>. Dotted line denotes uniform distribution. Young population 22% chance of uniform distribution from </a:t>
            </a:r>
            <a:r>
              <a:rPr lang="en-US" baseline="0" dirty="0" err="1" smtClean="0"/>
              <a:t>Kolmogorov</a:t>
            </a:r>
            <a:r>
              <a:rPr lang="en-US" baseline="0" dirty="0" smtClean="0"/>
              <a:t>-Smirnov test. For younger systems, </a:t>
            </a:r>
            <a:r>
              <a:rPr lang="en-US" baseline="0" dirty="0" err="1" smtClean="0"/>
              <a:t>rms</a:t>
            </a:r>
            <a:r>
              <a:rPr lang="en-US" baseline="0" dirty="0" smtClean="0"/>
              <a:t>=66, median=60. For older, </a:t>
            </a:r>
            <a:r>
              <a:rPr lang="en-US" baseline="0" dirty="0" err="1" smtClean="0"/>
              <a:t>rms</a:t>
            </a:r>
            <a:r>
              <a:rPr lang="en-US" baseline="0" dirty="0" smtClean="0"/>
              <a:t>=22 &amp; median=5. K-S test gives 1.2% chance distributions on either side </a:t>
            </a:r>
            <a:r>
              <a:rPr lang="en-US" baseline="0" dirty="0" err="1" smtClean="0"/>
              <a:t>ofg</a:t>
            </a:r>
            <a:r>
              <a:rPr lang="en-US" baseline="0" dirty="0" smtClean="0"/>
              <a:t> 2.5Gyr are the same. </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18 published Measurements of Rossiter-McLaughlin,</a:t>
            </a:r>
            <a:r>
              <a:rPr lang="en-US" baseline="0" dirty="0" smtClean="0"/>
              <a:t> to which we add 3 new measurements arising from analysis of the complete photometric and spectroscopic data sets of the systems in question. These new results are part of an ongoing program to measure the RM effect of planets discovered by the WASP survey, which uses HARPS in the Southern hemisphere. SOPHIE??? (Check with AT). </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a:t>
            </a:r>
            <a:r>
              <a:rPr lang="en-US" baseline="0" dirty="0" smtClean="0"/>
              <a:t> IAU symposium in Torino last September, AT showed the first set of data that we obtained for WASP-16. This is it, showing very little in the way of RV anomaly. The run was cloud affected, so not particularly useful. It was very difficult to place limits on the value of lambda using this data.</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then we’ve observed</a:t>
            </a:r>
            <a:r>
              <a:rPr lang="en-US" baseline="0" dirty="0" smtClean="0"/>
              <a:t> a further transit using HARPS, here in red, which showed a slightly better signal. Combining the two data sets has allowed us to to place some limits on the projected angle.</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Find the system to be well aligned, with circular orbit. No trend</a:t>
            </a:r>
            <a:r>
              <a:rPr lang="en-US" baseline="0" dirty="0" smtClean="0"/>
              <a:t> in RV was detected.</a:t>
            </a:r>
            <a:r>
              <a:rPr lang="en-US" dirty="0" smtClean="0"/>
              <a:t> Albrecht et al recently showed</a:t>
            </a:r>
            <a:r>
              <a:rPr lang="en-US" baseline="0" dirty="0" smtClean="0"/>
              <a:t> that in systems with low amplitude &amp; low SNR, results of RM analysis tend to be biased towards 0 or 180 degrees. This results seems to fall into this trap. However it is possible to </a:t>
            </a:r>
            <a:r>
              <a:rPr lang="en-US" baseline="0" dirty="0" err="1" smtClean="0"/>
              <a:t>analyse</a:t>
            </a:r>
            <a:r>
              <a:rPr lang="en-US" baseline="0" dirty="0" smtClean="0"/>
              <a:t> the RM effect in other ways, such as </a:t>
            </a:r>
            <a:r>
              <a:rPr lang="en-US" baseline="0" dirty="0" err="1" smtClean="0"/>
              <a:t>doppler</a:t>
            </a:r>
            <a:r>
              <a:rPr lang="en-US" baseline="0" dirty="0" smtClean="0"/>
              <a:t> tomography. Miller et al (in progress) are </a:t>
            </a:r>
            <a:r>
              <a:rPr lang="en-US" baseline="0" dirty="0" err="1" smtClean="0"/>
              <a:t>analysing</a:t>
            </a:r>
            <a:r>
              <a:rPr lang="en-US" baseline="0" dirty="0" smtClean="0"/>
              <a:t> WASP-16 using this method (see poster xxx) and indications are that it is indeed aligned. </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Second system</a:t>
            </a:r>
            <a:r>
              <a:rPr lang="en-US" baseline="0" dirty="0" smtClean="0"/>
              <a:t> is WASP-25 Much stronger signal for this system. Single transit observation using HARPS. Open square point was </a:t>
            </a:r>
            <a:r>
              <a:rPr lang="en-US" baseline="0" dirty="0" err="1" smtClean="0"/>
              <a:t>ommitted</a:t>
            </a:r>
            <a:r>
              <a:rPr lang="en-US" baseline="0" dirty="0" smtClean="0"/>
              <a:t> from analysis, as found to lie approx. 3sigma from model. Not sure what has produced this point.  Some structure seems to be present in the residuals; this was originally more pronounced, but removing datum helped. Asymmetric form of anomaly suggest misaligned system? Might be a systematic effect.</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we found a circular orbit and no RV trend. Moderately</a:t>
            </a:r>
            <a:r>
              <a:rPr lang="en-US" baseline="0" dirty="0" smtClean="0"/>
              <a:t> misaligned, although s</a:t>
            </a:r>
            <a:r>
              <a:rPr lang="en-US" dirty="0" smtClean="0"/>
              <a:t>ky-projected</a:t>
            </a:r>
            <a:r>
              <a:rPr lang="en-US" baseline="0" dirty="0" smtClean="0"/>
              <a:t> angle is less than 3sigma from 0 degrees and system is aligned according to existing misalignment criteria. Possible that asymmetry arises from some form of systematic effect (biased </a:t>
            </a:r>
            <a:r>
              <a:rPr lang="en-US" baseline="0" dirty="0" err="1" smtClean="0"/>
              <a:t>starspot</a:t>
            </a:r>
            <a:r>
              <a:rPr lang="en-US" baseline="0" dirty="0" smtClean="0"/>
              <a:t> placement for example?)</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WASP-31.</a:t>
            </a:r>
            <a:r>
              <a:rPr lang="en-US" baseline="0" dirty="0" smtClean="0"/>
              <a:t> Again, a single HARPS transit observation. Nicely symmetric anomaly, very low residuals.</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for the other two, we find a circular orbit and no RV trend. Well aligned, with small error on the angle thanks to the well defined (high S/N?) anomaly.</a:t>
            </a:r>
            <a:endParaRPr lang="en-US" dirty="0"/>
          </a:p>
        </p:txBody>
      </p:sp>
      <p:sp>
        <p:nvSpPr>
          <p:cNvPr id="4" name="Slide Number Placeholder 3"/>
          <p:cNvSpPr>
            <a:spLocks noGrp="1"/>
          </p:cNvSpPr>
          <p:nvPr>
            <p:ph type="sldNum" sz="quarter" idx="10"/>
          </p:nvPr>
        </p:nvSpPr>
        <p:spPr/>
        <p:txBody>
          <a:bodyPr/>
          <a:lstStyle/>
          <a:p>
            <a:fld id="{4BF2DF59-D3BC-F34A-92CC-12EE1932602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E99FCF0-1F32-9646-8B99-4D59BCE1F7CF}" type="datetimeFigureOut">
              <a:rPr lang="en-US" smtClean="0"/>
              <a:pPr/>
              <a:t>9/12/11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822FB46-FB7B-4879-9B1A-EE9F4DE9AF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7E99FCF0-1F32-9646-8B99-4D59BCE1F7CF}" type="datetimeFigureOut">
              <a:rPr lang="en-US" smtClean="0"/>
              <a:pPr/>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50320-76A5-E242-AADB-162B27C63A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7E99FCF0-1F32-9646-8B99-4D59BCE1F7CF}" type="datetimeFigureOut">
              <a:rPr lang="en-US" smtClean="0"/>
              <a:pPr/>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50320-76A5-E242-AADB-162B27C63A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7E99FCF0-1F32-9646-8B99-4D59BCE1F7CF}" type="datetimeFigureOut">
              <a:rPr lang="en-US" smtClean="0"/>
              <a:pPr/>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50320-76A5-E242-AADB-162B27C63A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7E99FCF0-1F32-9646-8B99-4D59BCE1F7CF}" type="datetimeFigureOut">
              <a:rPr lang="en-US" smtClean="0"/>
              <a:pPr/>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50320-76A5-E242-AADB-162B27C63A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7E99FCF0-1F32-9646-8B99-4D59BCE1F7CF}" type="datetimeFigureOut">
              <a:rPr lang="en-US" smtClean="0"/>
              <a:pPr/>
              <a:t>9/12/11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50320-76A5-E242-AADB-162B27C63A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fld id="{7E99FCF0-1F32-9646-8B99-4D59BCE1F7CF}" type="datetimeFigureOut">
              <a:rPr lang="en-US" smtClean="0"/>
              <a:pPr/>
              <a:t>9/12/11</a:t>
            </a:fld>
            <a:endParaRPr lang="en-US"/>
          </a:p>
        </p:txBody>
      </p:sp>
      <p:sp>
        <p:nvSpPr>
          <p:cNvPr id="27" name="Slide Number Placeholder 26"/>
          <p:cNvSpPr>
            <a:spLocks noGrp="1"/>
          </p:cNvSpPr>
          <p:nvPr>
            <p:ph type="sldNum" sz="quarter" idx="11"/>
          </p:nvPr>
        </p:nvSpPr>
        <p:spPr/>
        <p:txBody>
          <a:bodyPr rtlCol="0"/>
          <a:lstStyle/>
          <a:p>
            <a:fld id="{B5E50320-76A5-E242-AADB-162B27C63A0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E99FCF0-1F32-9646-8B99-4D59BCE1F7CF}" type="datetimeFigureOut">
              <a:rPr lang="en-US" smtClean="0"/>
              <a:pPr/>
              <a:t>9/12/11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5E50320-76A5-E242-AADB-162B27C63A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9FCF0-1F32-9646-8B99-4D59BCE1F7CF}" type="datetimeFigureOut">
              <a:rPr lang="en-US" smtClean="0"/>
              <a:pPr/>
              <a:t>9/12/11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E50320-76A5-E242-AADB-162B27C63A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7E99FCF0-1F32-9646-8B99-4D59BCE1F7CF}" type="datetimeFigureOut">
              <a:rPr lang="en-US" smtClean="0"/>
              <a:pPr/>
              <a:t>9/12/11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F1679-83E0-4571-98D7-4BB535B5F5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7E99FCF0-1F32-9646-8B99-4D59BCE1F7CF}" type="datetimeFigureOut">
              <a:rPr lang="en-US" smtClean="0"/>
              <a:pPr/>
              <a:t>9/12/11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50320-76A5-E242-AADB-162B27C63A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E99FCF0-1F32-9646-8B99-4D59BCE1F7CF}" type="datetimeFigureOut">
              <a:rPr lang="en-US" smtClean="0"/>
              <a:pPr/>
              <a:t>9/12/11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5E50320-76A5-E242-AADB-162B27C63A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6" Type="http://schemas.openxmlformats.org/officeDocument/2006/relationships/image" Target="../media/image2.jpe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df"/><Relationship Id="rId5" Type="http://schemas.openxmlformats.org/officeDocument/2006/relationships/image" Target="../media/image3.jpeg"/></Relationships>
</file>

<file path=ppt/slides/_rels/slide11.xml.rels><?xml version="1.0" encoding="UTF-8" standalone="yes"?>
<Relationships xmlns="http://schemas.openxmlformats.org/package/2006/relationships"><Relationship Id="rId6" Type="http://schemas.openxmlformats.org/officeDocument/2006/relationships/image" Target="../media/image2.jpe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pdf"/><Relationship Id="rId5" Type="http://schemas.openxmlformats.org/officeDocument/2006/relationships/image" Target="../media/image3.jpeg"/></Relationships>
</file>

<file path=ppt/slides/_rels/slide12.xml.rels><?xml version="1.0" encoding="UTF-8" standalone="yes"?>
<Relationships xmlns="http://schemas.openxmlformats.org/package/2006/relationships"><Relationship Id="rId6" Type="http://schemas.openxmlformats.org/officeDocument/2006/relationships/image" Target="../media/image2.jpe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2.pdf"/><Relationship Id="rId5" Type="http://schemas.openxmlformats.org/officeDocument/2006/relationships/image" Target="../media/image3.jpeg"/></Relationships>
</file>

<file path=ppt/slides/_rels/slide13.xml.rels><?xml version="1.0" encoding="UTF-8" standalone="yes"?>
<Relationships xmlns="http://schemas.openxmlformats.org/package/2006/relationships"><Relationship Id="rId6" Type="http://schemas.openxmlformats.org/officeDocument/2006/relationships/image" Target="../media/image15.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eg"/><Relationship Id="rId5" Type="http://schemas.openxmlformats.org/officeDocument/2006/relationships/image" Target="../media/image14.pdf"/></Relationships>
</file>

<file path=ppt/slides/_rels/slide14.xml.rels><?xml version="1.0" encoding="UTF-8" standalone="yes"?>
<Relationships xmlns="http://schemas.openxmlformats.org/package/2006/relationships"><Relationship Id="rId6" Type="http://schemas.openxmlformats.org/officeDocument/2006/relationships/image" Target="../media/image17.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jpeg"/><Relationship Id="rId5" Type="http://schemas.openxmlformats.org/officeDocument/2006/relationships/image" Target="../media/image16.pdf"/></Relationships>
</file>

<file path=ppt/slides/_rels/slide15.xml.rels><?xml version="1.0" encoding="UTF-8" standalone="yes"?>
<Relationships xmlns="http://schemas.openxmlformats.org/package/2006/relationships"><Relationship Id="rId6" Type="http://schemas.openxmlformats.org/officeDocument/2006/relationships/image" Target="../media/image19.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eg"/><Relationship Id="rId5" Type="http://schemas.openxmlformats.org/officeDocument/2006/relationships/image" Target="../media/image18.pdf"/></Relationships>
</file>

<file path=ppt/slides/_rels/slide16.xml.rels><?xml version="1.0" encoding="UTF-8" standalone="yes"?>
<Relationships xmlns="http://schemas.openxmlformats.org/package/2006/relationships"><Relationship Id="rId6" Type="http://schemas.openxmlformats.org/officeDocument/2006/relationships/image" Target="../media/image21.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eg"/><Relationship Id="rId5" Type="http://schemas.openxmlformats.org/officeDocument/2006/relationships/image" Target="../media/image20.pdf"/></Relationships>
</file>

<file path=ppt/slides/_rels/slide2.xml.rels><?xml version="1.0" encoding="UTF-8" standalone="yes"?>
<Relationships xmlns="http://schemas.openxmlformats.org/package/2006/relationships"><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6" Type="http://schemas.openxmlformats.org/officeDocument/2006/relationships/image" Target="../media/image5.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 Id="rId5" Type="http://schemas.openxmlformats.org/officeDocument/2006/relationships/image" Target="../media/image4.pdf"/></Relationships>
</file>

<file path=ppt/slides/_rels/slide4.xml.rels><?xml version="1.0" encoding="UTF-8" standalone="yes"?>
<Relationships xmlns="http://schemas.openxmlformats.org/package/2006/relationships"><Relationship Id="rId6" Type="http://schemas.openxmlformats.org/officeDocument/2006/relationships/image" Target="../media/image2.jpe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df"/><Relationship Id="rId5" Type="http://schemas.openxmlformats.org/officeDocument/2006/relationships/image" Target="../media/image3.jpeg"/></Relationships>
</file>

<file path=ppt/slides/_rels/slide5.xml.rels><?xml version="1.0" encoding="UTF-8" standalone="yes"?>
<Relationships xmlns="http://schemas.openxmlformats.org/package/2006/relationships"><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6" Type="http://schemas.openxmlformats.org/officeDocument/2006/relationships/image" Target="../media/image2.jpe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df"/><Relationship Id="rId5" Type="http://schemas.openxmlformats.org/officeDocument/2006/relationships/image" Target="../media/image3.jpeg"/></Relationships>
</file>

<file path=ppt/slides/_rels/slide7.xml.rels><?xml version="1.0" encoding="UTF-8" standalone="yes"?>
<Relationships xmlns="http://schemas.openxmlformats.org/package/2006/relationships"><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6" Type="http://schemas.openxmlformats.org/officeDocument/2006/relationships/image" Target="../media/image2.jpe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pdf"/><Relationship Id="rId5" Type="http://schemas.openxmlformats.org/officeDocument/2006/relationships/image" Target="../media/image3.jpeg"/></Relationships>
</file>

<file path=ppt/slides/_rels/slide9.xml.rels><?xml version="1.0" encoding="UTF-8" standalone="yes"?>
<Relationships xmlns="http://schemas.openxmlformats.org/package/2006/relationships"><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56488"/>
            <a:ext cx="8458200" cy="2687592"/>
          </a:xfrm>
        </p:spPr>
        <p:txBody>
          <a:bodyPr>
            <a:noAutofit/>
          </a:bodyPr>
          <a:lstStyle/>
          <a:p>
            <a:r>
              <a:rPr lang="en-US" sz="3600" dirty="0" smtClean="0"/>
              <a:t/>
            </a:r>
            <a:br>
              <a:rPr lang="en-US" sz="3600" dirty="0" smtClean="0"/>
            </a:br>
            <a:r>
              <a:rPr lang="en-US" sz="3600" dirty="0" smtClean="0"/>
              <a:t>The latest Rossiter-McLaughlin measurements of WASP </a:t>
            </a:r>
            <a:r>
              <a:rPr lang="en-US" sz="3600" dirty="0" smtClean="0"/>
              <a:t>systems</a:t>
            </a:r>
            <a:endParaRPr lang="en-US" sz="3600" dirty="0"/>
          </a:p>
        </p:txBody>
      </p:sp>
      <p:sp>
        <p:nvSpPr>
          <p:cNvPr id="3" name="Subtitle 2"/>
          <p:cNvSpPr>
            <a:spLocks noGrp="1"/>
          </p:cNvSpPr>
          <p:nvPr>
            <p:ph type="subTitle" idx="1"/>
          </p:nvPr>
        </p:nvSpPr>
        <p:spPr/>
        <p:txBody>
          <a:bodyPr/>
          <a:lstStyle/>
          <a:p>
            <a:r>
              <a:rPr lang="en-US" dirty="0" smtClean="0"/>
              <a:t>David </a:t>
            </a:r>
            <a:r>
              <a:rPr lang="en-US" dirty="0" smtClean="0"/>
              <a:t>Brown</a:t>
            </a:r>
          </a:p>
          <a:p>
            <a:r>
              <a:rPr lang="en-US" sz="1600" dirty="0" smtClean="0"/>
              <a:t>(University of St Andrews)</a:t>
            </a:r>
          </a:p>
          <a:p>
            <a:endParaRPr lang="en-US" sz="1600" dirty="0" smtClean="0"/>
          </a:p>
          <a:p>
            <a:r>
              <a:rPr lang="en-US" sz="2000" smtClean="0"/>
              <a:t>Et al</a:t>
            </a:r>
            <a:endParaRPr lang="en-US" sz="2000" dirty="0"/>
          </a:p>
        </p:txBody>
      </p:sp>
      <p:sp>
        <p:nvSpPr>
          <p:cNvPr id="4" name="TextBox 3"/>
          <p:cNvSpPr txBox="1"/>
          <p:nvPr/>
        </p:nvSpPr>
        <p:spPr>
          <a:xfrm>
            <a:off x="3200325" y="6581001"/>
            <a:ext cx="2743349" cy="276999"/>
          </a:xfrm>
          <a:prstGeom prst="rect">
            <a:avLst/>
          </a:prstGeom>
          <a:noFill/>
        </p:spPr>
        <p:txBody>
          <a:bodyPr wrap="square" rtlCol="0">
            <a:spAutoFit/>
          </a:bodyPr>
          <a:lstStyle/>
          <a:p>
            <a:r>
              <a:rPr lang="en-US" sz="1200" dirty="0" smtClean="0">
                <a:solidFill>
                  <a:schemeClr val="tx2"/>
                </a:solidFill>
              </a:rPr>
              <a:t>Extreme Solar Systems 2; 13/9/2011</a:t>
            </a:r>
            <a:endParaRPr lang="en-US" sz="1200" dirty="0">
              <a:solidFill>
                <a:schemeClr val="tx2"/>
              </a:solidFill>
            </a:endParaRPr>
          </a:p>
        </p:txBody>
      </p:sp>
      <p:pic>
        <p:nvPicPr>
          <p:cNvPr id="5" name="Picture 4" descr="StA_logo.jpg"/>
          <p:cNvPicPr>
            <a:picLocks noChangeAspect="1"/>
          </p:cNvPicPr>
          <p:nvPr/>
        </p:nvPicPr>
        <p:blipFill>
          <a:blip r:embed="rId3"/>
          <a:stretch>
            <a:fillRect/>
          </a:stretch>
        </p:blipFill>
        <p:spPr>
          <a:xfrm>
            <a:off x="0" y="6581000"/>
            <a:ext cx="215176" cy="276999"/>
          </a:xfrm>
          <a:prstGeom prst="rect">
            <a:avLst/>
          </a:prstGeom>
        </p:spPr>
      </p:pic>
      <p:pic>
        <p:nvPicPr>
          <p:cNvPr id="6" name="Picture 5" descr="SUPA_Logo.jpg"/>
          <p:cNvPicPr>
            <a:picLocks noChangeAspect="1"/>
          </p:cNvPicPr>
          <p:nvPr/>
        </p:nvPicPr>
        <p:blipFill>
          <a:blip r:embed="rId4"/>
          <a:stretch>
            <a:fillRect/>
          </a:stretch>
        </p:blipFill>
        <p:spPr>
          <a:xfrm>
            <a:off x="8615000" y="6581000"/>
            <a:ext cx="529000" cy="27699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Integrating into the ensemble</a:t>
            </a:r>
            <a:endParaRPr lang="en-US" dirty="0"/>
          </a:p>
        </p:txBody>
      </p:sp>
      <p:pic>
        <p:nvPicPr>
          <p:cNvPr id="4" name="Content Placeholder 3" descr="lambdaT.pdf"/>
          <p:cNvPicPr>
            <a:picLocks noGrp="1" noChangeAspect="1"/>
          </p:cNvPicPr>
          <p:nvPr>
            <p:ph idx="1"/>
          </p:nvPr>
        </p:nvPicPr>
        <mc:AlternateContent>
          <mc:Choice xmlns:ma="http://schemas.microsoft.com/office/mac/drawingml/2008/main" Requires="ma">
            <p:blipFill>
              <a:blip r:embed="rId3"/>
              <a:srcRect l="-7680" r="-7680"/>
              <a:stretch>
                <a:fillRect/>
              </a:stretch>
            </p:blipFill>
          </mc:Choice>
          <mc:Fallback>
            <p:blipFill>
              <a:blip r:embed="rId4"/>
              <a:srcRect l="-7680" r="-7680"/>
              <a:stretch>
                <a:fillRect/>
              </a:stretch>
            </p:blipFill>
          </mc:Fallback>
        </mc:AlternateContent>
        <p:spPr>
          <a:xfrm>
            <a:off x="457200" y="1423523"/>
            <a:ext cx="8229600" cy="5149850"/>
          </a:xfrm>
        </p:spPr>
      </p:pic>
      <p:pic>
        <p:nvPicPr>
          <p:cNvPr id="8" name="Picture 7" descr="SUPA_Logo.jpg"/>
          <p:cNvPicPr>
            <a:picLocks noChangeAspect="1"/>
          </p:cNvPicPr>
          <p:nvPr/>
        </p:nvPicPr>
        <p:blipFill>
          <a:blip r:embed="rId5"/>
          <a:stretch>
            <a:fillRect/>
          </a:stretch>
        </p:blipFill>
        <p:spPr>
          <a:xfrm>
            <a:off x="8615000" y="6581000"/>
            <a:ext cx="529000" cy="276999"/>
          </a:xfrm>
          <a:prstGeom prst="rect">
            <a:avLst/>
          </a:prstGeom>
        </p:spPr>
      </p:pic>
      <p:pic>
        <p:nvPicPr>
          <p:cNvPr id="9" name="Picture 8" descr="StA_logo.jpg"/>
          <p:cNvPicPr>
            <a:picLocks noChangeAspect="1"/>
          </p:cNvPicPr>
          <p:nvPr/>
        </p:nvPicPr>
        <p:blipFill>
          <a:blip r:embed="rId6"/>
          <a:stretch>
            <a:fillRect/>
          </a:stretch>
        </p:blipFill>
        <p:spPr>
          <a:xfrm>
            <a:off x="0" y="6581000"/>
            <a:ext cx="215176" cy="276999"/>
          </a:xfrm>
          <a:prstGeom prst="rect">
            <a:avLst/>
          </a:prstGeom>
        </p:spPr>
      </p:pic>
      <p:sp>
        <p:nvSpPr>
          <p:cNvPr id="10" name="TextBox 9"/>
          <p:cNvSpPr txBox="1"/>
          <p:nvPr/>
        </p:nvSpPr>
        <p:spPr>
          <a:xfrm>
            <a:off x="3200325" y="6581001"/>
            <a:ext cx="2743349" cy="276999"/>
          </a:xfrm>
          <a:prstGeom prst="rect">
            <a:avLst/>
          </a:prstGeom>
          <a:noFill/>
        </p:spPr>
        <p:txBody>
          <a:bodyPr wrap="square" rtlCol="0">
            <a:spAutoFit/>
          </a:bodyPr>
          <a:lstStyle/>
          <a:p>
            <a:r>
              <a:rPr lang="en-US" sz="1200" dirty="0" smtClean="0">
                <a:solidFill>
                  <a:srgbClr val="465466"/>
                </a:solidFill>
              </a:rPr>
              <a:t>Extreme Solar Systems 2; 13/9/2011</a:t>
            </a:r>
            <a:endParaRPr lang="en-US" sz="1200" dirty="0">
              <a:solidFill>
                <a:srgbClr val="465466"/>
              </a:solidFill>
            </a:endParaRPr>
          </a:p>
        </p:txBody>
      </p:sp>
      <p:sp>
        <p:nvSpPr>
          <p:cNvPr id="7" name="TextBox 6"/>
          <p:cNvSpPr txBox="1"/>
          <p:nvPr/>
        </p:nvSpPr>
        <p:spPr>
          <a:xfrm>
            <a:off x="6870700" y="1206500"/>
            <a:ext cx="1816100" cy="276999"/>
          </a:xfrm>
          <a:prstGeom prst="rect">
            <a:avLst/>
          </a:prstGeom>
          <a:noFill/>
        </p:spPr>
        <p:txBody>
          <a:bodyPr wrap="square" rtlCol="0">
            <a:spAutoFit/>
          </a:bodyPr>
          <a:lstStyle/>
          <a:p>
            <a:r>
              <a:rPr lang="en-US" sz="1200" dirty="0" smtClean="0">
                <a:solidFill>
                  <a:schemeClr val="tx2"/>
                </a:solidFill>
              </a:rPr>
              <a:t>Brown et al (submitted)</a:t>
            </a:r>
            <a:endParaRPr lang="en-US" sz="1200" dirty="0">
              <a:solidFill>
                <a:schemeClr val="tx2"/>
              </a:solidFill>
            </a:endParaRPr>
          </a:p>
        </p:txBody>
      </p:sp>
      <p:sp>
        <p:nvSpPr>
          <p:cNvPr id="12" name="Isosceles Triangle 11"/>
          <p:cNvSpPr/>
          <p:nvPr/>
        </p:nvSpPr>
        <p:spPr>
          <a:xfrm>
            <a:off x="7118350" y="1595794"/>
            <a:ext cx="76200" cy="83781"/>
          </a:xfrm>
          <a:prstGeom prst="triangle">
            <a:avLst/>
          </a:prstGeom>
          <a:solidFill>
            <a:srgbClr val="16D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118350" y="1980229"/>
            <a:ext cx="76200" cy="65406"/>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7096125" y="1747618"/>
            <a:ext cx="98425" cy="101799"/>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7194550" y="1483499"/>
            <a:ext cx="804334" cy="246221"/>
          </a:xfrm>
          <a:prstGeom prst="rect">
            <a:avLst/>
          </a:prstGeom>
          <a:noFill/>
        </p:spPr>
        <p:txBody>
          <a:bodyPr wrap="square" rtlCol="0">
            <a:spAutoFit/>
          </a:bodyPr>
          <a:lstStyle/>
          <a:p>
            <a:r>
              <a:rPr lang="en-US" sz="1000" dirty="0" smtClean="0">
                <a:solidFill>
                  <a:srgbClr val="16DF00"/>
                </a:solidFill>
              </a:rPr>
              <a:t>WASP-16</a:t>
            </a:r>
            <a:endParaRPr lang="en-US" sz="1000" dirty="0">
              <a:solidFill>
                <a:srgbClr val="16DF00"/>
              </a:solidFill>
            </a:endParaRPr>
          </a:p>
        </p:txBody>
      </p:sp>
      <p:sp>
        <p:nvSpPr>
          <p:cNvPr id="17" name="TextBox 16"/>
          <p:cNvSpPr txBox="1"/>
          <p:nvPr/>
        </p:nvSpPr>
        <p:spPr>
          <a:xfrm>
            <a:off x="7194550" y="1857118"/>
            <a:ext cx="804334" cy="246221"/>
          </a:xfrm>
          <a:prstGeom prst="rect">
            <a:avLst/>
          </a:prstGeom>
          <a:noFill/>
        </p:spPr>
        <p:txBody>
          <a:bodyPr wrap="square" rtlCol="0">
            <a:spAutoFit/>
          </a:bodyPr>
          <a:lstStyle/>
          <a:p>
            <a:r>
              <a:rPr lang="en-US" sz="1000" dirty="0" smtClean="0">
                <a:solidFill>
                  <a:srgbClr val="FF0000"/>
                </a:solidFill>
              </a:rPr>
              <a:t>WASP-31</a:t>
            </a:r>
            <a:endParaRPr lang="en-US" sz="1000" dirty="0">
              <a:solidFill>
                <a:srgbClr val="FF0000"/>
              </a:solidFill>
            </a:endParaRPr>
          </a:p>
        </p:txBody>
      </p:sp>
      <p:sp>
        <p:nvSpPr>
          <p:cNvPr id="18" name="TextBox 17"/>
          <p:cNvSpPr txBox="1"/>
          <p:nvPr/>
        </p:nvSpPr>
        <p:spPr>
          <a:xfrm>
            <a:off x="7194550" y="1679575"/>
            <a:ext cx="804334" cy="246221"/>
          </a:xfrm>
          <a:prstGeom prst="rect">
            <a:avLst/>
          </a:prstGeom>
          <a:noFill/>
        </p:spPr>
        <p:txBody>
          <a:bodyPr wrap="square" rtlCol="0">
            <a:spAutoFit/>
          </a:bodyPr>
          <a:lstStyle/>
          <a:p>
            <a:r>
              <a:rPr lang="en-US" sz="1000" dirty="0" smtClean="0">
                <a:solidFill>
                  <a:srgbClr val="0000FF"/>
                </a:solidFill>
              </a:rPr>
              <a:t>WASP-25</a:t>
            </a:r>
            <a:endParaRPr lang="en-US" sz="1000" dirty="0">
              <a:solidFill>
                <a:srgbClr val="0000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Integrating into the ensemble</a:t>
            </a:r>
            <a:endParaRPr lang="en-US" dirty="0"/>
          </a:p>
        </p:txBody>
      </p:sp>
      <p:pic>
        <p:nvPicPr>
          <p:cNvPr id="4" name="Content Placeholder 3" descr="lambdaT.pdf"/>
          <p:cNvPicPr>
            <a:picLocks noGrp="1" noChangeAspect="1"/>
          </p:cNvPicPr>
          <p:nvPr>
            <p:ph idx="1"/>
          </p:nvPr>
        </p:nvPicPr>
        <mc:AlternateContent>
          <mc:Choice xmlns:ma="http://schemas.microsoft.com/office/mac/drawingml/2008/main" Requires="ma">
            <p:blipFill>
              <a:blip r:embed="rId3"/>
              <a:srcRect l="-7680" r="-7680"/>
              <a:stretch>
                <a:fillRect/>
              </a:stretch>
            </p:blipFill>
          </mc:Choice>
          <mc:Fallback>
            <p:blipFill>
              <a:blip r:embed="rId4"/>
              <a:srcRect l="-7680" r="-7680"/>
              <a:stretch>
                <a:fillRect/>
              </a:stretch>
            </p:blipFill>
          </mc:Fallback>
        </mc:AlternateContent>
        <p:spPr>
          <a:xfrm>
            <a:off x="457200" y="1431151"/>
            <a:ext cx="8229600" cy="5149850"/>
          </a:xfrm>
        </p:spPr>
      </p:pic>
      <p:pic>
        <p:nvPicPr>
          <p:cNvPr id="8" name="Picture 7" descr="SUPA_Logo.jpg"/>
          <p:cNvPicPr>
            <a:picLocks noChangeAspect="1"/>
          </p:cNvPicPr>
          <p:nvPr/>
        </p:nvPicPr>
        <p:blipFill>
          <a:blip r:embed="rId5"/>
          <a:stretch>
            <a:fillRect/>
          </a:stretch>
        </p:blipFill>
        <p:spPr>
          <a:xfrm>
            <a:off x="8615000" y="6581000"/>
            <a:ext cx="529000" cy="276999"/>
          </a:xfrm>
          <a:prstGeom prst="rect">
            <a:avLst/>
          </a:prstGeom>
        </p:spPr>
      </p:pic>
      <p:pic>
        <p:nvPicPr>
          <p:cNvPr id="9" name="Picture 8" descr="StA_logo.jpg"/>
          <p:cNvPicPr>
            <a:picLocks noChangeAspect="1"/>
          </p:cNvPicPr>
          <p:nvPr/>
        </p:nvPicPr>
        <p:blipFill>
          <a:blip r:embed="rId6"/>
          <a:stretch>
            <a:fillRect/>
          </a:stretch>
        </p:blipFill>
        <p:spPr>
          <a:xfrm>
            <a:off x="0" y="6581000"/>
            <a:ext cx="215176" cy="276999"/>
          </a:xfrm>
          <a:prstGeom prst="rect">
            <a:avLst/>
          </a:prstGeom>
        </p:spPr>
      </p:pic>
      <p:sp>
        <p:nvSpPr>
          <p:cNvPr id="10" name="TextBox 9"/>
          <p:cNvSpPr txBox="1"/>
          <p:nvPr/>
        </p:nvSpPr>
        <p:spPr>
          <a:xfrm>
            <a:off x="3200325" y="6581001"/>
            <a:ext cx="2743349" cy="276999"/>
          </a:xfrm>
          <a:prstGeom prst="rect">
            <a:avLst/>
          </a:prstGeom>
          <a:noFill/>
        </p:spPr>
        <p:txBody>
          <a:bodyPr wrap="square" rtlCol="0">
            <a:spAutoFit/>
          </a:bodyPr>
          <a:lstStyle/>
          <a:p>
            <a:r>
              <a:rPr lang="en-US" sz="1200" dirty="0" smtClean="0">
                <a:solidFill>
                  <a:srgbClr val="465466"/>
                </a:solidFill>
              </a:rPr>
              <a:t>Extreme Solar Systems 2; 13/9/2011</a:t>
            </a:r>
            <a:endParaRPr lang="en-US" sz="1200" dirty="0">
              <a:solidFill>
                <a:srgbClr val="465466"/>
              </a:solidFill>
            </a:endParaRPr>
          </a:p>
        </p:txBody>
      </p:sp>
      <p:sp>
        <p:nvSpPr>
          <p:cNvPr id="7" name="Rectangle 6"/>
          <p:cNvSpPr/>
          <p:nvPr/>
        </p:nvSpPr>
        <p:spPr>
          <a:xfrm>
            <a:off x="4927600" y="4876800"/>
            <a:ext cx="3162300" cy="838200"/>
          </a:xfrm>
          <a:prstGeom prst="rect">
            <a:avLst/>
          </a:prstGeom>
          <a:noFill/>
          <a:ln w="25400" cap="sq">
            <a:solidFill>
              <a:schemeClr val="accent2"/>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12" name="TextBox 11"/>
          <p:cNvSpPr txBox="1"/>
          <p:nvPr/>
        </p:nvSpPr>
        <p:spPr>
          <a:xfrm>
            <a:off x="6870700" y="1206500"/>
            <a:ext cx="1816100" cy="276999"/>
          </a:xfrm>
          <a:prstGeom prst="rect">
            <a:avLst/>
          </a:prstGeom>
          <a:noFill/>
        </p:spPr>
        <p:txBody>
          <a:bodyPr wrap="square" rtlCol="0">
            <a:spAutoFit/>
          </a:bodyPr>
          <a:lstStyle/>
          <a:p>
            <a:r>
              <a:rPr lang="en-US" sz="1200" dirty="0" smtClean="0">
                <a:solidFill>
                  <a:schemeClr val="tx2"/>
                </a:solidFill>
              </a:rPr>
              <a:t>Brown et al (submitted)</a:t>
            </a:r>
            <a:endParaRPr lang="en-US" sz="1200" dirty="0">
              <a:solidFill>
                <a:schemeClr val="tx2"/>
              </a:solidFill>
            </a:endParaRPr>
          </a:p>
        </p:txBody>
      </p:sp>
      <p:sp>
        <p:nvSpPr>
          <p:cNvPr id="16" name="Isosceles Triangle 15"/>
          <p:cNvSpPr/>
          <p:nvPr/>
        </p:nvSpPr>
        <p:spPr>
          <a:xfrm>
            <a:off x="7118350" y="1595794"/>
            <a:ext cx="76200" cy="83781"/>
          </a:xfrm>
          <a:prstGeom prst="triangle">
            <a:avLst/>
          </a:prstGeom>
          <a:solidFill>
            <a:srgbClr val="16D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096125" y="1747618"/>
            <a:ext cx="98425" cy="101799"/>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7118350" y="1980229"/>
            <a:ext cx="76200" cy="65406"/>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7194550" y="1483499"/>
            <a:ext cx="804334" cy="246221"/>
          </a:xfrm>
          <a:prstGeom prst="rect">
            <a:avLst/>
          </a:prstGeom>
          <a:noFill/>
        </p:spPr>
        <p:txBody>
          <a:bodyPr wrap="square" rtlCol="0">
            <a:spAutoFit/>
          </a:bodyPr>
          <a:lstStyle/>
          <a:p>
            <a:r>
              <a:rPr lang="en-US" sz="1000" dirty="0" smtClean="0">
                <a:solidFill>
                  <a:srgbClr val="16DF00"/>
                </a:solidFill>
              </a:rPr>
              <a:t>WASP-16</a:t>
            </a:r>
            <a:endParaRPr lang="en-US" sz="1000" dirty="0">
              <a:solidFill>
                <a:srgbClr val="16DF00"/>
              </a:solidFill>
            </a:endParaRPr>
          </a:p>
        </p:txBody>
      </p:sp>
      <p:sp>
        <p:nvSpPr>
          <p:cNvPr id="22" name="TextBox 21"/>
          <p:cNvSpPr txBox="1"/>
          <p:nvPr/>
        </p:nvSpPr>
        <p:spPr>
          <a:xfrm>
            <a:off x="7194550" y="1679575"/>
            <a:ext cx="804334" cy="246221"/>
          </a:xfrm>
          <a:prstGeom prst="rect">
            <a:avLst/>
          </a:prstGeom>
          <a:noFill/>
        </p:spPr>
        <p:txBody>
          <a:bodyPr wrap="square" rtlCol="0">
            <a:spAutoFit/>
          </a:bodyPr>
          <a:lstStyle/>
          <a:p>
            <a:r>
              <a:rPr lang="en-US" sz="1000" dirty="0" smtClean="0">
                <a:solidFill>
                  <a:srgbClr val="0000FF"/>
                </a:solidFill>
              </a:rPr>
              <a:t>WASP-25</a:t>
            </a:r>
            <a:endParaRPr lang="en-US" sz="1000" dirty="0">
              <a:solidFill>
                <a:srgbClr val="0000FF"/>
              </a:solidFill>
            </a:endParaRPr>
          </a:p>
        </p:txBody>
      </p:sp>
      <p:sp>
        <p:nvSpPr>
          <p:cNvPr id="23" name="TextBox 22"/>
          <p:cNvSpPr txBox="1"/>
          <p:nvPr/>
        </p:nvSpPr>
        <p:spPr>
          <a:xfrm>
            <a:off x="7194550" y="1857118"/>
            <a:ext cx="804334" cy="246221"/>
          </a:xfrm>
          <a:prstGeom prst="rect">
            <a:avLst/>
          </a:prstGeom>
          <a:noFill/>
        </p:spPr>
        <p:txBody>
          <a:bodyPr wrap="square" rtlCol="0">
            <a:spAutoFit/>
          </a:bodyPr>
          <a:lstStyle/>
          <a:p>
            <a:r>
              <a:rPr lang="en-US" sz="1000" dirty="0" smtClean="0">
                <a:solidFill>
                  <a:srgbClr val="FF0000"/>
                </a:solidFill>
              </a:rPr>
              <a:t>WASP-31</a:t>
            </a:r>
            <a:endParaRPr lang="en-US" sz="10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Integrating into the ensemble</a:t>
            </a:r>
            <a:endParaRPr lang="en-US" dirty="0"/>
          </a:p>
        </p:txBody>
      </p:sp>
      <p:pic>
        <p:nvPicPr>
          <p:cNvPr id="4" name="Content Placeholder 3" descr="lambdaT.pdf"/>
          <p:cNvPicPr>
            <a:picLocks noGrp="1" noChangeAspect="1"/>
          </p:cNvPicPr>
          <p:nvPr>
            <p:ph idx="1"/>
          </p:nvPr>
        </p:nvPicPr>
        <mc:AlternateContent>
          <mc:Choice xmlns:ma="http://schemas.microsoft.com/office/mac/drawingml/2008/main" Requires="ma">
            <p:blipFill>
              <a:blip r:embed="rId3"/>
              <a:srcRect l="-7680" r="-7680"/>
              <a:stretch>
                <a:fillRect/>
              </a:stretch>
            </p:blipFill>
          </mc:Choice>
          <mc:Fallback>
            <p:blipFill>
              <a:blip r:embed="rId4"/>
              <a:srcRect l="-7680" r="-7680"/>
              <a:stretch>
                <a:fillRect/>
              </a:stretch>
            </p:blipFill>
          </mc:Fallback>
        </mc:AlternateContent>
        <p:spPr>
          <a:xfrm>
            <a:off x="457200" y="1431151"/>
            <a:ext cx="8229600" cy="5149850"/>
          </a:xfrm>
        </p:spPr>
      </p:pic>
      <p:pic>
        <p:nvPicPr>
          <p:cNvPr id="8" name="Picture 7" descr="SUPA_Logo.jpg"/>
          <p:cNvPicPr>
            <a:picLocks noChangeAspect="1"/>
          </p:cNvPicPr>
          <p:nvPr/>
        </p:nvPicPr>
        <p:blipFill>
          <a:blip r:embed="rId5"/>
          <a:stretch>
            <a:fillRect/>
          </a:stretch>
        </p:blipFill>
        <p:spPr>
          <a:xfrm>
            <a:off x="8615000" y="6581000"/>
            <a:ext cx="529000" cy="276999"/>
          </a:xfrm>
          <a:prstGeom prst="rect">
            <a:avLst/>
          </a:prstGeom>
        </p:spPr>
      </p:pic>
      <p:pic>
        <p:nvPicPr>
          <p:cNvPr id="9" name="Picture 8" descr="StA_logo.jpg"/>
          <p:cNvPicPr>
            <a:picLocks noChangeAspect="1"/>
          </p:cNvPicPr>
          <p:nvPr/>
        </p:nvPicPr>
        <p:blipFill>
          <a:blip r:embed="rId6"/>
          <a:stretch>
            <a:fillRect/>
          </a:stretch>
        </p:blipFill>
        <p:spPr>
          <a:xfrm>
            <a:off x="0" y="6581000"/>
            <a:ext cx="215176" cy="276999"/>
          </a:xfrm>
          <a:prstGeom prst="rect">
            <a:avLst/>
          </a:prstGeom>
        </p:spPr>
      </p:pic>
      <p:sp>
        <p:nvSpPr>
          <p:cNvPr id="10" name="TextBox 9"/>
          <p:cNvSpPr txBox="1"/>
          <p:nvPr/>
        </p:nvSpPr>
        <p:spPr>
          <a:xfrm>
            <a:off x="3200325" y="6581001"/>
            <a:ext cx="2743349" cy="276999"/>
          </a:xfrm>
          <a:prstGeom prst="rect">
            <a:avLst/>
          </a:prstGeom>
          <a:noFill/>
        </p:spPr>
        <p:txBody>
          <a:bodyPr wrap="square" rtlCol="0">
            <a:spAutoFit/>
          </a:bodyPr>
          <a:lstStyle/>
          <a:p>
            <a:r>
              <a:rPr lang="en-US" sz="1200" dirty="0" smtClean="0">
                <a:solidFill>
                  <a:srgbClr val="465466"/>
                </a:solidFill>
              </a:rPr>
              <a:t>Extreme Solar Systems 2; 13/9/2011</a:t>
            </a:r>
            <a:endParaRPr lang="en-US" sz="1200" dirty="0">
              <a:solidFill>
                <a:srgbClr val="465466"/>
              </a:solidFill>
            </a:endParaRPr>
          </a:p>
        </p:txBody>
      </p:sp>
      <p:sp>
        <p:nvSpPr>
          <p:cNvPr id="7" name="Rectangle 6"/>
          <p:cNvSpPr/>
          <p:nvPr/>
        </p:nvSpPr>
        <p:spPr>
          <a:xfrm>
            <a:off x="4927600" y="4876800"/>
            <a:ext cx="3162300" cy="838200"/>
          </a:xfrm>
          <a:prstGeom prst="rect">
            <a:avLst/>
          </a:prstGeom>
          <a:noFill/>
          <a:ln w="25400" cap="sq">
            <a:solidFill>
              <a:schemeClr val="accent2"/>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12" name="TextBox 11"/>
          <p:cNvSpPr txBox="1"/>
          <p:nvPr/>
        </p:nvSpPr>
        <p:spPr>
          <a:xfrm>
            <a:off x="6870700" y="1206500"/>
            <a:ext cx="1816100" cy="276999"/>
          </a:xfrm>
          <a:prstGeom prst="rect">
            <a:avLst/>
          </a:prstGeom>
          <a:noFill/>
        </p:spPr>
        <p:txBody>
          <a:bodyPr wrap="square" rtlCol="0">
            <a:spAutoFit/>
          </a:bodyPr>
          <a:lstStyle/>
          <a:p>
            <a:r>
              <a:rPr lang="en-US" sz="1200" dirty="0" smtClean="0">
                <a:solidFill>
                  <a:schemeClr val="tx2"/>
                </a:solidFill>
              </a:rPr>
              <a:t>Brown et al (submitted)</a:t>
            </a:r>
            <a:endParaRPr lang="en-US" sz="1200" dirty="0">
              <a:solidFill>
                <a:schemeClr val="tx2"/>
              </a:solidFill>
            </a:endParaRPr>
          </a:p>
        </p:txBody>
      </p:sp>
      <p:sp>
        <p:nvSpPr>
          <p:cNvPr id="14" name="Right Arrow 13"/>
          <p:cNvSpPr/>
          <p:nvPr/>
        </p:nvSpPr>
        <p:spPr>
          <a:xfrm rot="5400000">
            <a:off x="7082648" y="4869584"/>
            <a:ext cx="751150" cy="164450"/>
          </a:xfrm>
          <a:prstGeom prst="rightArrow">
            <a:avLst>
              <a:gd name="adj1" fmla="val 27564"/>
              <a:gd name="adj2" fmla="val 74138"/>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515100" y="3911600"/>
            <a:ext cx="1574800" cy="830997"/>
          </a:xfrm>
          <a:prstGeom prst="rect">
            <a:avLst/>
          </a:prstGeom>
          <a:noFill/>
        </p:spPr>
        <p:txBody>
          <a:bodyPr wrap="square" rtlCol="0">
            <a:spAutoFit/>
          </a:bodyPr>
          <a:lstStyle/>
          <a:p>
            <a:r>
              <a:rPr lang="en-US" sz="1600" dirty="0" smtClean="0">
                <a:solidFill>
                  <a:schemeClr val="accent2"/>
                </a:solidFill>
              </a:rPr>
              <a:t>See poster by Grant Miller (26.02)</a:t>
            </a:r>
            <a:endParaRPr lang="en-US" sz="1600" dirty="0">
              <a:solidFill>
                <a:schemeClr val="accent2"/>
              </a:solidFill>
            </a:endParaRPr>
          </a:p>
        </p:txBody>
      </p:sp>
      <p:sp>
        <p:nvSpPr>
          <p:cNvPr id="11" name="Isosceles Triangle 10"/>
          <p:cNvSpPr/>
          <p:nvPr/>
        </p:nvSpPr>
        <p:spPr>
          <a:xfrm>
            <a:off x="7118350" y="1595794"/>
            <a:ext cx="76200" cy="83781"/>
          </a:xfrm>
          <a:prstGeom prst="triangle">
            <a:avLst/>
          </a:prstGeom>
          <a:solidFill>
            <a:srgbClr val="16D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Oval 16"/>
          <p:cNvSpPr/>
          <p:nvPr/>
        </p:nvSpPr>
        <p:spPr>
          <a:xfrm>
            <a:off x="7096125" y="1747618"/>
            <a:ext cx="98425" cy="101799"/>
          </a:xfrm>
          <a:prstGeom prst="ellipse">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118350" y="1980229"/>
            <a:ext cx="76200" cy="65406"/>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7194550" y="1483499"/>
            <a:ext cx="804334" cy="246221"/>
          </a:xfrm>
          <a:prstGeom prst="rect">
            <a:avLst/>
          </a:prstGeom>
          <a:noFill/>
        </p:spPr>
        <p:txBody>
          <a:bodyPr wrap="square" rtlCol="0">
            <a:spAutoFit/>
          </a:bodyPr>
          <a:lstStyle/>
          <a:p>
            <a:r>
              <a:rPr lang="en-US" sz="1000" dirty="0" smtClean="0">
                <a:solidFill>
                  <a:srgbClr val="16DF00"/>
                </a:solidFill>
              </a:rPr>
              <a:t>WASP-16</a:t>
            </a:r>
            <a:endParaRPr lang="en-US" sz="1000" dirty="0">
              <a:solidFill>
                <a:srgbClr val="16DF00"/>
              </a:solidFill>
            </a:endParaRPr>
          </a:p>
        </p:txBody>
      </p:sp>
      <p:sp>
        <p:nvSpPr>
          <p:cNvPr id="20" name="TextBox 19"/>
          <p:cNvSpPr txBox="1"/>
          <p:nvPr/>
        </p:nvSpPr>
        <p:spPr>
          <a:xfrm>
            <a:off x="7194550" y="1679575"/>
            <a:ext cx="804334" cy="246221"/>
          </a:xfrm>
          <a:prstGeom prst="rect">
            <a:avLst/>
          </a:prstGeom>
          <a:noFill/>
        </p:spPr>
        <p:txBody>
          <a:bodyPr wrap="square" rtlCol="0">
            <a:spAutoFit/>
          </a:bodyPr>
          <a:lstStyle/>
          <a:p>
            <a:r>
              <a:rPr lang="en-US" sz="1000" dirty="0" smtClean="0">
                <a:solidFill>
                  <a:srgbClr val="0000FF"/>
                </a:solidFill>
              </a:rPr>
              <a:t>WASP-25</a:t>
            </a:r>
            <a:endParaRPr lang="en-US" sz="1000" dirty="0">
              <a:solidFill>
                <a:srgbClr val="0000FF"/>
              </a:solidFill>
            </a:endParaRPr>
          </a:p>
        </p:txBody>
      </p:sp>
      <p:sp>
        <p:nvSpPr>
          <p:cNvPr id="21" name="TextBox 20"/>
          <p:cNvSpPr txBox="1"/>
          <p:nvPr/>
        </p:nvSpPr>
        <p:spPr>
          <a:xfrm>
            <a:off x="7194550" y="1857118"/>
            <a:ext cx="804334" cy="246221"/>
          </a:xfrm>
          <a:prstGeom prst="rect">
            <a:avLst/>
          </a:prstGeom>
          <a:noFill/>
        </p:spPr>
        <p:txBody>
          <a:bodyPr wrap="square" rtlCol="0">
            <a:spAutoFit/>
          </a:bodyPr>
          <a:lstStyle/>
          <a:p>
            <a:r>
              <a:rPr lang="en-US" sz="1000" dirty="0" smtClean="0">
                <a:solidFill>
                  <a:srgbClr val="FF0000"/>
                </a:solidFill>
              </a:rPr>
              <a:t>WASP-31</a:t>
            </a:r>
            <a:endParaRPr lang="en-US" sz="10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Integrating into the ensemble</a:t>
            </a:r>
            <a:endParaRPr lang="en-US" dirty="0"/>
          </a:p>
        </p:txBody>
      </p:sp>
      <p:pic>
        <p:nvPicPr>
          <p:cNvPr id="8" name="Picture 7" descr="SUPA_Logo.jpg"/>
          <p:cNvPicPr>
            <a:picLocks noChangeAspect="1"/>
          </p:cNvPicPr>
          <p:nvPr/>
        </p:nvPicPr>
        <p:blipFill>
          <a:blip r:embed="rId3"/>
          <a:stretch>
            <a:fillRect/>
          </a:stretch>
        </p:blipFill>
        <p:spPr>
          <a:xfrm>
            <a:off x="8615000" y="6581000"/>
            <a:ext cx="529000" cy="276999"/>
          </a:xfrm>
          <a:prstGeom prst="rect">
            <a:avLst/>
          </a:prstGeom>
        </p:spPr>
      </p:pic>
      <p:pic>
        <p:nvPicPr>
          <p:cNvPr id="9" name="Picture 8" descr="StA_logo.jpg"/>
          <p:cNvPicPr>
            <a:picLocks noChangeAspect="1"/>
          </p:cNvPicPr>
          <p:nvPr/>
        </p:nvPicPr>
        <p:blipFill>
          <a:blip r:embed="rId4"/>
          <a:stretch>
            <a:fillRect/>
          </a:stretch>
        </p:blipFill>
        <p:spPr>
          <a:xfrm>
            <a:off x="0" y="6581000"/>
            <a:ext cx="215176" cy="276999"/>
          </a:xfrm>
          <a:prstGeom prst="rect">
            <a:avLst/>
          </a:prstGeom>
        </p:spPr>
      </p:pic>
      <p:sp>
        <p:nvSpPr>
          <p:cNvPr id="10" name="TextBox 9"/>
          <p:cNvSpPr txBox="1"/>
          <p:nvPr/>
        </p:nvSpPr>
        <p:spPr>
          <a:xfrm>
            <a:off x="3200325" y="6581001"/>
            <a:ext cx="2743349" cy="276999"/>
          </a:xfrm>
          <a:prstGeom prst="rect">
            <a:avLst/>
          </a:prstGeom>
          <a:noFill/>
        </p:spPr>
        <p:txBody>
          <a:bodyPr wrap="square" rtlCol="0">
            <a:spAutoFit/>
          </a:bodyPr>
          <a:lstStyle/>
          <a:p>
            <a:r>
              <a:rPr lang="en-US" sz="1200" dirty="0" smtClean="0">
                <a:solidFill>
                  <a:srgbClr val="465466"/>
                </a:solidFill>
              </a:rPr>
              <a:t>Extreme Solar Systems 2; 13/9/2011</a:t>
            </a:r>
            <a:endParaRPr lang="en-US" sz="1200" dirty="0">
              <a:solidFill>
                <a:srgbClr val="465466"/>
              </a:solidFill>
            </a:endParaRPr>
          </a:p>
        </p:txBody>
      </p:sp>
      <p:pic>
        <p:nvPicPr>
          <p:cNvPr id="11" name="Content Placeholder 10" descr="Figure11.pdf"/>
          <p:cNvPicPr>
            <a:picLocks noGrp="1" noChangeAspect="1"/>
          </p:cNvPicPr>
          <p:nvPr>
            <p:ph idx="1"/>
          </p:nvPr>
        </p:nvPicPr>
        <mc:AlternateContent>
          <mc:Choice xmlns:ma="http://schemas.microsoft.com/office/mac/drawingml/2008/main" Requires="ma">
            <p:blipFill>
              <a:blip r:embed="rId5"/>
              <a:srcRect l="-7592" r="-7592"/>
              <a:stretch>
                <a:fillRect/>
              </a:stretch>
            </p:blipFill>
          </mc:Choice>
          <mc:Fallback>
            <p:blipFill>
              <a:blip r:embed="rId6"/>
              <a:srcRect l="-7592" r="-7592"/>
              <a:stretch>
                <a:fillRect/>
              </a:stretch>
            </p:blipFill>
          </mc:Fallback>
        </mc:AlternateContent>
        <p:spPr>
          <a:xfrm>
            <a:off x="457200" y="1423988"/>
            <a:ext cx="8229600" cy="5149850"/>
          </a:xfrm>
        </p:spPr>
      </p:pic>
      <p:sp>
        <p:nvSpPr>
          <p:cNvPr id="7" name="TextBox 6"/>
          <p:cNvSpPr txBox="1"/>
          <p:nvPr/>
        </p:nvSpPr>
        <p:spPr>
          <a:xfrm>
            <a:off x="6870700" y="1206500"/>
            <a:ext cx="1816100" cy="276999"/>
          </a:xfrm>
          <a:prstGeom prst="rect">
            <a:avLst/>
          </a:prstGeom>
          <a:noFill/>
        </p:spPr>
        <p:txBody>
          <a:bodyPr wrap="square" rtlCol="0">
            <a:spAutoFit/>
          </a:bodyPr>
          <a:lstStyle/>
          <a:p>
            <a:r>
              <a:rPr lang="en-US" sz="1200" dirty="0" smtClean="0">
                <a:solidFill>
                  <a:schemeClr val="tx2"/>
                </a:solidFill>
              </a:rPr>
              <a:t>Brown et al (submitted)</a:t>
            </a:r>
            <a:endParaRPr lang="en-US" sz="1200" dirty="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Integrating into the ensemble</a:t>
            </a:r>
            <a:endParaRPr lang="en-US" dirty="0"/>
          </a:p>
        </p:txBody>
      </p:sp>
      <p:pic>
        <p:nvPicPr>
          <p:cNvPr id="8" name="Picture 7" descr="SUPA_Logo.jpg"/>
          <p:cNvPicPr>
            <a:picLocks noChangeAspect="1"/>
          </p:cNvPicPr>
          <p:nvPr/>
        </p:nvPicPr>
        <p:blipFill>
          <a:blip r:embed="rId3"/>
          <a:stretch>
            <a:fillRect/>
          </a:stretch>
        </p:blipFill>
        <p:spPr>
          <a:xfrm>
            <a:off x="8615000" y="6581000"/>
            <a:ext cx="529000" cy="276999"/>
          </a:xfrm>
          <a:prstGeom prst="rect">
            <a:avLst/>
          </a:prstGeom>
        </p:spPr>
      </p:pic>
      <p:pic>
        <p:nvPicPr>
          <p:cNvPr id="9" name="Picture 8" descr="StA_logo.jpg"/>
          <p:cNvPicPr>
            <a:picLocks noChangeAspect="1"/>
          </p:cNvPicPr>
          <p:nvPr/>
        </p:nvPicPr>
        <p:blipFill>
          <a:blip r:embed="rId4"/>
          <a:stretch>
            <a:fillRect/>
          </a:stretch>
        </p:blipFill>
        <p:spPr>
          <a:xfrm>
            <a:off x="0" y="6581000"/>
            <a:ext cx="215176" cy="276999"/>
          </a:xfrm>
          <a:prstGeom prst="rect">
            <a:avLst/>
          </a:prstGeom>
        </p:spPr>
      </p:pic>
      <p:sp>
        <p:nvSpPr>
          <p:cNvPr id="10" name="TextBox 9"/>
          <p:cNvSpPr txBox="1"/>
          <p:nvPr/>
        </p:nvSpPr>
        <p:spPr>
          <a:xfrm>
            <a:off x="3200325" y="6581001"/>
            <a:ext cx="2743349" cy="276999"/>
          </a:xfrm>
          <a:prstGeom prst="rect">
            <a:avLst/>
          </a:prstGeom>
          <a:noFill/>
        </p:spPr>
        <p:txBody>
          <a:bodyPr wrap="square" rtlCol="0">
            <a:spAutoFit/>
          </a:bodyPr>
          <a:lstStyle/>
          <a:p>
            <a:r>
              <a:rPr lang="en-US" sz="1200" dirty="0" smtClean="0">
                <a:solidFill>
                  <a:srgbClr val="465466"/>
                </a:solidFill>
              </a:rPr>
              <a:t>Extreme Solar Systems 2; 13/9/2011</a:t>
            </a:r>
            <a:endParaRPr lang="en-US" sz="1200" dirty="0">
              <a:solidFill>
                <a:srgbClr val="465466"/>
              </a:solidFill>
            </a:endParaRPr>
          </a:p>
        </p:txBody>
      </p:sp>
      <p:pic>
        <p:nvPicPr>
          <p:cNvPr id="11" name="Content Placeholder 10" descr="Figure12.pdf"/>
          <p:cNvPicPr>
            <a:picLocks noGrp="1" noChangeAspect="1"/>
          </p:cNvPicPr>
          <p:nvPr>
            <p:ph idx="1"/>
          </p:nvPr>
        </p:nvPicPr>
        <mc:AlternateContent>
          <mc:Choice xmlns:ma="http://schemas.microsoft.com/office/mac/drawingml/2008/main" Requires="ma">
            <p:blipFill>
              <a:blip r:embed="rId5"/>
              <a:srcRect l="-7384" r="-7384"/>
              <a:stretch>
                <a:fillRect/>
              </a:stretch>
            </p:blipFill>
          </mc:Choice>
          <mc:Fallback>
            <p:blipFill>
              <a:blip r:embed="rId6"/>
              <a:srcRect l="-7384" r="-7384"/>
              <a:stretch>
                <a:fillRect/>
              </a:stretch>
            </p:blipFill>
          </mc:Fallback>
        </mc:AlternateContent>
        <p:spPr>
          <a:xfrm>
            <a:off x="457200" y="1423988"/>
            <a:ext cx="8229600" cy="5149850"/>
          </a:xfrm>
        </p:spPr>
      </p:pic>
      <p:sp>
        <p:nvSpPr>
          <p:cNvPr id="7" name="TextBox 6"/>
          <p:cNvSpPr txBox="1"/>
          <p:nvPr/>
        </p:nvSpPr>
        <p:spPr>
          <a:xfrm>
            <a:off x="6870700" y="1206500"/>
            <a:ext cx="1816100" cy="276999"/>
          </a:xfrm>
          <a:prstGeom prst="rect">
            <a:avLst/>
          </a:prstGeom>
          <a:noFill/>
        </p:spPr>
        <p:txBody>
          <a:bodyPr wrap="square" rtlCol="0">
            <a:spAutoFit/>
          </a:bodyPr>
          <a:lstStyle/>
          <a:p>
            <a:r>
              <a:rPr lang="en-US" sz="1200" dirty="0" smtClean="0">
                <a:solidFill>
                  <a:schemeClr val="tx2"/>
                </a:solidFill>
              </a:rPr>
              <a:t>Brown et al (submitted)</a:t>
            </a:r>
            <a:endParaRPr lang="en-US" sz="1200"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A new perspective?</a:t>
            </a:r>
            <a:endParaRPr lang="en-US" dirty="0"/>
          </a:p>
        </p:txBody>
      </p:sp>
      <p:pic>
        <p:nvPicPr>
          <p:cNvPr id="8" name="Picture 7" descr="SUPA_Logo.jpg"/>
          <p:cNvPicPr>
            <a:picLocks noChangeAspect="1"/>
          </p:cNvPicPr>
          <p:nvPr/>
        </p:nvPicPr>
        <p:blipFill>
          <a:blip r:embed="rId3"/>
          <a:stretch>
            <a:fillRect/>
          </a:stretch>
        </p:blipFill>
        <p:spPr>
          <a:xfrm>
            <a:off x="8615000" y="6581000"/>
            <a:ext cx="529000" cy="276999"/>
          </a:xfrm>
          <a:prstGeom prst="rect">
            <a:avLst/>
          </a:prstGeom>
        </p:spPr>
      </p:pic>
      <p:pic>
        <p:nvPicPr>
          <p:cNvPr id="9" name="Picture 8" descr="StA_logo.jpg"/>
          <p:cNvPicPr>
            <a:picLocks noChangeAspect="1"/>
          </p:cNvPicPr>
          <p:nvPr/>
        </p:nvPicPr>
        <p:blipFill>
          <a:blip r:embed="rId4"/>
          <a:stretch>
            <a:fillRect/>
          </a:stretch>
        </p:blipFill>
        <p:spPr>
          <a:xfrm>
            <a:off x="0" y="6581000"/>
            <a:ext cx="215176" cy="276999"/>
          </a:xfrm>
          <a:prstGeom prst="rect">
            <a:avLst/>
          </a:prstGeom>
        </p:spPr>
      </p:pic>
      <p:sp>
        <p:nvSpPr>
          <p:cNvPr id="10" name="TextBox 9"/>
          <p:cNvSpPr txBox="1"/>
          <p:nvPr/>
        </p:nvSpPr>
        <p:spPr>
          <a:xfrm>
            <a:off x="3200325" y="6581001"/>
            <a:ext cx="2743349" cy="276999"/>
          </a:xfrm>
          <a:prstGeom prst="rect">
            <a:avLst/>
          </a:prstGeom>
          <a:noFill/>
        </p:spPr>
        <p:txBody>
          <a:bodyPr wrap="square" rtlCol="0">
            <a:spAutoFit/>
          </a:bodyPr>
          <a:lstStyle/>
          <a:p>
            <a:r>
              <a:rPr lang="en-US" sz="1200" dirty="0" smtClean="0">
                <a:solidFill>
                  <a:schemeClr val="tx2"/>
                </a:solidFill>
              </a:rPr>
              <a:t>Extreme Solar Systems 2; 13/9/2011</a:t>
            </a:r>
            <a:endParaRPr lang="en-US" sz="1200" dirty="0">
              <a:solidFill>
                <a:schemeClr val="tx2"/>
              </a:solidFill>
            </a:endParaRPr>
          </a:p>
        </p:txBody>
      </p:sp>
      <p:pic>
        <p:nvPicPr>
          <p:cNvPr id="14" name="Content Placeholder 13" descr="Agebeta3_2.pdf"/>
          <p:cNvPicPr>
            <a:picLocks noGrp="1" noChangeAspect="1"/>
          </p:cNvPicPr>
          <p:nvPr>
            <p:ph idx="1"/>
          </p:nvPr>
        </p:nvPicPr>
        <mc:AlternateContent>
          <mc:Choice xmlns:ma="http://schemas.microsoft.com/office/mac/drawingml/2008/main" Requires="ma">
            <p:blipFill>
              <a:blip r:embed="rId5"/>
              <a:srcRect l="-27193" r="-27193"/>
              <a:stretch>
                <a:fillRect/>
              </a:stretch>
            </p:blipFill>
          </mc:Choice>
          <mc:Fallback>
            <p:blipFill>
              <a:blip r:embed="rId6"/>
              <a:srcRect l="-27193" r="-27193"/>
              <a:stretch>
                <a:fillRect/>
              </a:stretch>
            </p:blipFill>
          </mc:Fallback>
        </mc:AlternateContent>
        <p:spPr>
          <a:xfrm>
            <a:off x="457200" y="1423988"/>
            <a:ext cx="8229600" cy="5149850"/>
          </a:xfrm>
        </p:spPr>
      </p:pic>
      <p:sp>
        <p:nvSpPr>
          <p:cNvPr id="11" name="TextBox 10"/>
          <p:cNvSpPr txBox="1"/>
          <p:nvPr/>
        </p:nvSpPr>
        <p:spPr>
          <a:xfrm>
            <a:off x="7141874" y="1206500"/>
            <a:ext cx="1473126" cy="276999"/>
          </a:xfrm>
          <a:prstGeom prst="rect">
            <a:avLst/>
          </a:prstGeom>
          <a:noFill/>
        </p:spPr>
        <p:txBody>
          <a:bodyPr wrap="square" rtlCol="0">
            <a:spAutoFit/>
          </a:bodyPr>
          <a:lstStyle/>
          <a:p>
            <a:r>
              <a:rPr lang="en-US" sz="1200" dirty="0" err="1" smtClean="0">
                <a:solidFill>
                  <a:schemeClr val="tx2"/>
                </a:solidFill>
              </a:rPr>
              <a:t>Triaud</a:t>
            </a:r>
            <a:r>
              <a:rPr lang="en-US" sz="1200" dirty="0" smtClean="0">
                <a:solidFill>
                  <a:schemeClr val="tx2"/>
                </a:solidFill>
              </a:rPr>
              <a:t> (submitted)</a:t>
            </a:r>
            <a:endParaRPr lang="en-US" sz="1200"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A new perspective?</a:t>
            </a:r>
            <a:endParaRPr lang="en-US" dirty="0"/>
          </a:p>
        </p:txBody>
      </p:sp>
      <p:pic>
        <p:nvPicPr>
          <p:cNvPr id="8" name="Picture 7" descr="SUPA_Logo.jpg"/>
          <p:cNvPicPr>
            <a:picLocks noChangeAspect="1"/>
          </p:cNvPicPr>
          <p:nvPr/>
        </p:nvPicPr>
        <p:blipFill>
          <a:blip r:embed="rId3"/>
          <a:stretch>
            <a:fillRect/>
          </a:stretch>
        </p:blipFill>
        <p:spPr>
          <a:xfrm>
            <a:off x="8615000" y="6581000"/>
            <a:ext cx="529000" cy="276999"/>
          </a:xfrm>
          <a:prstGeom prst="rect">
            <a:avLst/>
          </a:prstGeom>
        </p:spPr>
      </p:pic>
      <p:pic>
        <p:nvPicPr>
          <p:cNvPr id="9" name="Picture 8" descr="StA_logo.jpg"/>
          <p:cNvPicPr>
            <a:picLocks noChangeAspect="1"/>
          </p:cNvPicPr>
          <p:nvPr/>
        </p:nvPicPr>
        <p:blipFill>
          <a:blip r:embed="rId4"/>
          <a:stretch>
            <a:fillRect/>
          </a:stretch>
        </p:blipFill>
        <p:spPr>
          <a:xfrm>
            <a:off x="0" y="6581000"/>
            <a:ext cx="215176" cy="276999"/>
          </a:xfrm>
          <a:prstGeom prst="rect">
            <a:avLst/>
          </a:prstGeom>
        </p:spPr>
      </p:pic>
      <p:sp>
        <p:nvSpPr>
          <p:cNvPr id="10" name="TextBox 9"/>
          <p:cNvSpPr txBox="1"/>
          <p:nvPr/>
        </p:nvSpPr>
        <p:spPr>
          <a:xfrm>
            <a:off x="3200325" y="6581001"/>
            <a:ext cx="2743349" cy="276999"/>
          </a:xfrm>
          <a:prstGeom prst="rect">
            <a:avLst/>
          </a:prstGeom>
          <a:noFill/>
        </p:spPr>
        <p:txBody>
          <a:bodyPr wrap="square" rtlCol="0">
            <a:spAutoFit/>
          </a:bodyPr>
          <a:lstStyle/>
          <a:p>
            <a:r>
              <a:rPr lang="en-US" sz="1200" dirty="0" smtClean="0">
                <a:solidFill>
                  <a:srgbClr val="465466"/>
                </a:solidFill>
              </a:rPr>
              <a:t>Extreme Solar Systems 2; 13/9/2011</a:t>
            </a:r>
            <a:endParaRPr lang="en-US" sz="1200" dirty="0">
              <a:solidFill>
                <a:srgbClr val="465466"/>
              </a:solidFill>
            </a:endParaRPr>
          </a:p>
        </p:txBody>
      </p:sp>
      <p:sp>
        <p:nvSpPr>
          <p:cNvPr id="13" name="TextBox 12"/>
          <p:cNvSpPr txBox="1"/>
          <p:nvPr/>
        </p:nvSpPr>
        <p:spPr>
          <a:xfrm>
            <a:off x="7141874" y="1206500"/>
            <a:ext cx="1473126" cy="276999"/>
          </a:xfrm>
          <a:prstGeom prst="rect">
            <a:avLst/>
          </a:prstGeom>
          <a:noFill/>
        </p:spPr>
        <p:txBody>
          <a:bodyPr wrap="square" rtlCol="0">
            <a:spAutoFit/>
          </a:bodyPr>
          <a:lstStyle/>
          <a:p>
            <a:r>
              <a:rPr lang="en-US" sz="1200" dirty="0" err="1" smtClean="0">
                <a:solidFill>
                  <a:schemeClr val="tx2"/>
                </a:solidFill>
              </a:rPr>
              <a:t>Triaud</a:t>
            </a:r>
            <a:r>
              <a:rPr lang="en-US" sz="1200" dirty="0" smtClean="0">
                <a:solidFill>
                  <a:schemeClr val="tx2"/>
                </a:solidFill>
              </a:rPr>
              <a:t> (submitted)</a:t>
            </a:r>
            <a:endParaRPr lang="en-US" sz="1200" dirty="0">
              <a:solidFill>
                <a:schemeClr val="tx2"/>
              </a:solidFill>
            </a:endParaRPr>
          </a:p>
        </p:txBody>
      </p:sp>
      <p:pic>
        <p:nvPicPr>
          <p:cNvPr id="12" name="Content Placeholder 11" descr="betaAgeCumul.pdf"/>
          <p:cNvPicPr>
            <a:picLocks noGrp="1" noChangeAspect="1"/>
          </p:cNvPicPr>
          <p:nvPr>
            <p:ph idx="1"/>
          </p:nvPr>
        </p:nvPicPr>
        <mc:AlternateContent>
          <mc:Choice xmlns:ma="http://schemas.microsoft.com/office/mac/drawingml/2008/main" Requires="ma">
            <p:blipFill>
              <a:blip r:embed="rId5"/>
              <a:srcRect l="-3538" r="-3538"/>
              <a:stretch>
                <a:fillRect/>
              </a:stretch>
            </p:blipFill>
          </mc:Choice>
          <mc:Fallback>
            <p:blipFill>
              <a:blip r:embed="rId6"/>
              <a:srcRect l="-3538" r="-3538"/>
              <a:stretch>
                <a:fillRect/>
              </a:stretch>
            </p:blipFill>
          </mc:Fallback>
        </mc:AlternateContent>
        <p:spPr>
          <a:xfrm>
            <a:off x="457200" y="1482725"/>
            <a:ext cx="8229600" cy="509111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Introduction</a:t>
            </a:r>
            <a:endParaRPr lang="en-US" dirty="0"/>
          </a:p>
        </p:txBody>
      </p:sp>
      <p:sp>
        <p:nvSpPr>
          <p:cNvPr id="3" name="Content Placeholder 2"/>
          <p:cNvSpPr>
            <a:spLocks noGrp="1"/>
          </p:cNvSpPr>
          <p:nvPr>
            <p:ph idx="1"/>
          </p:nvPr>
        </p:nvSpPr>
        <p:spPr>
          <a:xfrm>
            <a:off x="457200" y="1423523"/>
            <a:ext cx="8229600" cy="5151013"/>
          </a:xfrm>
        </p:spPr>
        <p:txBody>
          <a:bodyPr/>
          <a:lstStyle/>
          <a:p>
            <a:r>
              <a:rPr lang="en-US" dirty="0" smtClean="0">
                <a:solidFill>
                  <a:schemeClr val="tx2"/>
                </a:solidFill>
              </a:rPr>
              <a:t>18 Rossiter-McLaughlin measurements of WASP systems to date.</a:t>
            </a:r>
          </a:p>
          <a:p>
            <a:r>
              <a:rPr lang="en-US" dirty="0" smtClean="0">
                <a:solidFill>
                  <a:schemeClr val="tx2"/>
                </a:solidFill>
              </a:rPr>
              <a:t>Ongoing programs:</a:t>
            </a:r>
          </a:p>
          <a:p>
            <a:pPr lvl="1"/>
            <a:r>
              <a:rPr lang="en-US" dirty="0" smtClean="0">
                <a:solidFill>
                  <a:schemeClr val="tx2"/>
                </a:solidFill>
              </a:rPr>
              <a:t>HARPS for Southern targets</a:t>
            </a:r>
          </a:p>
          <a:p>
            <a:pPr lvl="1"/>
            <a:r>
              <a:rPr lang="en-US" dirty="0" smtClean="0">
                <a:solidFill>
                  <a:schemeClr val="tx2"/>
                </a:solidFill>
              </a:rPr>
              <a:t>SOPHIE for Northern targets</a:t>
            </a:r>
          </a:p>
          <a:p>
            <a:endParaRPr lang="en-US" dirty="0" smtClean="0">
              <a:solidFill>
                <a:schemeClr val="tx2"/>
              </a:solidFill>
            </a:endParaRPr>
          </a:p>
          <a:p>
            <a:r>
              <a:rPr lang="en-US" dirty="0" smtClean="0">
                <a:solidFill>
                  <a:schemeClr val="tx2"/>
                </a:solidFill>
              </a:rPr>
              <a:t>Present 3 new WASP systems.</a:t>
            </a:r>
          </a:p>
          <a:p>
            <a:pPr lvl="1"/>
            <a:r>
              <a:rPr lang="en-US" dirty="0" smtClean="0">
                <a:solidFill>
                  <a:schemeClr val="tx2"/>
                </a:solidFill>
              </a:rPr>
              <a:t>Combined analysis of full photometric and spectroscopic datasets.</a:t>
            </a:r>
          </a:p>
        </p:txBody>
      </p:sp>
      <p:pic>
        <p:nvPicPr>
          <p:cNvPr id="7" name="Picture 6" descr="SUPA_Logo.jpg"/>
          <p:cNvPicPr>
            <a:picLocks noChangeAspect="1"/>
          </p:cNvPicPr>
          <p:nvPr/>
        </p:nvPicPr>
        <p:blipFill>
          <a:blip r:embed="rId3"/>
          <a:stretch>
            <a:fillRect/>
          </a:stretch>
        </p:blipFill>
        <p:spPr>
          <a:xfrm>
            <a:off x="8615000" y="6581000"/>
            <a:ext cx="529000" cy="276999"/>
          </a:xfrm>
          <a:prstGeom prst="rect">
            <a:avLst/>
          </a:prstGeom>
        </p:spPr>
      </p:pic>
      <p:pic>
        <p:nvPicPr>
          <p:cNvPr id="8" name="Picture 7" descr="StA_logo.jpg"/>
          <p:cNvPicPr>
            <a:picLocks noChangeAspect="1"/>
          </p:cNvPicPr>
          <p:nvPr/>
        </p:nvPicPr>
        <p:blipFill>
          <a:blip r:embed="rId4"/>
          <a:stretch>
            <a:fillRect/>
          </a:stretch>
        </p:blipFill>
        <p:spPr>
          <a:xfrm>
            <a:off x="0" y="6581000"/>
            <a:ext cx="215176" cy="276999"/>
          </a:xfrm>
          <a:prstGeom prst="rect">
            <a:avLst/>
          </a:prstGeom>
        </p:spPr>
      </p:pic>
      <p:sp>
        <p:nvSpPr>
          <p:cNvPr id="9" name="TextBox 8"/>
          <p:cNvSpPr txBox="1"/>
          <p:nvPr/>
        </p:nvSpPr>
        <p:spPr>
          <a:xfrm>
            <a:off x="3200325" y="6581001"/>
            <a:ext cx="2743349" cy="276999"/>
          </a:xfrm>
          <a:prstGeom prst="rect">
            <a:avLst/>
          </a:prstGeom>
          <a:noFill/>
        </p:spPr>
        <p:txBody>
          <a:bodyPr wrap="square" rtlCol="0">
            <a:spAutoFit/>
          </a:bodyPr>
          <a:lstStyle/>
          <a:p>
            <a:r>
              <a:rPr lang="en-US" sz="1200" dirty="0" smtClean="0">
                <a:solidFill>
                  <a:srgbClr val="676A55"/>
                </a:solidFill>
              </a:rPr>
              <a:t>Extreme Solar Systems 2; 13/9/2011</a:t>
            </a:r>
            <a:endParaRPr lang="en-US" sz="1200" dirty="0">
              <a:solidFill>
                <a:srgbClr val="676A55"/>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WASP-16</a:t>
            </a:r>
            <a:endParaRPr lang="en-US" dirty="0"/>
          </a:p>
        </p:txBody>
      </p:sp>
      <p:pic>
        <p:nvPicPr>
          <p:cNvPr id="9" name="Picture 8" descr="SUPA_Logo.jpg"/>
          <p:cNvPicPr>
            <a:picLocks noChangeAspect="1"/>
          </p:cNvPicPr>
          <p:nvPr/>
        </p:nvPicPr>
        <p:blipFill>
          <a:blip r:embed="rId3"/>
          <a:stretch>
            <a:fillRect/>
          </a:stretch>
        </p:blipFill>
        <p:spPr>
          <a:xfrm>
            <a:off x="8615000" y="6581000"/>
            <a:ext cx="529000" cy="276999"/>
          </a:xfrm>
          <a:prstGeom prst="rect">
            <a:avLst/>
          </a:prstGeom>
        </p:spPr>
      </p:pic>
      <p:pic>
        <p:nvPicPr>
          <p:cNvPr id="10" name="Picture 9" descr="StA_logo.jpg"/>
          <p:cNvPicPr>
            <a:picLocks noChangeAspect="1"/>
          </p:cNvPicPr>
          <p:nvPr/>
        </p:nvPicPr>
        <p:blipFill>
          <a:blip r:embed="rId4"/>
          <a:stretch>
            <a:fillRect/>
          </a:stretch>
        </p:blipFill>
        <p:spPr>
          <a:xfrm>
            <a:off x="0" y="6581000"/>
            <a:ext cx="215176" cy="276999"/>
          </a:xfrm>
          <a:prstGeom prst="rect">
            <a:avLst/>
          </a:prstGeom>
        </p:spPr>
      </p:pic>
      <p:sp>
        <p:nvSpPr>
          <p:cNvPr id="11" name="TextBox 10"/>
          <p:cNvSpPr txBox="1"/>
          <p:nvPr/>
        </p:nvSpPr>
        <p:spPr>
          <a:xfrm>
            <a:off x="3200325" y="6581001"/>
            <a:ext cx="2743349" cy="276999"/>
          </a:xfrm>
          <a:prstGeom prst="rect">
            <a:avLst/>
          </a:prstGeom>
          <a:noFill/>
        </p:spPr>
        <p:txBody>
          <a:bodyPr wrap="square" rtlCol="0">
            <a:spAutoFit/>
          </a:bodyPr>
          <a:lstStyle/>
          <a:p>
            <a:r>
              <a:rPr lang="en-US" sz="1200" dirty="0" smtClean="0">
                <a:solidFill>
                  <a:srgbClr val="676A55"/>
                </a:solidFill>
              </a:rPr>
              <a:t>Extreme Solar Systems 2; 13/9/2011</a:t>
            </a:r>
            <a:endParaRPr lang="en-US" sz="1200" dirty="0">
              <a:solidFill>
                <a:srgbClr val="676A55"/>
              </a:solidFill>
            </a:endParaRPr>
          </a:p>
        </p:txBody>
      </p:sp>
      <p:pic>
        <p:nvPicPr>
          <p:cNvPr id="8" name="Content Placeholder 7" descr="old_W16RMplot.pdf"/>
          <p:cNvPicPr>
            <a:picLocks noGrp="1" noChangeAspect="1"/>
          </p:cNvPicPr>
          <p:nvPr>
            <p:ph idx="1"/>
          </p:nvPr>
        </p:nvPicPr>
        <mc:AlternateContent>
          <mc:Choice xmlns:ma="http://schemas.microsoft.com/office/mac/drawingml/2008/main" Requires="ma">
            <p:blipFill>
              <a:blip r:embed="rId5"/>
              <a:srcRect l="-10720" r="-10720"/>
              <a:stretch>
                <a:fillRect/>
              </a:stretch>
            </p:blipFill>
          </mc:Choice>
          <mc:Fallback>
            <p:blipFill>
              <a:blip r:embed="rId6"/>
              <a:srcRect l="-10720" r="-10720"/>
              <a:stretch>
                <a:fillRect/>
              </a:stretch>
            </p:blipFill>
          </mc:Fallback>
        </mc:AlternateContent>
        <p:spPr>
          <a:xfrm>
            <a:off x="457200" y="1423988"/>
            <a:ext cx="8229600" cy="5149850"/>
          </a:xfrm>
        </p:spPr>
      </p:pic>
      <p:sp>
        <p:nvSpPr>
          <p:cNvPr id="7" name="Isosceles Triangle 6"/>
          <p:cNvSpPr/>
          <p:nvPr/>
        </p:nvSpPr>
        <p:spPr>
          <a:xfrm>
            <a:off x="7118350" y="1595794"/>
            <a:ext cx="76200" cy="83781"/>
          </a:xfrm>
          <a:prstGeom prs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118350" y="1828800"/>
            <a:ext cx="76200" cy="65406"/>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156450" y="1527889"/>
            <a:ext cx="793750" cy="246221"/>
          </a:xfrm>
          <a:prstGeom prst="rect">
            <a:avLst/>
          </a:prstGeom>
          <a:noFill/>
        </p:spPr>
        <p:txBody>
          <a:bodyPr wrap="square" rtlCol="0">
            <a:spAutoFit/>
          </a:bodyPr>
          <a:lstStyle/>
          <a:p>
            <a:r>
              <a:rPr lang="en-US" sz="1000" dirty="0" smtClean="0"/>
              <a:t>CORALIE</a:t>
            </a:r>
            <a:endParaRPr lang="en-US" sz="1000" dirty="0"/>
          </a:p>
        </p:txBody>
      </p:sp>
      <p:sp>
        <p:nvSpPr>
          <p:cNvPr id="15" name="TextBox 14"/>
          <p:cNvSpPr txBox="1"/>
          <p:nvPr/>
        </p:nvSpPr>
        <p:spPr>
          <a:xfrm>
            <a:off x="7156450" y="1731605"/>
            <a:ext cx="793750" cy="246221"/>
          </a:xfrm>
          <a:prstGeom prst="rect">
            <a:avLst/>
          </a:prstGeom>
          <a:noFill/>
        </p:spPr>
        <p:txBody>
          <a:bodyPr wrap="square" rtlCol="0">
            <a:spAutoFit/>
          </a:bodyPr>
          <a:lstStyle/>
          <a:p>
            <a:r>
              <a:rPr lang="en-US" sz="1000" dirty="0" smtClean="0">
                <a:solidFill>
                  <a:srgbClr val="0000FF"/>
                </a:solidFill>
              </a:rPr>
              <a:t>HARPS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WASP-16</a:t>
            </a:r>
            <a:endParaRPr lang="en-US" dirty="0"/>
          </a:p>
        </p:txBody>
      </p:sp>
      <p:pic>
        <p:nvPicPr>
          <p:cNvPr id="4" name="Content Placeholder 3" descr="RMplotW16.pdf"/>
          <p:cNvPicPr>
            <a:picLocks noGrp="1" noChangeAspect="1"/>
          </p:cNvPicPr>
          <p:nvPr>
            <p:ph idx="1"/>
          </p:nvPr>
        </p:nvPicPr>
        <mc:AlternateContent>
          <mc:Choice xmlns:ma="http://schemas.microsoft.com/office/mac/drawingml/2008/main" Requires="ma">
            <p:blipFill>
              <a:blip r:embed="rId3"/>
              <a:srcRect l="-11269" r="-11269"/>
              <a:stretch>
                <a:fillRect/>
              </a:stretch>
            </p:blipFill>
          </mc:Choice>
          <mc:Fallback>
            <p:blipFill>
              <a:blip r:embed="rId4"/>
              <a:srcRect l="-11269" r="-11269"/>
              <a:stretch>
                <a:fillRect/>
              </a:stretch>
            </p:blipFill>
          </mc:Fallback>
        </mc:AlternateContent>
        <p:spPr>
          <a:xfrm>
            <a:off x="457200" y="1423988"/>
            <a:ext cx="8229600" cy="5149850"/>
          </a:xfrm>
        </p:spPr>
      </p:pic>
      <p:pic>
        <p:nvPicPr>
          <p:cNvPr id="9" name="Picture 8" descr="SUPA_Logo.jpg"/>
          <p:cNvPicPr>
            <a:picLocks noChangeAspect="1"/>
          </p:cNvPicPr>
          <p:nvPr/>
        </p:nvPicPr>
        <p:blipFill>
          <a:blip r:embed="rId5"/>
          <a:stretch>
            <a:fillRect/>
          </a:stretch>
        </p:blipFill>
        <p:spPr>
          <a:xfrm>
            <a:off x="8615000" y="6581000"/>
            <a:ext cx="529000" cy="276999"/>
          </a:xfrm>
          <a:prstGeom prst="rect">
            <a:avLst/>
          </a:prstGeom>
        </p:spPr>
      </p:pic>
      <p:pic>
        <p:nvPicPr>
          <p:cNvPr id="10" name="Picture 9" descr="StA_logo.jpg"/>
          <p:cNvPicPr>
            <a:picLocks noChangeAspect="1"/>
          </p:cNvPicPr>
          <p:nvPr/>
        </p:nvPicPr>
        <p:blipFill>
          <a:blip r:embed="rId6"/>
          <a:stretch>
            <a:fillRect/>
          </a:stretch>
        </p:blipFill>
        <p:spPr>
          <a:xfrm>
            <a:off x="0" y="6581000"/>
            <a:ext cx="215176" cy="276999"/>
          </a:xfrm>
          <a:prstGeom prst="rect">
            <a:avLst/>
          </a:prstGeom>
        </p:spPr>
      </p:pic>
      <p:sp>
        <p:nvSpPr>
          <p:cNvPr id="11" name="TextBox 10"/>
          <p:cNvSpPr txBox="1"/>
          <p:nvPr/>
        </p:nvSpPr>
        <p:spPr>
          <a:xfrm>
            <a:off x="3200325" y="6581001"/>
            <a:ext cx="2743349" cy="276999"/>
          </a:xfrm>
          <a:prstGeom prst="rect">
            <a:avLst/>
          </a:prstGeom>
          <a:noFill/>
        </p:spPr>
        <p:txBody>
          <a:bodyPr wrap="square" rtlCol="0">
            <a:spAutoFit/>
          </a:bodyPr>
          <a:lstStyle/>
          <a:p>
            <a:r>
              <a:rPr lang="en-US" sz="1200" dirty="0" smtClean="0">
                <a:solidFill>
                  <a:srgbClr val="676A55"/>
                </a:solidFill>
              </a:rPr>
              <a:t>Extreme Solar Systems 2; 13/9/2011</a:t>
            </a:r>
            <a:endParaRPr lang="en-US" sz="1200" dirty="0">
              <a:solidFill>
                <a:srgbClr val="676A55"/>
              </a:solidFill>
            </a:endParaRPr>
          </a:p>
        </p:txBody>
      </p:sp>
      <p:sp>
        <p:nvSpPr>
          <p:cNvPr id="7" name="TextBox 6"/>
          <p:cNvSpPr txBox="1"/>
          <p:nvPr/>
        </p:nvSpPr>
        <p:spPr>
          <a:xfrm>
            <a:off x="6870700" y="1206500"/>
            <a:ext cx="1816100" cy="276999"/>
          </a:xfrm>
          <a:prstGeom prst="rect">
            <a:avLst/>
          </a:prstGeom>
          <a:noFill/>
        </p:spPr>
        <p:txBody>
          <a:bodyPr wrap="square" rtlCol="0">
            <a:spAutoFit/>
          </a:bodyPr>
          <a:lstStyle/>
          <a:p>
            <a:r>
              <a:rPr lang="en-US" sz="1200" dirty="0" smtClean="0">
                <a:solidFill>
                  <a:schemeClr val="tx2"/>
                </a:solidFill>
              </a:rPr>
              <a:t>Brown et al (submitted)</a:t>
            </a:r>
            <a:endParaRPr lang="en-US" sz="1200" dirty="0">
              <a:solidFill>
                <a:schemeClr val="tx2"/>
              </a:solidFill>
            </a:endParaRPr>
          </a:p>
        </p:txBody>
      </p:sp>
      <p:sp>
        <p:nvSpPr>
          <p:cNvPr id="8" name="TextBox 7"/>
          <p:cNvSpPr txBox="1"/>
          <p:nvPr/>
        </p:nvSpPr>
        <p:spPr>
          <a:xfrm>
            <a:off x="7156450" y="1527889"/>
            <a:ext cx="793750" cy="246221"/>
          </a:xfrm>
          <a:prstGeom prst="rect">
            <a:avLst/>
          </a:prstGeom>
          <a:noFill/>
        </p:spPr>
        <p:txBody>
          <a:bodyPr wrap="square" rtlCol="0">
            <a:spAutoFit/>
          </a:bodyPr>
          <a:lstStyle/>
          <a:p>
            <a:r>
              <a:rPr lang="en-US" sz="1000" dirty="0" smtClean="0"/>
              <a:t>CORALIE</a:t>
            </a:r>
            <a:endParaRPr lang="en-US" sz="1000" dirty="0"/>
          </a:p>
        </p:txBody>
      </p:sp>
      <p:sp>
        <p:nvSpPr>
          <p:cNvPr id="12" name="Isosceles Triangle 11"/>
          <p:cNvSpPr/>
          <p:nvPr/>
        </p:nvSpPr>
        <p:spPr>
          <a:xfrm>
            <a:off x="7118350" y="1595794"/>
            <a:ext cx="76200" cy="83781"/>
          </a:xfrm>
          <a:prstGeom prs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156450" y="1731605"/>
            <a:ext cx="793750" cy="246221"/>
          </a:xfrm>
          <a:prstGeom prst="rect">
            <a:avLst/>
          </a:prstGeom>
          <a:noFill/>
        </p:spPr>
        <p:txBody>
          <a:bodyPr wrap="square" rtlCol="0">
            <a:spAutoFit/>
          </a:bodyPr>
          <a:lstStyle/>
          <a:p>
            <a:r>
              <a:rPr lang="en-US" sz="1000" dirty="0" smtClean="0">
                <a:solidFill>
                  <a:srgbClr val="0000FF"/>
                </a:solidFill>
              </a:rPr>
              <a:t>HARPS</a:t>
            </a:r>
          </a:p>
        </p:txBody>
      </p:sp>
      <p:sp>
        <p:nvSpPr>
          <p:cNvPr id="15" name="Rectangle 14"/>
          <p:cNvSpPr/>
          <p:nvPr/>
        </p:nvSpPr>
        <p:spPr>
          <a:xfrm>
            <a:off x="7118350" y="1828800"/>
            <a:ext cx="76200" cy="65406"/>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7118350" y="2028725"/>
            <a:ext cx="98425" cy="101799"/>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156450" y="1926510"/>
            <a:ext cx="644525" cy="246221"/>
          </a:xfrm>
          <a:prstGeom prst="rect">
            <a:avLst/>
          </a:prstGeom>
          <a:noFill/>
        </p:spPr>
        <p:txBody>
          <a:bodyPr wrap="square" rtlCol="0">
            <a:spAutoFit/>
          </a:bodyPr>
          <a:lstStyle/>
          <a:p>
            <a:r>
              <a:rPr lang="en-US" sz="1000" dirty="0" smtClean="0">
                <a:solidFill>
                  <a:srgbClr val="FF0000"/>
                </a:solidFill>
              </a:rPr>
              <a:t>HARPS</a:t>
            </a:r>
            <a:endParaRPr lang="en-US" sz="10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WASP-16</a:t>
            </a:r>
            <a:endParaRPr lang="en-US" dirty="0"/>
          </a:p>
        </p:txBody>
      </p:sp>
      <p:sp>
        <p:nvSpPr>
          <p:cNvPr id="5" name="Content Placeholder 4"/>
          <p:cNvSpPr>
            <a:spLocks noGrp="1"/>
          </p:cNvSpPr>
          <p:nvPr>
            <p:ph idx="1"/>
          </p:nvPr>
        </p:nvSpPr>
        <p:spPr>
          <a:xfrm>
            <a:off x="457200" y="1423523"/>
            <a:ext cx="8229600" cy="4325112"/>
          </a:xfrm>
        </p:spPr>
        <p:txBody>
          <a:bodyPr/>
          <a:lstStyle/>
          <a:p>
            <a:r>
              <a:rPr lang="en-US" dirty="0" smtClean="0">
                <a:solidFill>
                  <a:schemeClr val="tx2"/>
                </a:solidFill>
              </a:rPr>
              <a:t>Circular orbit adopted.</a:t>
            </a:r>
          </a:p>
          <a:p>
            <a:r>
              <a:rPr lang="en-US" dirty="0" smtClean="0">
                <a:solidFill>
                  <a:schemeClr val="tx2"/>
                </a:solidFill>
              </a:rPr>
              <a:t>No long-term trend detected.</a:t>
            </a:r>
          </a:p>
          <a:p>
            <a:endParaRPr lang="en-US" dirty="0" smtClean="0">
              <a:solidFill>
                <a:schemeClr val="tx2"/>
              </a:solidFill>
            </a:endParaRPr>
          </a:p>
          <a:p>
            <a:r>
              <a:rPr lang="en-US" dirty="0" smtClean="0">
                <a:solidFill>
                  <a:schemeClr val="tx2"/>
                </a:solidFill>
              </a:rPr>
              <a:t>T</a:t>
            </a:r>
            <a:r>
              <a:rPr lang="en-US" baseline="-25000" dirty="0" smtClean="0">
                <a:solidFill>
                  <a:schemeClr val="tx2"/>
                </a:solidFill>
              </a:rPr>
              <a:t>eff</a:t>
            </a:r>
            <a:r>
              <a:rPr lang="en-US" dirty="0" smtClean="0">
                <a:solidFill>
                  <a:schemeClr val="tx2"/>
                </a:solidFill>
              </a:rPr>
              <a:t> = 5700 ± 150 K</a:t>
            </a:r>
          </a:p>
          <a:p>
            <a:r>
              <a:rPr lang="en-US" dirty="0" smtClean="0">
                <a:solidFill>
                  <a:schemeClr val="tx2"/>
                </a:solidFill>
              </a:rPr>
              <a:t>λ = -4.6</a:t>
            </a:r>
            <a:r>
              <a:rPr lang="en-US" baseline="30000" dirty="0" smtClean="0">
                <a:solidFill>
                  <a:schemeClr val="tx2"/>
                </a:solidFill>
              </a:rPr>
              <a:t>o +8.7</a:t>
            </a:r>
            <a:r>
              <a:rPr lang="en-US" baseline="-25000" dirty="0" smtClean="0">
                <a:solidFill>
                  <a:schemeClr val="tx2"/>
                </a:solidFill>
              </a:rPr>
              <a:t>-10.0</a:t>
            </a:r>
          </a:p>
          <a:p>
            <a:r>
              <a:rPr lang="en-US" dirty="0" smtClean="0">
                <a:solidFill>
                  <a:schemeClr val="tx2"/>
                </a:solidFill>
              </a:rPr>
              <a:t>vsinI = 1.5 ± 0.5 km s</a:t>
            </a:r>
            <a:r>
              <a:rPr lang="en-US" baseline="30000" dirty="0" smtClean="0">
                <a:solidFill>
                  <a:schemeClr val="tx2"/>
                </a:solidFill>
              </a:rPr>
              <a:t>-1</a:t>
            </a:r>
            <a:endParaRPr lang="en-US" dirty="0" smtClean="0">
              <a:solidFill>
                <a:schemeClr val="tx2"/>
              </a:solidFill>
            </a:endParaRPr>
          </a:p>
        </p:txBody>
      </p:sp>
      <p:pic>
        <p:nvPicPr>
          <p:cNvPr id="10" name="Picture 9" descr="SUPA_Logo.jpg"/>
          <p:cNvPicPr>
            <a:picLocks noChangeAspect="1"/>
          </p:cNvPicPr>
          <p:nvPr/>
        </p:nvPicPr>
        <p:blipFill>
          <a:blip r:embed="rId3"/>
          <a:stretch>
            <a:fillRect/>
          </a:stretch>
        </p:blipFill>
        <p:spPr>
          <a:xfrm>
            <a:off x="8615000" y="6581000"/>
            <a:ext cx="529000" cy="276999"/>
          </a:xfrm>
          <a:prstGeom prst="rect">
            <a:avLst/>
          </a:prstGeom>
        </p:spPr>
      </p:pic>
      <p:pic>
        <p:nvPicPr>
          <p:cNvPr id="12" name="Picture 11" descr="StA_logo.jpg"/>
          <p:cNvPicPr>
            <a:picLocks noChangeAspect="1"/>
          </p:cNvPicPr>
          <p:nvPr/>
        </p:nvPicPr>
        <p:blipFill>
          <a:blip r:embed="rId4"/>
          <a:stretch>
            <a:fillRect/>
          </a:stretch>
        </p:blipFill>
        <p:spPr>
          <a:xfrm>
            <a:off x="0" y="6581000"/>
            <a:ext cx="215176" cy="276999"/>
          </a:xfrm>
          <a:prstGeom prst="rect">
            <a:avLst/>
          </a:prstGeom>
        </p:spPr>
      </p:pic>
      <p:sp>
        <p:nvSpPr>
          <p:cNvPr id="13" name="TextBox 12"/>
          <p:cNvSpPr txBox="1"/>
          <p:nvPr/>
        </p:nvSpPr>
        <p:spPr>
          <a:xfrm>
            <a:off x="3200325" y="6581001"/>
            <a:ext cx="2743349" cy="276999"/>
          </a:xfrm>
          <a:prstGeom prst="rect">
            <a:avLst/>
          </a:prstGeom>
          <a:noFill/>
        </p:spPr>
        <p:txBody>
          <a:bodyPr wrap="square" rtlCol="0">
            <a:spAutoFit/>
          </a:bodyPr>
          <a:lstStyle/>
          <a:p>
            <a:r>
              <a:rPr lang="en-US" sz="1200" dirty="0" smtClean="0">
                <a:solidFill>
                  <a:srgbClr val="676A55"/>
                </a:solidFill>
              </a:rPr>
              <a:t>Extreme Solar Systems 2; 13/9/2011</a:t>
            </a:r>
            <a:endParaRPr lang="en-US" sz="1200" dirty="0">
              <a:solidFill>
                <a:srgbClr val="676A55"/>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WASP-25</a:t>
            </a:r>
            <a:endParaRPr lang="en-US" dirty="0"/>
          </a:p>
        </p:txBody>
      </p:sp>
      <p:pic>
        <p:nvPicPr>
          <p:cNvPr id="4" name="Content Placeholder 3" descr="RMplotW25.pdf"/>
          <p:cNvPicPr>
            <a:picLocks noGrp="1" noChangeAspect="1"/>
          </p:cNvPicPr>
          <p:nvPr>
            <p:ph idx="1"/>
          </p:nvPr>
        </p:nvPicPr>
        <mc:AlternateContent>
          <mc:Choice xmlns:ma="http://schemas.microsoft.com/office/mac/drawingml/2008/main" Requires="ma">
            <p:blipFill>
              <a:blip r:embed="rId3"/>
              <a:srcRect l="-13188" r="-13188"/>
              <a:stretch>
                <a:fillRect/>
              </a:stretch>
            </p:blipFill>
          </mc:Choice>
          <mc:Fallback>
            <p:blipFill>
              <a:blip r:embed="rId4"/>
              <a:srcRect l="-13188" r="-13188"/>
              <a:stretch>
                <a:fillRect/>
              </a:stretch>
            </p:blipFill>
          </mc:Fallback>
        </mc:AlternateContent>
        <p:spPr>
          <a:xfrm>
            <a:off x="457200" y="1423988"/>
            <a:ext cx="8229600" cy="5149850"/>
          </a:xfrm>
        </p:spPr>
      </p:pic>
      <p:pic>
        <p:nvPicPr>
          <p:cNvPr id="9" name="Picture 8" descr="SUPA_Logo.jpg"/>
          <p:cNvPicPr>
            <a:picLocks noChangeAspect="1"/>
          </p:cNvPicPr>
          <p:nvPr/>
        </p:nvPicPr>
        <p:blipFill>
          <a:blip r:embed="rId5"/>
          <a:stretch>
            <a:fillRect/>
          </a:stretch>
        </p:blipFill>
        <p:spPr>
          <a:xfrm>
            <a:off x="8615000" y="6581000"/>
            <a:ext cx="529000" cy="276999"/>
          </a:xfrm>
          <a:prstGeom prst="rect">
            <a:avLst/>
          </a:prstGeom>
        </p:spPr>
      </p:pic>
      <p:pic>
        <p:nvPicPr>
          <p:cNvPr id="10" name="Picture 9" descr="StA_logo.jpg"/>
          <p:cNvPicPr>
            <a:picLocks noChangeAspect="1"/>
          </p:cNvPicPr>
          <p:nvPr/>
        </p:nvPicPr>
        <p:blipFill>
          <a:blip r:embed="rId6"/>
          <a:stretch>
            <a:fillRect/>
          </a:stretch>
        </p:blipFill>
        <p:spPr>
          <a:xfrm>
            <a:off x="0" y="6581000"/>
            <a:ext cx="215176" cy="276999"/>
          </a:xfrm>
          <a:prstGeom prst="rect">
            <a:avLst/>
          </a:prstGeom>
        </p:spPr>
      </p:pic>
      <p:sp>
        <p:nvSpPr>
          <p:cNvPr id="11" name="TextBox 10"/>
          <p:cNvSpPr txBox="1"/>
          <p:nvPr/>
        </p:nvSpPr>
        <p:spPr>
          <a:xfrm>
            <a:off x="3200325" y="6581001"/>
            <a:ext cx="2743349" cy="276999"/>
          </a:xfrm>
          <a:prstGeom prst="rect">
            <a:avLst/>
          </a:prstGeom>
          <a:noFill/>
        </p:spPr>
        <p:txBody>
          <a:bodyPr wrap="square" rtlCol="0">
            <a:spAutoFit/>
          </a:bodyPr>
          <a:lstStyle/>
          <a:p>
            <a:r>
              <a:rPr lang="en-US" sz="1200" dirty="0" smtClean="0">
                <a:solidFill>
                  <a:schemeClr val="tx2"/>
                </a:solidFill>
              </a:rPr>
              <a:t>Extreme Solar Systems 2; 13/9/2011</a:t>
            </a:r>
            <a:endParaRPr lang="en-US" sz="1200" dirty="0">
              <a:solidFill>
                <a:schemeClr val="tx2"/>
              </a:solidFill>
            </a:endParaRPr>
          </a:p>
        </p:txBody>
      </p:sp>
      <p:sp>
        <p:nvSpPr>
          <p:cNvPr id="7" name="TextBox 6"/>
          <p:cNvSpPr txBox="1"/>
          <p:nvPr/>
        </p:nvSpPr>
        <p:spPr>
          <a:xfrm>
            <a:off x="6870700" y="1285023"/>
            <a:ext cx="1816100" cy="276999"/>
          </a:xfrm>
          <a:prstGeom prst="rect">
            <a:avLst/>
          </a:prstGeom>
          <a:noFill/>
        </p:spPr>
        <p:txBody>
          <a:bodyPr wrap="square" rtlCol="0">
            <a:spAutoFit/>
          </a:bodyPr>
          <a:lstStyle/>
          <a:p>
            <a:r>
              <a:rPr lang="en-US" sz="1200" dirty="0" smtClean="0">
                <a:solidFill>
                  <a:schemeClr val="tx2"/>
                </a:solidFill>
              </a:rPr>
              <a:t>Brown et al (submitted)</a:t>
            </a:r>
            <a:endParaRPr lang="en-US" sz="1200" dirty="0">
              <a:solidFill>
                <a:schemeClr val="tx2"/>
              </a:solidFill>
            </a:endParaRPr>
          </a:p>
        </p:txBody>
      </p:sp>
      <p:sp>
        <p:nvSpPr>
          <p:cNvPr id="8" name="TextBox 7"/>
          <p:cNvSpPr txBox="1"/>
          <p:nvPr/>
        </p:nvSpPr>
        <p:spPr>
          <a:xfrm>
            <a:off x="7019925" y="1679575"/>
            <a:ext cx="793750" cy="246221"/>
          </a:xfrm>
          <a:prstGeom prst="rect">
            <a:avLst/>
          </a:prstGeom>
          <a:noFill/>
        </p:spPr>
        <p:txBody>
          <a:bodyPr wrap="square" rtlCol="0">
            <a:spAutoFit/>
          </a:bodyPr>
          <a:lstStyle/>
          <a:p>
            <a:r>
              <a:rPr lang="en-US" sz="1000" dirty="0" smtClean="0"/>
              <a:t>CORALIE</a:t>
            </a:r>
            <a:endParaRPr lang="en-US" sz="1000" dirty="0"/>
          </a:p>
        </p:txBody>
      </p:sp>
      <p:sp>
        <p:nvSpPr>
          <p:cNvPr id="12" name="Isosceles Triangle 11"/>
          <p:cNvSpPr/>
          <p:nvPr/>
        </p:nvSpPr>
        <p:spPr>
          <a:xfrm>
            <a:off x="6981825" y="1758950"/>
            <a:ext cx="76200" cy="83781"/>
          </a:xfrm>
          <a:prstGeom prs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019925" y="1894206"/>
            <a:ext cx="793750" cy="246221"/>
          </a:xfrm>
          <a:prstGeom prst="rect">
            <a:avLst/>
          </a:prstGeom>
          <a:noFill/>
        </p:spPr>
        <p:txBody>
          <a:bodyPr wrap="square" rtlCol="0">
            <a:spAutoFit/>
          </a:bodyPr>
          <a:lstStyle/>
          <a:p>
            <a:r>
              <a:rPr lang="en-US" sz="1000" dirty="0" smtClean="0">
                <a:solidFill>
                  <a:srgbClr val="0000FF"/>
                </a:solidFill>
              </a:rPr>
              <a:t>HARPS</a:t>
            </a:r>
          </a:p>
        </p:txBody>
      </p:sp>
      <p:sp>
        <p:nvSpPr>
          <p:cNvPr id="14" name="Rectangle 13"/>
          <p:cNvSpPr/>
          <p:nvPr/>
        </p:nvSpPr>
        <p:spPr>
          <a:xfrm>
            <a:off x="6981825" y="1987550"/>
            <a:ext cx="76200" cy="65406"/>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WASP-25</a:t>
            </a:r>
            <a:endParaRPr lang="en-US" dirty="0"/>
          </a:p>
        </p:txBody>
      </p:sp>
      <p:sp>
        <p:nvSpPr>
          <p:cNvPr id="5" name="Content Placeholder 4"/>
          <p:cNvSpPr>
            <a:spLocks noGrp="1"/>
          </p:cNvSpPr>
          <p:nvPr>
            <p:ph idx="1"/>
          </p:nvPr>
        </p:nvSpPr>
        <p:spPr>
          <a:xfrm>
            <a:off x="457200" y="1423523"/>
            <a:ext cx="8229600" cy="4325112"/>
          </a:xfrm>
        </p:spPr>
        <p:txBody>
          <a:bodyPr/>
          <a:lstStyle/>
          <a:p>
            <a:r>
              <a:rPr lang="en-US" dirty="0" smtClean="0">
                <a:solidFill>
                  <a:schemeClr val="tx2"/>
                </a:solidFill>
              </a:rPr>
              <a:t>Circular orbit adopted.</a:t>
            </a:r>
          </a:p>
          <a:p>
            <a:r>
              <a:rPr lang="en-US" dirty="0" smtClean="0">
                <a:solidFill>
                  <a:schemeClr val="tx2"/>
                </a:solidFill>
              </a:rPr>
              <a:t>No long-term trend detected.</a:t>
            </a:r>
          </a:p>
          <a:p>
            <a:endParaRPr lang="en-US" dirty="0" smtClean="0">
              <a:solidFill>
                <a:schemeClr val="tx2"/>
              </a:solidFill>
            </a:endParaRPr>
          </a:p>
          <a:p>
            <a:r>
              <a:rPr lang="en-US" dirty="0" smtClean="0">
                <a:solidFill>
                  <a:schemeClr val="tx2"/>
                </a:solidFill>
              </a:rPr>
              <a:t>T</a:t>
            </a:r>
            <a:r>
              <a:rPr lang="en-US" baseline="-25000" dirty="0" smtClean="0">
                <a:solidFill>
                  <a:schemeClr val="tx2"/>
                </a:solidFill>
              </a:rPr>
              <a:t>eff</a:t>
            </a:r>
            <a:r>
              <a:rPr lang="en-US" dirty="0" smtClean="0">
                <a:solidFill>
                  <a:schemeClr val="tx2"/>
                </a:solidFill>
              </a:rPr>
              <a:t> = 5750 ± 100 K</a:t>
            </a:r>
          </a:p>
          <a:p>
            <a:r>
              <a:rPr lang="en-US" dirty="0" smtClean="0">
                <a:solidFill>
                  <a:schemeClr val="tx2"/>
                </a:solidFill>
              </a:rPr>
              <a:t>λ = 22.9</a:t>
            </a:r>
            <a:r>
              <a:rPr lang="en-US" baseline="30000" dirty="0" smtClean="0">
                <a:solidFill>
                  <a:schemeClr val="tx2"/>
                </a:solidFill>
              </a:rPr>
              <a:t>o +8.9</a:t>
            </a:r>
            <a:r>
              <a:rPr lang="en-US" baseline="-25000" dirty="0" smtClean="0">
                <a:solidFill>
                  <a:schemeClr val="tx2"/>
                </a:solidFill>
              </a:rPr>
              <a:t>-7.1</a:t>
            </a:r>
          </a:p>
          <a:p>
            <a:r>
              <a:rPr lang="en-US" dirty="0" smtClean="0">
                <a:solidFill>
                  <a:schemeClr val="tx2"/>
                </a:solidFill>
              </a:rPr>
              <a:t>vsinI = 3.2 ± 0.4 km s</a:t>
            </a:r>
            <a:r>
              <a:rPr lang="en-US" baseline="30000" dirty="0" smtClean="0">
                <a:solidFill>
                  <a:schemeClr val="tx2"/>
                </a:solidFill>
              </a:rPr>
              <a:t>-1</a:t>
            </a:r>
            <a:endParaRPr lang="en-US" dirty="0" smtClean="0">
              <a:solidFill>
                <a:schemeClr val="tx2"/>
              </a:solidFill>
            </a:endParaRPr>
          </a:p>
          <a:p>
            <a:endParaRPr lang="en-US" dirty="0" smtClean="0">
              <a:solidFill>
                <a:schemeClr val="tx2"/>
              </a:solidFill>
            </a:endParaRPr>
          </a:p>
        </p:txBody>
      </p:sp>
      <p:pic>
        <p:nvPicPr>
          <p:cNvPr id="10" name="Picture 9" descr="SUPA_Logo.jpg"/>
          <p:cNvPicPr>
            <a:picLocks noChangeAspect="1"/>
          </p:cNvPicPr>
          <p:nvPr/>
        </p:nvPicPr>
        <p:blipFill>
          <a:blip r:embed="rId3"/>
          <a:stretch>
            <a:fillRect/>
          </a:stretch>
        </p:blipFill>
        <p:spPr>
          <a:xfrm>
            <a:off x="8615000" y="6581000"/>
            <a:ext cx="529000" cy="276999"/>
          </a:xfrm>
          <a:prstGeom prst="rect">
            <a:avLst/>
          </a:prstGeom>
        </p:spPr>
      </p:pic>
      <p:pic>
        <p:nvPicPr>
          <p:cNvPr id="11" name="Picture 10" descr="StA_logo.jpg"/>
          <p:cNvPicPr>
            <a:picLocks noChangeAspect="1"/>
          </p:cNvPicPr>
          <p:nvPr/>
        </p:nvPicPr>
        <p:blipFill>
          <a:blip r:embed="rId4"/>
          <a:stretch>
            <a:fillRect/>
          </a:stretch>
        </p:blipFill>
        <p:spPr>
          <a:xfrm>
            <a:off x="0" y="6581000"/>
            <a:ext cx="215176" cy="276999"/>
          </a:xfrm>
          <a:prstGeom prst="rect">
            <a:avLst/>
          </a:prstGeom>
        </p:spPr>
      </p:pic>
      <p:sp>
        <p:nvSpPr>
          <p:cNvPr id="12" name="TextBox 11"/>
          <p:cNvSpPr txBox="1"/>
          <p:nvPr/>
        </p:nvSpPr>
        <p:spPr>
          <a:xfrm>
            <a:off x="3200325" y="6581001"/>
            <a:ext cx="2743349" cy="276999"/>
          </a:xfrm>
          <a:prstGeom prst="rect">
            <a:avLst/>
          </a:prstGeom>
          <a:noFill/>
        </p:spPr>
        <p:txBody>
          <a:bodyPr wrap="square" rtlCol="0">
            <a:spAutoFit/>
          </a:bodyPr>
          <a:lstStyle/>
          <a:p>
            <a:r>
              <a:rPr lang="en-US" sz="1200" dirty="0" smtClean="0">
                <a:solidFill>
                  <a:srgbClr val="465466"/>
                </a:solidFill>
              </a:rPr>
              <a:t>Extreme Solar Systems 2; 13/9/2011</a:t>
            </a:r>
            <a:endParaRPr lang="en-US" sz="1200" dirty="0">
              <a:solidFill>
                <a:srgbClr val="465466"/>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WASP-31</a:t>
            </a:r>
            <a:endParaRPr lang="en-US" dirty="0"/>
          </a:p>
        </p:txBody>
      </p:sp>
      <p:pic>
        <p:nvPicPr>
          <p:cNvPr id="4" name="Content Placeholder 3" descr="RMplotW31.pdf"/>
          <p:cNvPicPr>
            <a:picLocks noGrp="1" noChangeAspect="1"/>
          </p:cNvPicPr>
          <p:nvPr>
            <p:ph idx="1"/>
          </p:nvPr>
        </p:nvPicPr>
        <mc:AlternateContent>
          <mc:Choice xmlns:ma="http://schemas.microsoft.com/office/mac/drawingml/2008/main" Requires="ma">
            <p:blipFill>
              <a:blip r:embed="rId3"/>
              <a:srcRect l="-11121" r="-11121"/>
              <a:stretch>
                <a:fillRect/>
              </a:stretch>
            </p:blipFill>
          </mc:Choice>
          <mc:Fallback>
            <p:blipFill>
              <a:blip r:embed="rId4"/>
              <a:srcRect l="-11121" r="-11121"/>
              <a:stretch>
                <a:fillRect/>
              </a:stretch>
            </p:blipFill>
          </mc:Fallback>
        </mc:AlternateContent>
        <p:spPr>
          <a:xfrm>
            <a:off x="457200" y="1423988"/>
            <a:ext cx="8229600" cy="5149850"/>
          </a:xfrm>
        </p:spPr>
      </p:pic>
      <p:pic>
        <p:nvPicPr>
          <p:cNvPr id="8" name="Picture 7" descr="SUPA_Logo.jpg"/>
          <p:cNvPicPr>
            <a:picLocks noChangeAspect="1"/>
          </p:cNvPicPr>
          <p:nvPr/>
        </p:nvPicPr>
        <p:blipFill>
          <a:blip r:embed="rId5"/>
          <a:stretch>
            <a:fillRect/>
          </a:stretch>
        </p:blipFill>
        <p:spPr>
          <a:xfrm>
            <a:off x="8615000" y="6581000"/>
            <a:ext cx="529000" cy="276999"/>
          </a:xfrm>
          <a:prstGeom prst="rect">
            <a:avLst/>
          </a:prstGeom>
        </p:spPr>
      </p:pic>
      <p:pic>
        <p:nvPicPr>
          <p:cNvPr id="9" name="Picture 8" descr="StA_logo.jpg"/>
          <p:cNvPicPr>
            <a:picLocks noChangeAspect="1"/>
          </p:cNvPicPr>
          <p:nvPr/>
        </p:nvPicPr>
        <p:blipFill>
          <a:blip r:embed="rId6"/>
          <a:stretch>
            <a:fillRect/>
          </a:stretch>
        </p:blipFill>
        <p:spPr>
          <a:xfrm>
            <a:off x="0" y="6581000"/>
            <a:ext cx="215176" cy="276999"/>
          </a:xfrm>
          <a:prstGeom prst="rect">
            <a:avLst/>
          </a:prstGeom>
        </p:spPr>
      </p:pic>
      <p:sp>
        <p:nvSpPr>
          <p:cNvPr id="10" name="TextBox 9"/>
          <p:cNvSpPr txBox="1"/>
          <p:nvPr/>
        </p:nvSpPr>
        <p:spPr>
          <a:xfrm>
            <a:off x="3200325" y="6581001"/>
            <a:ext cx="2743349" cy="276999"/>
          </a:xfrm>
          <a:prstGeom prst="rect">
            <a:avLst/>
          </a:prstGeom>
          <a:noFill/>
        </p:spPr>
        <p:txBody>
          <a:bodyPr wrap="square" rtlCol="0">
            <a:spAutoFit/>
          </a:bodyPr>
          <a:lstStyle/>
          <a:p>
            <a:r>
              <a:rPr lang="en-US" sz="1200" dirty="0" smtClean="0">
                <a:solidFill>
                  <a:srgbClr val="465466"/>
                </a:solidFill>
              </a:rPr>
              <a:t>Extreme Solar Systems 2; 13/9/2011</a:t>
            </a:r>
            <a:endParaRPr lang="en-US" sz="1200" dirty="0">
              <a:solidFill>
                <a:srgbClr val="465466"/>
              </a:solidFill>
            </a:endParaRPr>
          </a:p>
        </p:txBody>
      </p:sp>
      <p:sp>
        <p:nvSpPr>
          <p:cNvPr id="7" name="TextBox 6"/>
          <p:cNvSpPr txBox="1"/>
          <p:nvPr/>
        </p:nvSpPr>
        <p:spPr>
          <a:xfrm>
            <a:off x="6870700" y="1206500"/>
            <a:ext cx="1816100" cy="276999"/>
          </a:xfrm>
          <a:prstGeom prst="rect">
            <a:avLst/>
          </a:prstGeom>
          <a:noFill/>
        </p:spPr>
        <p:txBody>
          <a:bodyPr wrap="square" rtlCol="0">
            <a:spAutoFit/>
          </a:bodyPr>
          <a:lstStyle/>
          <a:p>
            <a:r>
              <a:rPr lang="en-US" sz="1200" dirty="0" smtClean="0">
                <a:solidFill>
                  <a:schemeClr val="tx2"/>
                </a:solidFill>
              </a:rPr>
              <a:t>Brown et al (submitted)</a:t>
            </a:r>
            <a:endParaRPr lang="en-US" sz="1200" dirty="0">
              <a:solidFill>
                <a:schemeClr val="tx2"/>
              </a:solidFill>
            </a:endParaRPr>
          </a:p>
        </p:txBody>
      </p:sp>
      <p:sp>
        <p:nvSpPr>
          <p:cNvPr id="11" name="TextBox 10"/>
          <p:cNvSpPr txBox="1"/>
          <p:nvPr/>
        </p:nvSpPr>
        <p:spPr>
          <a:xfrm>
            <a:off x="7156450" y="1527889"/>
            <a:ext cx="793750" cy="246221"/>
          </a:xfrm>
          <a:prstGeom prst="rect">
            <a:avLst/>
          </a:prstGeom>
          <a:noFill/>
        </p:spPr>
        <p:txBody>
          <a:bodyPr wrap="square" rtlCol="0">
            <a:spAutoFit/>
          </a:bodyPr>
          <a:lstStyle/>
          <a:p>
            <a:r>
              <a:rPr lang="en-US" sz="1000" dirty="0" smtClean="0"/>
              <a:t>CORALIE</a:t>
            </a:r>
            <a:endParaRPr lang="en-US" sz="1000" dirty="0"/>
          </a:p>
        </p:txBody>
      </p:sp>
      <p:sp>
        <p:nvSpPr>
          <p:cNvPr id="12" name="Isosceles Triangle 11"/>
          <p:cNvSpPr/>
          <p:nvPr/>
        </p:nvSpPr>
        <p:spPr>
          <a:xfrm>
            <a:off x="7118350" y="1595794"/>
            <a:ext cx="76200" cy="83781"/>
          </a:xfrm>
          <a:prstGeom prs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7156450" y="1731605"/>
            <a:ext cx="793750" cy="246221"/>
          </a:xfrm>
          <a:prstGeom prst="rect">
            <a:avLst/>
          </a:prstGeom>
          <a:noFill/>
        </p:spPr>
        <p:txBody>
          <a:bodyPr wrap="square" rtlCol="0">
            <a:spAutoFit/>
          </a:bodyPr>
          <a:lstStyle/>
          <a:p>
            <a:r>
              <a:rPr lang="en-US" sz="1000" dirty="0" smtClean="0">
                <a:solidFill>
                  <a:srgbClr val="0000FF"/>
                </a:solidFill>
              </a:rPr>
              <a:t>HARPS</a:t>
            </a:r>
          </a:p>
        </p:txBody>
      </p:sp>
      <p:sp>
        <p:nvSpPr>
          <p:cNvPr id="14" name="Rectangle 13"/>
          <p:cNvSpPr/>
          <p:nvPr/>
        </p:nvSpPr>
        <p:spPr>
          <a:xfrm>
            <a:off x="7118350" y="1828800"/>
            <a:ext cx="76200" cy="65406"/>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23"/>
            <a:ext cx="8229600" cy="1066800"/>
          </a:xfrm>
        </p:spPr>
        <p:txBody>
          <a:bodyPr/>
          <a:lstStyle/>
          <a:p>
            <a:r>
              <a:rPr lang="en-US" dirty="0" smtClean="0"/>
              <a:t>WASP-31</a:t>
            </a:r>
            <a:endParaRPr lang="en-US" dirty="0"/>
          </a:p>
        </p:txBody>
      </p:sp>
      <p:sp>
        <p:nvSpPr>
          <p:cNvPr id="5" name="Content Placeholder 4"/>
          <p:cNvSpPr>
            <a:spLocks noGrp="1"/>
          </p:cNvSpPr>
          <p:nvPr>
            <p:ph idx="1"/>
          </p:nvPr>
        </p:nvSpPr>
        <p:spPr>
          <a:xfrm>
            <a:off x="457200" y="1423523"/>
            <a:ext cx="8229600" cy="4325112"/>
          </a:xfrm>
        </p:spPr>
        <p:txBody>
          <a:bodyPr/>
          <a:lstStyle/>
          <a:p>
            <a:r>
              <a:rPr lang="en-US" dirty="0" smtClean="0">
                <a:solidFill>
                  <a:schemeClr val="tx2"/>
                </a:solidFill>
              </a:rPr>
              <a:t>Circular orbit adopted.</a:t>
            </a:r>
          </a:p>
          <a:p>
            <a:r>
              <a:rPr lang="en-US" dirty="0" smtClean="0">
                <a:solidFill>
                  <a:schemeClr val="tx2"/>
                </a:solidFill>
              </a:rPr>
              <a:t>No long-term trend detected.</a:t>
            </a:r>
          </a:p>
          <a:p>
            <a:endParaRPr lang="en-US" dirty="0" smtClean="0">
              <a:solidFill>
                <a:schemeClr val="tx2"/>
              </a:solidFill>
            </a:endParaRPr>
          </a:p>
          <a:p>
            <a:r>
              <a:rPr lang="en-US" dirty="0" smtClean="0">
                <a:solidFill>
                  <a:schemeClr val="tx2"/>
                </a:solidFill>
              </a:rPr>
              <a:t>T</a:t>
            </a:r>
            <a:r>
              <a:rPr lang="en-US" baseline="-25000" dirty="0" smtClean="0">
                <a:solidFill>
                  <a:schemeClr val="tx2"/>
                </a:solidFill>
              </a:rPr>
              <a:t>eff</a:t>
            </a:r>
            <a:r>
              <a:rPr lang="en-US" dirty="0" smtClean="0">
                <a:solidFill>
                  <a:schemeClr val="tx2"/>
                </a:solidFill>
              </a:rPr>
              <a:t> = 6300 ± 100 K</a:t>
            </a:r>
          </a:p>
          <a:p>
            <a:r>
              <a:rPr lang="en-US" dirty="0" smtClean="0">
                <a:solidFill>
                  <a:schemeClr val="tx2"/>
                </a:solidFill>
              </a:rPr>
              <a:t>λ = 1.6</a:t>
            </a:r>
            <a:r>
              <a:rPr lang="en-US" baseline="30000" dirty="0" smtClean="0">
                <a:solidFill>
                  <a:schemeClr val="tx2"/>
                </a:solidFill>
              </a:rPr>
              <a:t>o</a:t>
            </a:r>
            <a:r>
              <a:rPr lang="en-US" dirty="0" smtClean="0">
                <a:solidFill>
                  <a:schemeClr val="tx2"/>
                </a:solidFill>
              </a:rPr>
              <a:t> ± 3.0</a:t>
            </a:r>
            <a:endParaRPr lang="en-US" baseline="-25000" dirty="0" smtClean="0">
              <a:solidFill>
                <a:schemeClr val="tx2"/>
              </a:solidFill>
            </a:endParaRPr>
          </a:p>
          <a:p>
            <a:r>
              <a:rPr lang="en-US" dirty="0" smtClean="0">
                <a:solidFill>
                  <a:schemeClr val="tx2"/>
                </a:solidFill>
              </a:rPr>
              <a:t>vsinI = 9.5 ± 1.1 km s</a:t>
            </a:r>
            <a:r>
              <a:rPr lang="en-US" baseline="30000" dirty="0" smtClean="0">
                <a:solidFill>
                  <a:schemeClr val="tx2"/>
                </a:solidFill>
              </a:rPr>
              <a:t>-1</a:t>
            </a:r>
            <a:endParaRPr lang="en-US" dirty="0" smtClean="0">
              <a:solidFill>
                <a:schemeClr val="tx2"/>
              </a:solidFill>
            </a:endParaRPr>
          </a:p>
          <a:p>
            <a:endParaRPr lang="en-US" dirty="0" smtClean="0">
              <a:solidFill>
                <a:schemeClr val="tx2"/>
              </a:solidFill>
            </a:endParaRPr>
          </a:p>
        </p:txBody>
      </p:sp>
      <p:pic>
        <p:nvPicPr>
          <p:cNvPr id="10" name="Picture 9" descr="SUPA_Logo.jpg"/>
          <p:cNvPicPr>
            <a:picLocks noChangeAspect="1"/>
          </p:cNvPicPr>
          <p:nvPr/>
        </p:nvPicPr>
        <p:blipFill>
          <a:blip r:embed="rId3"/>
          <a:stretch>
            <a:fillRect/>
          </a:stretch>
        </p:blipFill>
        <p:spPr>
          <a:xfrm>
            <a:off x="8615000" y="6581000"/>
            <a:ext cx="529000" cy="276999"/>
          </a:xfrm>
          <a:prstGeom prst="rect">
            <a:avLst/>
          </a:prstGeom>
        </p:spPr>
      </p:pic>
      <p:pic>
        <p:nvPicPr>
          <p:cNvPr id="11" name="Picture 10" descr="StA_logo.jpg"/>
          <p:cNvPicPr>
            <a:picLocks noChangeAspect="1"/>
          </p:cNvPicPr>
          <p:nvPr/>
        </p:nvPicPr>
        <p:blipFill>
          <a:blip r:embed="rId4"/>
          <a:stretch>
            <a:fillRect/>
          </a:stretch>
        </p:blipFill>
        <p:spPr>
          <a:xfrm>
            <a:off x="0" y="6581000"/>
            <a:ext cx="215176" cy="276999"/>
          </a:xfrm>
          <a:prstGeom prst="rect">
            <a:avLst/>
          </a:prstGeom>
        </p:spPr>
      </p:pic>
      <p:sp>
        <p:nvSpPr>
          <p:cNvPr id="12" name="TextBox 11"/>
          <p:cNvSpPr txBox="1"/>
          <p:nvPr/>
        </p:nvSpPr>
        <p:spPr>
          <a:xfrm>
            <a:off x="3200325" y="6581001"/>
            <a:ext cx="2743349" cy="276999"/>
          </a:xfrm>
          <a:prstGeom prst="rect">
            <a:avLst/>
          </a:prstGeom>
          <a:noFill/>
        </p:spPr>
        <p:txBody>
          <a:bodyPr wrap="square" rtlCol="0">
            <a:spAutoFit/>
          </a:bodyPr>
          <a:lstStyle/>
          <a:p>
            <a:r>
              <a:rPr lang="en-US" sz="1200" dirty="0" smtClean="0">
                <a:solidFill>
                  <a:srgbClr val="465466"/>
                </a:solidFill>
              </a:rPr>
              <a:t>Extreme Solar Systems 2; 13/9/2011</a:t>
            </a:r>
            <a:endParaRPr lang="en-US" sz="1200" dirty="0">
              <a:solidFill>
                <a:srgbClr val="465466"/>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4018</TotalTime>
  <Words>1645</Words>
  <Application>Microsoft Macintosh PowerPoint</Application>
  <PresentationFormat>On-screen Show (4:3)</PresentationFormat>
  <Paragraphs>122</Paragraphs>
  <Slides>16</Slides>
  <Notes>16</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Urban</vt:lpstr>
      <vt:lpstr> The latest Rossiter-McLaughlin measurements of WASP systems</vt:lpstr>
      <vt:lpstr>Introduction</vt:lpstr>
      <vt:lpstr>WASP-16</vt:lpstr>
      <vt:lpstr>WASP-16</vt:lpstr>
      <vt:lpstr>WASP-16</vt:lpstr>
      <vt:lpstr>WASP-25</vt:lpstr>
      <vt:lpstr>WASP-25</vt:lpstr>
      <vt:lpstr>WASP-31</vt:lpstr>
      <vt:lpstr>WASP-31</vt:lpstr>
      <vt:lpstr>Integrating into the ensemble</vt:lpstr>
      <vt:lpstr>Integrating into the ensemble</vt:lpstr>
      <vt:lpstr>Integrating into the ensemble</vt:lpstr>
      <vt:lpstr>Integrating into the ensemble</vt:lpstr>
      <vt:lpstr>Integrating into the ensemble</vt:lpstr>
      <vt:lpstr>A new perspective?</vt:lpstr>
      <vt:lpstr>A new perspective?</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latest Rossiter-McLaughlin measurements of WASP systems and their impact on theories of planetary misalignment</dc:title>
  <dc:creator>David Brown</dc:creator>
  <cp:lastModifiedBy>David Brown</cp:lastModifiedBy>
  <cp:revision>61</cp:revision>
  <dcterms:created xsi:type="dcterms:W3CDTF">2011-09-12T18:15:15Z</dcterms:created>
  <dcterms:modified xsi:type="dcterms:W3CDTF">2011-09-13T16:06:31Z</dcterms:modified>
</cp:coreProperties>
</file>