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300" r:id="rId2"/>
    <p:sldId id="303" r:id="rId3"/>
    <p:sldId id="288" r:id="rId4"/>
    <p:sldId id="419" r:id="rId5"/>
    <p:sldId id="421" r:id="rId6"/>
    <p:sldId id="422" r:id="rId7"/>
    <p:sldId id="423" r:id="rId8"/>
    <p:sldId id="424" r:id="rId9"/>
    <p:sldId id="425" r:id="rId10"/>
  </p:sldIdLst>
  <p:sldSz cx="10058400" cy="7772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pitchFamily="92" charset="0"/>
        <a:ea typeface="ＭＳ Ｐゴシック" pitchFamily="92" charset="-128"/>
        <a:cs typeface="ＭＳ Ｐゴシック" pitchFamily="92" charset="-128"/>
      </a:defRPr>
    </a:lvl1pPr>
    <a:lvl2pPr marL="509412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pitchFamily="92" charset="0"/>
        <a:ea typeface="ＭＳ Ｐゴシック" pitchFamily="92" charset="-128"/>
        <a:cs typeface="ＭＳ Ｐゴシック" pitchFamily="92" charset="-128"/>
      </a:defRPr>
    </a:lvl2pPr>
    <a:lvl3pPr marL="1018824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pitchFamily="92" charset="0"/>
        <a:ea typeface="ＭＳ Ｐゴシック" pitchFamily="92" charset="-128"/>
        <a:cs typeface="ＭＳ Ｐゴシック" pitchFamily="92" charset="-128"/>
      </a:defRPr>
    </a:lvl3pPr>
    <a:lvl4pPr marL="1528237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pitchFamily="92" charset="0"/>
        <a:ea typeface="ＭＳ Ｐゴシック" pitchFamily="92" charset="-128"/>
        <a:cs typeface="ＭＳ Ｐゴシック" pitchFamily="92" charset="-128"/>
      </a:defRPr>
    </a:lvl4pPr>
    <a:lvl5pPr marL="2037649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pitchFamily="92" charset="0"/>
        <a:ea typeface="ＭＳ Ｐゴシック" pitchFamily="92" charset="-128"/>
        <a:cs typeface="ＭＳ Ｐゴシック" pitchFamily="92" charset="-128"/>
      </a:defRPr>
    </a:lvl5pPr>
    <a:lvl6pPr marL="2547061" algn="l" defTabSz="509412" rtl="0" eaLnBrk="1" latinLnBrk="0" hangingPunct="1">
      <a:defRPr sz="2700" kern="1200">
        <a:solidFill>
          <a:schemeClr val="tx1"/>
        </a:solidFill>
        <a:latin typeface="Arial" pitchFamily="92" charset="0"/>
        <a:ea typeface="ＭＳ Ｐゴシック" pitchFamily="92" charset="-128"/>
        <a:cs typeface="ＭＳ Ｐゴシック" pitchFamily="92" charset="-128"/>
      </a:defRPr>
    </a:lvl6pPr>
    <a:lvl7pPr marL="3056473" algn="l" defTabSz="509412" rtl="0" eaLnBrk="1" latinLnBrk="0" hangingPunct="1">
      <a:defRPr sz="2700" kern="1200">
        <a:solidFill>
          <a:schemeClr val="tx1"/>
        </a:solidFill>
        <a:latin typeface="Arial" pitchFamily="92" charset="0"/>
        <a:ea typeface="ＭＳ Ｐゴシック" pitchFamily="92" charset="-128"/>
        <a:cs typeface="ＭＳ Ｐゴシック" pitchFamily="92" charset="-128"/>
      </a:defRPr>
    </a:lvl7pPr>
    <a:lvl8pPr marL="3565886" algn="l" defTabSz="509412" rtl="0" eaLnBrk="1" latinLnBrk="0" hangingPunct="1">
      <a:defRPr sz="2700" kern="1200">
        <a:solidFill>
          <a:schemeClr val="tx1"/>
        </a:solidFill>
        <a:latin typeface="Arial" pitchFamily="92" charset="0"/>
        <a:ea typeface="ＭＳ Ｐゴシック" pitchFamily="92" charset="-128"/>
        <a:cs typeface="ＭＳ Ｐゴシック" pitchFamily="92" charset="-128"/>
      </a:defRPr>
    </a:lvl8pPr>
    <a:lvl9pPr marL="4075298" algn="l" defTabSz="509412" rtl="0" eaLnBrk="1" latinLnBrk="0" hangingPunct="1">
      <a:defRPr sz="2700" kern="1200">
        <a:solidFill>
          <a:schemeClr val="tx1"/>
        </a:solidFill>
        <a:latin typeface="Arial" pitchFamily="92" charset="0"/>
        <a:ea typeface="ＭＳ Ｐゴシック" pitchFamily="92" charset="-128"/>
        <a:cs typeface="ＭＳ Ｐゴシック" pitchFamily="9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FF8000"/>
    <a:srgbClr val="800000"/>
    <a:srgbClr val="FF6666"/>
    <a:srgbClr val="68BEFF"/>
    <a:srgbClr val="404040"/>
    <a:srgbClr val="CD0000"/>
    <a:srgbClr val="F00A17"/>
    <a:srgbClr val="1E9928"/>
    <a:srgbClr val="000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52" y="56"/>
      </p:cViewPr>
      <p:guideLst>
        <p:guide orient="horz" pos="2448"/>
        <p:guide pos="7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notesViewPr>
    <p:cSldViewPr>
      <p:cViewPr varScale="1">
        <p:scale>
          <a:sx n="73" d="100"/>
          <a:sy n="73" d="100"/>
        </p:scale>
        <p:origin x="-156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685800"/>
            <a:ext cx="44386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7C775A-8328-4B54-9AF6-B9040189A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62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92" charset="0"/>
        <a:ea typeface="ＭＳ Ｐゴシック" pitchFamily="92" charset="-128"/>
        <a:cs typeface="ＭＳ Ｐゴシック" pitchFamily="92" charset="-128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92" charset="0"/>
        <a:ea typeface="ＭＳ Ｐゴシック" pitchFamily="92" charset="-128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92" charset="0"/>
        <a:ea typeface="ＭＳ Ｐゴシック" pitchFamily="92" charset="-128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92" charset="0"/>
        <a:ea typeface="ＭＳ Ｐゴシック" pitchFamily="92" charset="-128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92" charset="0"/>
        <a:ea typeface="ＭＳ Ｐゴシック" pitchFamily="92" charset="-128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0816C-0CA6-4067-BF3A-4B0E42243354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E6229-EF2D-426A-BBDE-81DE0FD278E1}" type="slidenum">
              <a:rPr lang="en-US"/>
              <a:pPr/>
              <a:t>2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2E031B-4FD1-4A9A-BB0C-1623380277DB}" type="slidenum">
              <a:rPr lang="en-US"/>
              <a:pPr/>
              <a:t>3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Escape speed at planetary surface is 59.5 km/s, need to be well beyond </a:t>
            </a:r>
            <a:r>
              <a:rPr lang="en-US" dirty="0" err="1" smtClean="0"/>
              <a:t>roche</a:t>
            </a:r>
            <a:r>
              <a:rPr lang="en-US" dirty="0" smtClean="0"/>
              <a:t> lobe before escape</a:t>
            </a:r>
            <a:r>
              <a:rPr lang="en-US" baseline="0" dirty="0" smtClean="0"/>
              <a:t> speed equals 25 km/s</a:t>
            </a:r>
          </a:p>
          <a:p>
            <a:r>
              <a:rPr lang="en-US" baseline="0" dirty="0" smtClean="0"/>
              <a:t>If </a:t>
            </a:r>
            <a:r>
              <a:rPr lang="en-US" baseline="0" dirty="0" err="1" smtClean="0"/>
              <a:t>Halpha</a:t>
            </a:r>
            <a:r>
              <a:rPr lang="en-US" baseline="0" dirty="0" smtClean="0"/>
              <a:t> covers less area than </a:t>
            </a:r>
            <a:r>
              <a:rPr lang="en-US" baseline="0" dirty="0" err="1" smtClean="0"/>
              <a:t>Lyalpha</a:t>
            </a:r>
            <a:r>
              <a:rPr lang="en-US" baseline="0" dirty="0" smtClean="0"/>
              <a:t>, then </a:t>
            </a:r>
            <a:r>
              <a:rPr lang="en-US" baseline="0" dirty="0" err="1" smtClean="0"/>
              <a:t>Texc</a:t>
            </a:r>
            <a:r>
              <a:rPr lang="en-US" baseline="0" dirty="0" smtClean="0"/>
              <a:t> will decrease.  If </a:t>
            </a:r>
            <a:r>
              <a:rPr lang="en-US" baseline="0" dirty="0" err="1" smtClean="0"/>
              <a:t>Lyalpha</a:t>
            </a:r>
            <a:r>
              <a:rPr lang="en-US" baseline="0" dirty="0" smtClean="0"/>
              <a:t> is saturated then </a:t>
            </a:r>
            <a:r>
              <a:rPr lang="en-US" baseline="0" dirty="0" err="1" smtClean="0"/>
              <a:t>Texc</a:t>
            </a:r>
            <a:r>
              <a:rPr lang="en-US" baseline="0" dirty="0" smtClean="0"/>
              <a:t> will decrease.  If </a:t>
            </a:r>
            <a:r>
              <a:rPr lang="en-US" baseline="0" dirty="0" err="1" smtClean="0"/>
              <a:t>Halpha</a:t>
            </a:r>
            <a:r>
              <a:rPr lang="en-US" baseline="0" dirty="0" smtClean="0"/>
              <a:t> is saturated it will increase </a:t>
            </a:r>
            <a:r>
              <a:rPr lang="en-US" baseline="0" dirty="0" err="1" smtClean="0"/>
              <a:t>Texc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C775A-8328-4B54-9AF6-B9040189A07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412" indent="0" algn="ctr">
              <a:buNone/>
              <a:defRPr/>
            </a:lvl2pPr>
            <a:lvl3pPr marL="1018824" indent="0" algn="ctr">
              <a:buNone/>
              <a:defRPr/>
            </a:lvl3pPr>
            <a:lvl4pPr marL="1528237" indent="0" algn="ctr">
              <a:buNone/>
              <a:defRPr/>
            </a:lvl4pPr>
            <a:lvl5pPr marL="2037649" indent="0" algn="ctr">
              <a:buNone/>
              <a:defRPr/>
            </a:lvl5pPr>
            <a:lvl6pPr marL="2547061" indent="0" algn="ctr">
              <a:buNone/>
              <a:defRPr/>
            </a:lvl6pPr>
            <a:lvl7pPr marL="3056473" indent="0" algn="ctr">
              <a:buNone/>
              <a:defRPr/>
            </a:lvl7pPr>
            <a:lvl8pPr marL="3565886" indent="0" algn="ctr">
              <a:buNone/>
              <a:defRPr/>
            </a:lvl8pPr>
            <a:lvl9pPr marL="407529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59093-D01A-4AE0-AAE9-39A8E08D2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321AD-B9E2-45BE-847D-EA433F05F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90880"/>
            <a:ext cx="213741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90880"/>
            <a:ext cx="624459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A7BD7-4F85-4A7A-AB9B-5E2326CFC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690880"/>
            <a:ext cx="85496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4380" y="2245360"/>
            <a:ext cx="8549640" cy="466344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53304-BE33-4C91-8319-F4138F2BF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9AF6C-AA3F-41AF-9582-D130D9E1F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452C4-4455-4B63-9AEC-5CB2D6070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45360"/>
            <a:ext cx="4191000" cy="466344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93C7F-F754-4ADE-9DB7-B891CF446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FDDF2-9A9B-4302-AE74-8B85B82E5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37750-F61F-445E-96E3-DAB98FBC1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5C679-3233-48F7-9F7C-0327D596F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2C4A9-E9C2-4613-86DF-38BFDCBAB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A5DEC-2CAA-4CA3-8761-427700BC8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91D1397F-7B48-4A80-9812-75E8B6E12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itchFamily="92" charset="0"/>
          <a:ea typeface="ＭＳ Ｐゴシック" pitchFamily="92" charset="-128"/>
          <a:cs typeface="ＭＳ Ｐゴシック" pitchFamily="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itchFamily="92" charset="0"/>
          <a:ea typeface="ＭＳ Ｐゴシック" pitchFamily="92" charset="-128"/>
          <a:cs typeface="ＭＳ Ｐゴシック" pitchFamily="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itchFamily="92" charset="0"/>
          <a:ea typeface="ＭＳ Ｐゴシック" pitchFamily="92" charset="-128"/>
          <a:cs typeface="ＭＳ Ｐゴシック" pitchFamily="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itchFamily="92" charset="0"/>
          <a:ea typeface="ＭＳ Ｐゴシック" pitchFamily="92" charset="-128"/>
          <a:cs typeface="ＭＳ Ｐゴシック" pitchFamily="92" charset="-128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itchFamily="92" charset="0"/>
          <a:ea typeface="ＭＳ Ｐゴシック" pitchFamily="92" charset="-128"/>
          <a:cs typeface="ＭＳ Ｐゴシック" pitchFamily="92" charset="-128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itchFamily="92" charset="0"/>
          <a:ea typeface="ＭＳ Ｐゴシック" pitchFamily="92" charset="-128"/>
          <a:cs typeface="ＭＳ Ｐゴシック" pitchFamily="92" charset="-128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itchFamily="92" charset="0"/>
          <a:ea typeface="ＭＳ Ｐゴシック" pitchFamily="92" charset="-128"/>
          <a:cs typeface="ＭＳ Ｐゴシック" pitchFamily="92" charset="-128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itchFamily="92" charset="0"/>
          <a:ea typeface="ＭＳ Ｐゴシック" pitchFamily="92" charset="-128"/>
          <a:cs typeface="ＭＳ Ｐゴシック" pitchFamily="92" charset="-128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+mn-ea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venus3"/>
          <p:cNvPicPr>
            <a:picLocks noChangeAspect="1" noChangeArrowheads="1"/>
          </p:cNvPicPr>
          <p:nvPr/>
        </p:nvPicPr>
        <p:blipFill>
          <a:blip r:embed="rId3"/>
          <a:srcRect t="14000" r="85486"/>
          <a:stretch>
            <a:fillRect/>
          </a:stretch>
        </p:blipFill>
        <p:spPr bwMode="auto">
          <a:xfrm>
            <a:off x="-167640" y="-43561423"/>
            <a:ext cx="10226040" cy="5202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9" descr="venus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776755"/>
            <a:ext cx="10058400" cy="86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431800"/>
            <a:ext cx="10058400" cy="12954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rgbClr val="BFBFBF"/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Detection of H</a:t>
            </a:r>
            <a:r>
              <a:rPr lang="en-US" sz="3600" b="1" dirty="0" smtClean="0">
                <a:solidFill>
                  <a:srgbClr val="BFBFBF"/>
                </a:solidFill>
                <a:latin typeface="Times New Roman"/>
                <a:ea typeface="Trebuchet MS" pitchFamily="92" charset="0"/>
                <a:cs typeface="Times New Roman"/>
              </a:rPr>
              <a:t>α</a:t>
            </a:r>
            <a:r>
              <a:rPr lang="en-US" sz="3600" b="1" dirty="0" smtClean="0">
                <a:solidFill>
                  <a:srgbClr val="BFBFBF"/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Absorption in </a:t>
            </a:r>
            <a:br>
              <a:rPr lang="en-US" sz="3600" b="1" dirty="0" smtClean="0">
                <a:solidFill>
                  <a:srgbClr val="BFBFBF"/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</a:br>
            <a:r>
              <a:rPr lang="en-US" sz="3600" b="1" dirty="0" err="1" smtClean="0">
                <a:solidFill>
                  <a:srgbClr val="BFBFBF"/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Exoplanetary</a:t>
            </a:r>
            <a:r>
              <a:rPr lang="en-US" sz="3600" b="1" dirty="0" smtClean="0">
                <a:solidFill>
                  <a:srgbClr val="BFBFBF"/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Exospheres</a:t>
            </a:r>
            <a:endParaRPr lang="en-US" sz="3600" b="1" dirty="0" smtClean="0">
              <a:solidFill>
                <a:schemeClr val="bg1">
                  <a:lumMod val="75000"/>
                </a:schemeClr>
              </a:solidFill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22020" y="2895600"/>
            <a:ext cx="8046720" cy="60452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262626"/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Seth </a:t>
            </a:r>
            <a:r>
              <a:rPr lang="en-US" b="1" dirty="0">
                <a:solidFill>
                  <a:srgbClr val="262626"/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Redfield</a:t>
            </a:r>
            <a:endParaRPr lang="en-US" sz="2700" b="1" dirty="0">
              <a:solidFill>
                <a:srgbClr val="262626"/>
              </a:solidFill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097280" y="3225800"/>
            <a:ext cx="8046720" cy="60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200" b="1" dirty="0" smtClean="0">
              <a:solidFill>
                <a:srgbClr val="262626"/>
              </a:solidFill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262626"/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                       Wesleyan University </a:t>
            </a:r>
            <a:endParaRPr lang="en-US" sz="2200" b="1" dirty="0">
              <a:solidFill>
                <a:srgbClr val="262626"/>
              </a:solidFill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5486400"/>
            <a:ext cx="1005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rebuchet MS" pitchFamily="92" charset="0"/>
                <a:ea typeface="Trebuchet MS" pitchFamily="92" charset="0"/>
                <a:cs typeface="Trebuchet MS" pitchFamily="92" charset="0"/>
              </a:rPr>
              <a:t>Adam Jensen (Wes)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BFBFBF"/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Mike </a:t>
            </a:r>
            <a:r>
              <a:rPr lang="en-US" sz="2800" kern="0" dirty="0" err="1" smtClean="0">
                <a:solidFill>
                  <a:srgbClr val="BFBFBF"/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Endl</a:t>
            </a:r>
            <a:r>
              <a:rPr lang="en-US" sz="2800" kern="0" dirty="0" smtClean="0">
                <a:solidFill>
                  <a:srgbClr val="BFBFBF"/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(UT)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BFBFBF"/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Bill Cochran (UT)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rebuchet MS" pitchFamily="92" charset="0"/>
                <a:ea typeface="Trebuchet MS" pitchFamily="92" charset="0"/>
                <a:cs typeface="Trebuchet MS" pitchFamily="92" charset="0"/>
              </a:rPr>
              <a:t>Lars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rebuchet MS" pitchFamily="92" charset="0"/>
                <a:ea typeface="Trebuchet MS" pitchFamily="92" charset="0"/>
                <a:cs typeface="Trebuchet MS" pitchFamily="92" charset="0"/>
              </a:rPr>
              <a:t> </a:t>
            </a:r>
            <a:r>
              <a:rPr kumimoji="0" lang="en-US" sz="2800" i="0" u="none" strike="noStrike" kern="0" cap="none" spc="0" normalizeH="0" noProof="0" dirty="0" err="1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rebuchet MS" pitchFamily="92" charset="0"/>
                <a:ea typeface="Trebuchet MS" pitchFamily="92" charset="0"/>
                <a:cs typeface="Trebuchet MS" pitchFamily="92" charset="0"/>
              </a:rPr>
              <a:t>Koesterke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Trebuchet MS" pitchFamily="92" charset="0"/>
                <a:ea typeface="Trebuchet MS" pitchFamily="92" charset="0"/>
                <a:cs typeface="Trebuchet MS" pitchFamily="92" charset="0"/>
              </a:rPr>
              <a:t> (UT)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baseline="0" dirty="0" smtClean="0">
                <a:solidFill>
                  <a:srgbClr val="BFBFBF"/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Travis</a:t>
            </a:r>
            <a:r>
              <a:rPr lang="en-US" sz="2800" kern="0" dirty="0" smtClean="0">
                <a:solidFill>
                  <a:srgbClr val="BFBFBF"/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Barman (Lowell)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754380" y="0"/>
            <a:ext cx="8549640" cy="1295400"/>
          </a:xfrm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rgbClr val="404040"/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Outline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4380" y="1468120"/>
            <a:ext cx="8968740" cy="59232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140000"/>
              <a:buFontTx/>
              <a:buNone/>
            </a:pPr>
            <a:r>
              <a:rPr lang="en-US" sz="2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Comparative </a:t>
            </a:r>
            <a:r>
              <a:rPr lang="en-US" sz="2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Exoplanet</a:t>
            </a:r>
            <a:r>
              <a:rPr lang="en-US" sz="2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Atmosphere Survey</a:t>
            </a:r>
          </a:p>
          <a:p>
            <a:pPr lvl="1" eaLnBrk="1" hangingPunct="1">
              <a:lnSpc>
                <a:spcPct val="90000"/>
              </a:lnSpc>
              <a:buSzPct val="140000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Transmission spectra for 4+ bright transiting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exoplanetary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systems</a:t>
            </a:r>
          </a:p>
          <a:p>
            <a:pPr lvl="1" eaLnBrk="1" hangingPunct="1">
              <a:lnSpc>
                <a:spcPct val="90000"/>
              </a:lnSpc>
              <a:buSzPct val="140000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Substantial optical coverage (4000-9000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Å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) at high resolution (R ~ 60,000)</a:t>
            </a:r>
          </a:p>
          <a:p>
            <a:pPr lvl="1" eaLnBrk="1" hangingPunct="1">
              <a:lnSpc>
                <a:spcPct val="90000"/>
              </a:lnSpc>
              <a:buSzPct val="140000"/>
              <a:buNone/>
            </a:pP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  <a:p>
            <a:pPr eaLnBrk="1" hangingPunct="1">
              <a:lnSpc>
                <a:spcPct val="90000"/>
              </a:lnSpc>
              <a:buSzPct val="140000"/>
              <a:buFontTx/>
              <a:buNone/>
            </a:pPr>
            <a:r>
              <a:rPr lang="en-US" sz="2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Lower </a:t>
            </a:r>
            <a:r>
              <a:rPr lang="en-US" sz="2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Atmospheres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(Jensen et al. 2011)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  <a:p>
            <a:pPr lvl="1" eaLnBrk="1" hangingPunct="1">
              <a:lnSpc>
                <a:spcPct val="90000"/>
              </a:lnSpc>
              <a:buSzPct val="140000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Survey of two strongest transmission spectrum features: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NaI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and KI</a:t>
            </a:r>
          </a:p>
          <a:p>
            <a:pPr lvl="1" eaLnBrk="1" hangingPunct="1">
              <a:lnSpc>
                <a:spcPct val="90000"/>
              </a:lnSpc>
              <a:buSzPct val="140000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Pilot program with HD189733b led to first ground-based detection of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exoplanetary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atmosphere (Redfield et al. 2008;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Huitson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et al.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2011)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  <a:p>
            <a:pPr lvl="1" eaLnBrk="1" hangingPunct="1">
              <a:lnSpc>
                <a:spcPct val="90000"/>
              </a:lnSpc>
              <a:buSzPct val="140000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Survey results in low significance detections of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NaI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for HD209458b and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HD149026b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  <a:p>
            <a:pPr lvl="1" eaLnBrk="1" hangingPunct="1">
              <a:lnSpc>
                <a:spcPct val="90000"/>
              </a:lnSpc>
              <a:buSzPct val="140000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No significant detections of KI are made for any of our targets</a:t>
            </a:r>
          </a:p>
          <a:p>
            <a:pPr lvl="1" eaLnBrk="1" hangingPunct="1">
              <a:lnSpc>
                <a:spcPct val="90000"/>
              </a:lnSpc>
              <a:buSzPct val="140000"/>
              <a:buNone/>
            </a:pPr>
            <a:endParaRPr lang="en-US" sz="17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  <a:p>
            <a:pPr eaLnBrk="1" hangingPunct="1">
              <a:lnSpc>
                <a:spcPct val="90000"/>
              </a:lnSpc>
              <a:buSzPct val="140000"/>
              <a:buFontTx/>
              <a:buNone/>
            </a:pPr>
            <a:r>
              <a:rPr lang="en-US" sz="2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Upper Atmospheres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(Jensen et al., in prep)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  <a:p>
            <a:pPr lvl="1" eaLnBrk="1" hangingPunct="1">
              <a:lnSpc>
                <a:spcPct val="90000"/>
              </a:lnSpc>
              <a:buSzPct val="140000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Search for Hα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absorption to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complement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Lyα detections (Vidal-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Madjar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et al. 2003;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Lecavelier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des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Etangs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et al. 2010),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Balmer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jump detection (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Ballester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et al. 2007) and other searches for Hα (Winn et al. 2004)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  <a:p>
            <a:pPr lvl="1" eaLnBrk="1" hangingPunct="1">
              <a:lnSpc>
                <a:spcPct val="90000"/>
              </a:lnSpc>
              <a:buSzPct val="140000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See significant absorption in transmission spectrum for HD189733b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due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to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absorption from the upper atmosphere of the planet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  <a:p>
            <a:pPr lvl="1" eaLnBrk="1" hangingPunct="1">
              <a:lnSpc>
                <a:spcPct val="90000"/>
              </a:lnSpc>
              <a:buSzPct val="140000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HD209458b has a significant feature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perhaps due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to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chromospheric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Hα variability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arma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" y="1468121"/>
            <a:ext cx="8633460" cy="371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 rot="5400000">
            <a:off x="8201025" y="2274570"/>
            <a:ext cx="2331720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pPr marL="382059" indent="-382059" eaLnBrk="1" hangingPunct="1">
              <a:lnSpc>
                <a:spcPct val="90000"/>
              </a:lnSpc>
              <a:spcBef>
                <a:spcPct val="5000"/>
              </a:spcBef>
              <a:buSzPct val="110000"/>
            </a:pPr>
            <a:r>
              <a:rPr lang="en-US" sz="1800" dirty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(Barman 2007)</a:t>
            </a:r>
            <a:endParaRPr lang="en-US" sz="3600" dirty="0"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754380" y="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4900" b="1" dirty="0">
                <a:solidFill>
                  <a:srgbClr val="404040"/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Trans</a:t>
            </a:r>
            <a:r>
              <a:rPr lang="en-US" sz="4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m</a:t>
            </a:r>
            <a:r>
              <a:rPr lang="en-US" sz="4900" b="1" dirty="0">
                <a:solidFill>
                  <a:srgbClr val="404040"/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ission Model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335280" y="5440680"/>
            <a:ext cx="1005840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pPr marL="382059" indent="-382059" eaLnBrk="1" hangingPunct="1">
              <a:lnSpc>
                <a:spcPct val="95000"/>
              </a:lnSpc>
              <a:spcBef>
                <a:spcPct val="15000"/>
              </a:spcBef>
              <a:buSzPct val="110000"/>
              <a:buFont typeface="Times" pitchFamily="92" charset="0"/>
              <a:buChar char="•"/>
            </a:pPr>
            <a:r>
              <a:rPr lang="en-US" sz="2100" dirty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Early models (</a:t>
            </a:r>
            <a:r>
              <a:rPr lang="en-US" sz="2100" dirty="0" err="1">
                <a:latin typeface="Trebuchet MS" pitchFamily="92" charset="0"/>
                <a:ea typeface="Trebuchet MS" pitchFamily="92" charset="0"/>
                <a:cs typeface="Trebuchet MS" pitchFamily="92" charset="0"/>
              </a:rPr>
              <a:t>Seager</a:t>
            </a:r>
            <a:r>
              <a:rPr lang="en-US" sz="2100" dirty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 &amp; </a:t>
            </a:r>
            <a:r>
              <a:rPr lang="en-US" sz="2100" dirty="0" err="1">
                <a:latin typeface="Trebuchet MS" pitchFamily="92" charset="0"/>
                <a:ea typeface="Trebuchet MS" pitchFamily="92" charset="0"/>
                <a:cs typeface="Trebuchet MS" pitchFamily="92" charset="0"/>
              </a:rPr>
              <a:t>Sasselov</a:t>
            </a:r>
            <a:r>
              <a:rPr lang="en-US" sz="2100" dirty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 2000, Brown </a:t>
            </a:r>
            <a:r>
              <a:rPr lang="en-US" sz="2100" dirty="0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2001, Hubbard et al. 2001)</a:t>
            </a:r>
            <a:endParaRPr lang="en-US" sz="2100" dirty="0"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  <a:p>
            <a:pPr marL="382059" indent="-382059" eaLnBrk="1" hangingPunct="1">
              <a:lnSpc>
                <a:spcPct val="95000"/>
              </a:lnSpc>
              <a:spcBef>
                <a:spcPct val="15000"/>
              </a:spcBef>
              <a:buSzPct val="110000"/>
              <a:buFont typeface="Times" pitchFamily="92" charset="0"/>
              <a:buChar char="•"/>
            </a:pPr>
            <a:r>
              <a:rPr lang="en-US" sz="2100" dirty="0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Most </a:t>
            </a:r>
            <a:r>
              <a:rPr lang="en-US" sz="2100" dirty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gases in molecular form except He and alkali metals</a:t>
            </a:r>
          </a:p>
          <a:p>
            <a:pPr marL="382059" indent="-382059" eaLnBrk="1" hangingPunct="1">
              <a:lnSpc>
                <a:spcPct val="95000"/>
              </a:lnSpc>
              <a:spcBef>
                <a:spcPct val="15000"/>
              </a:spcBef>
              <a:buSzPct val="110000"/>
              <a:buFont typeface="Times" pitchFamily="92" charset="0"/>
              <a:buChar char="•"/>
            </a:pPr>
            <a:r>
              <a:rPr lang="en-US" sz="2100" dirty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Strongest features are narrow lines of </a:t>
            </a:r>
            <a:r>
              <a:rPr lang="en-US" sz="2100" dirty="0" err="1">
                <a:latin typeface="Trebuchet MS" pitchFamily="92" charset="0"/>
                <a:ea typeface="Trebuchet MS" pitchFamily="92" charset="0"/>
                <a:cs typeface="Trebuchet MS" pitchFamily="92" charset="0"/>
              </a:rPr>
              <a:t>NaI</a:t>
            </a:r>
            <a:r>
              <a:rPr lang="en-US" sz="2100" dirty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 and KI</a:t>
            </a:r>
          </a:p>
          <a:p>
            <a:pPr marL="382059" indent="-382059" eaLnBrk="1" hangingPunct="1">
              <a:lnSpc>
                <a:spcPct val="95000"/>
              </a:lnSpc>
              <a:spcBef>
                <a:spcPct val="15000"/>
              </a:spcBef>
              <a:buSzPct val="110000"/>
              <a:buFont typeface="Times" pitchFamily="92" charset="0"/>
              <a:buChar char="•"/>
            </a:pPr>
            <a:r>
              <a:rPr lang="en-US" sz="2100" dirty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Volatile elements (e.g., Mg, Ca, Ti) have condensed into </a:t>
            </a:r>
            <a:r>
              <a:rPr lang="en-US" sz="2100" dirty="0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grains</a:t>
            </a:r>
          </a:p>
          <a:p>
            <a:pPr marL="382059" indent="-382059" eaLnBrk="1" hangingPunct="1">
              <a:lnSpc>
                <a:spcPct val="95000"/>
              </a:lnSpc>
              <a:spcBef>
                <a:spcPct val="15000"/>
              </a:spcBef>
              <a:buSzPct val="110000"/>
              <a:buFont typeface="Times" pitchFamily="92" charset="0"/>
              <a:buChar char="•"/>
            </a:pPr>
            <a:endParaRPr lang="en-US" sz="1800" dirty="0"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5029200" y="2867872"/>
            <a:ext cx="922020" cy="4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(Li I)</a:t>
            </a:r>
            <a:endParaRPr lang="en-US" dirty="0"/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6957060" y="3144944"/>
            <a:ext cx="922020" cy="4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(Cs I)</a:t>
            </a:r>
            <a:endParaRPr lang="en-US" dirty="0"/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6454140" y="2885864"/>
            <a:ext cx="922020" cy="4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(</a:t>
            </a:r>
            <a:r>
              <a:rPr lang="en-US" sz="2200" dirty="0" err="1"/>
              <a:t>Rb</a:t>
            </a:r>
            <a:r>
              <a:rPr lang="en-US" sz="2200" dirty="0"/>
              <a:t> I)</a:t>
            </a:r>
            <a:endParaRPr lang="en-US" dirty="0"/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4526280" y="2504440"/>
            <a:ext cx="922020" cy="4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(Ca I)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743200" y="3962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HD149026</a:t>
            </a:r>
            <a:endParaRPr lang="en-US" sz="2800" b="1" dirty="0"/>
          </a:p>
        </p:txBody>
      </p:sp>
      <p:pic>
        <p:nvPicPr>
          <p:cNvPr id="42" name="Picture 41" descr="toscale_e1.pdf"/>
          <p:cNvPicPr>
            <a:picLocks noChangeAspect="1"/>
          </p:cNvPicPr>
          <p:nvPr/>
        </p:nvPicPr>
        <p:blipFill>
          <a:blip r:embed="rId2"/>
          <a:srcRect l="24364" t="14353" r="19636" b="12118"/>
          <a:stretch>
            <a:fillRect/>
          </a:stretch>
        </p:blipFill>
        <p:spPr>
          <a:xfrm>
            <a:off x="6102223" y="3230880"/>
            <a:ext cx="4337177" cy="4400526"/>
          </a:xfrm>
          <a:prstGeom prst="rect">
            <a:avLst/>
          </a:prstGeom>
        </p:spPr>
      </p:pic>
      <p:pic>
        <p:nvPicPr>
          <p:cNvPr id="43" name="Picture 42" descr="toscale_149026a.pdf"/>
          <p:cNvPicPr>
            <a:picLocks noChangeAspect="1"/>
          </p:cNvPicPr>
          <p:nvPr/>
        </p:nvPicPr>
        <p:blipFill>
          <a:blip r:embed="rId3"/>
          <a:srcRect l="29818" t="14353" r="14182" b="12118"/>
          <a:stretch>
            <a:fillRect/>
          </a:stretch>
        </p:blipFill>
        <p:spPr>
          <a:xfrm>
            <a:off x="2630790" y="3444240"/>
            <a:ext cx="3942888" cy="4000478"/>
          </a:xfrm>
          <a:prstGeom prst="rect">
            <a:avLst/>
          </a:prstGeom>
        </p:spPr>
      </p:pic>
      <p:pic>
        <p:nvPicPr>
          <p:cNvPr id="44" name="Picture 43" descr="toscale1.pdf"/>
          <p:cNvPicPr>
            <a:picLocks noChangeAspect="1"/>
          </p:cNvPicPr>
          <p:nvPr/>
        </p:nvPicPr>
        <p:blipFill>
          <a:blip r:embed="rId4"/>
          <a:srcRect l="29798" t="14379" r="14141" b="12092"/>
          <a:stretch>
            <a:fillRect/>
          </a:stretch>
        </p:blipFill>
        <p:spPr>
          <a:xfrm>
            <a:off x="6935314" y="1036319"/>
            <a:ext cx="1776233" cy="1800215"/>
          </a:xfrm>
          <a:prstGeom prst="rect">
            <a:avLst/>
          </a:prstGeom>
        </p:spPr>
      </p:pic>
      <p:pic>
        <p:nvPicPr>
          <p:cNvPr id="45" name="Picture 44" descr="toscale2.pdf"/>
          <p:cNvPicPr>
            <a:picLocks noChangeAspect="1"/>
          </p:cNvPicPr>
          <p:nvPr/>
        </p:nvPicPr>
        <p:blipFill>
          <a:blip r:embed="rId5"/>
          <a:srcRect l="30050" t="42484" r="14899" b="39542"/>
          <a:stretch>
            <a:fillRect/>
          </a:stretch>
        </p:blipFill>
        <p:spPr>
          <a:xfrm>
            <a:off x="6951329" y="2836541"/>
            <a:ext cx="1744232" cy="440059"/>
          </a:xfrm>
          <a:prstGeom prst="rect">
            <a:avLst/>
          </a:prstGeom>
        </p:spPr>
      </p:pic>
      <p:pic>
        <p:nvPicPr>
          <p:cNvPr id="46" name="Picture 45" descr="toscale_e2.pdf"/>
          <p:cNvPicPr>
            <a:picLocks noChangeAspect="1"/>
          </p:cNvPicPr>
          <p:nvPr/>
        </p:nvPicPr>
        <p:blipFill>
          <a:blip r:embed="rId6"/>
          <a:srcRect l="24636" t="42471" r="20364" b="39529"/>
          <a:stretch>
            <a:fillRect/>
          </a:stretch>
        </p:blipFill>
        <p:spPr>
          <a:xfrm>
            <a:off x="6123134" y="6847546"/>
            <a:ext cx="4259727" cy="1077255"/>
          </a:xfrm>
          <a:prstGeom prst="rect">
            <a:avLst/>
          </a:prstGeom>
        </p:spPr>
      </p:pic>
      <p:pic>
        <p:nvPicPr>
          <p:cNvPr id="47" name="Picture 46" descr="toscale_149026b.pdf"/>
          <p:cNvPicPr>
            <a:picLocks noChangeAspect="1"/>
          </p:cNvPicPr>
          <p:nvPr/>
        </p:nvPicPr>
        <p:blipFill>
          <a:blip r:embed="rId7"/>
          <a:srcRect l="30091" t="42471" r="14909" b="39529"/>
          <a:stretch>
            <a:fillRect/>
          </a:stretch>
        </p:blipFill>
        <p:spPr>
          <a:xfrm>
            <a:off x="2652126" y="6465418"/>
            <a:ext cx="3872480" cy="979322"/>
          </a:xfrm>
          <a:prstGeom prst="rect">
            <a:avLst/>
          </a:prstGeom>
        </p:spPr>
      </p:pic>
      <p:pic>
        <p:nvPicPr>
          <p:cNvPr id="48" name="Picture 47" descr="toscale_209458a.pdf"/>
          <p:cNvPicPr>
            <a:picLocks noChangeAspect="1"/>
          </p:cNvPicPr>
          <p:nvPr/>
        </p:nvPicPr>
        <p:blipFill>
          <a:blip r:embed="rId8"/>
          <a:srcRect l="29818" t="14353" r="14182" b="12118"/>
          <a:stretch>
            <a:fillRect/>
          </a:stretch>
        </p:blipFill>
        <p:spPr>
          <a:xfrm>
            <a:off x="235325" y="3943191"/>
            <a:ext cx="2996595" cy="3040363"/>
          </a:xfrm>
          <a:prstGeom prst="rect">
            <a:avLst/>
          </a:prstGeom>
        </p:spPr>
      </p:pic>
      <p:pic>
        <p:nvPicPr>
          <p:cNvPr id="49" name="Picture 48" descr="toscale_209458b.pdf"/>
          <p:cNvPicPr>
            <a:picLocks noChangeAspect="1"/>
          </p:cNvPicPr>
          <p:nvPr/>
        </p:nvPicPr>
        <p:blipFill>
          <a:blip r:embed="rId9"/>
          <a:srcRect l="30091" t="42471" r="14909" b="39529"/>
          <a:stretch>
            <a:fillRect/>
          </a:stretch>
        </p:blipFill>
        <p:spPr>
          <a:xfrm>
            <a:off x="244884" y="6666006"/>
            <a:ext cx="2943084" cy="74428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6019800" y="3562935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HD147506</a:t>
            </a:r>
            <a:endParaRPr lang="en-US" sz="28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096000" y="53339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HD189733</a:t>
            </a:r>
            <a:endParaRPr lang="en-US" sz="28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778" y="3943581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HD209458</a:t>
            </a:r>
            <a:endParaRPr lang="en-US" sz="2800" b="1" dirty="0"/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754380" y="0"/>
            <a:ext cx="87172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4900" b="1" dirty="0" smtClean="0">
                <a:solidFill>
                  <a:srgbClr val="404040"/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Observations</a:t>
            </a:r>
            <a:endParaRPr lang="en-US" sz="4900" b="1" dirty="0">
              <a:solidFill>
                <a:srgbClr val="404040"/>
              </a:solidFill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19100" y="909320"/>
            <a:ext cx="6362700" cy="457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pPr marL="382059" indent="-382059" eaLnBrk="1" hangingPunct="1">
              <a:spcBef>
                <a:spcPts val="600"/>
              </a:spcBef>
              <a:buSzPct val="110000"/>
            </a:pPr>
            <a:endParaRPr lang="en-US" sz="1800" dirty="0" smtClean="0"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  <a:p>
            <a:pPr marL="382059" indent="-382059" eaLnBrk="1" hangingPunct="1">
              <a:lnSpc>
                <a:spcPct val="95000"/>
              </a:lnSpc>
              <a:spcBef>
                <a:spcPts val="600"/>
              </a:spcBef>
              <a:buSzPct val="110000"/>
              <a:buFont typeface="Times" pitchFamily="92" charset="0"/>
              <a:buChar char="•"/>
            </a:pPr>
            <a:r>
              <a:rPr lang="en-US" sz="1800" dirty="0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9.2m Hobby-</a:t>
            </a:r>
            <a:r>
              <a:rPr lang="en-US" sz="1800" dirty="0" err="1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Eberly</a:t>
            </a:r>
            <a:r>
              <a:rPr lang="en-US" sz="1800" dirty="0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 Telescope (HET)</a:t>
            </a:r>
          </a:p>
          <a:p>
            <a:pPr marL="382059" indent="-382059" eaLnBrk="1" hangingPunct="1">
              <a:lnSpc>
                <a:spcPct val="95000"/>
              </a:lnSpc>
              <a:spcBef>
                <a:spcPts val="600"/>
              </a:spcBef>
              <a:buSzPct val="110000"/>
              <a:buFont typeface="Times" pitchFamily="92" charset="0"/>
              <a:buChar char="•"/>
            </a:pPr>
            <a:r>
              <a:rPr lang="en-US" sz="1800" dirty="0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High Resolution Spectrograph (R ~ 60,000</a:t>
            </a:r>
            <a:r>
              <a:rPr lang="en-US" sz="1800" dirty="0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)</a:t>
            </a:r>
          </a:p>
          <a:p>
            <a:pPr marL="382059" indent="-382059" eaLnBrk="1" hangingPunct="1">
              <a:lnSpc>
                <a:spcPct val="95000"/>
              </a:lnSpc>
              <a:spcBef>
                <a:spcPts val="600"/>
              </a:spcBef>
              <a:buSzPct val="110000"/>
              <a:buFont typeface="Times" pitchFamily="92" charset="0"/>
              <a:buChar char="•"/>
            </a:pPr>
            <a:r>
              <a:rPr lang="en-US" sz="1800" dirty="0" smtClean="0">
                <a:latin typeface="Trebuchet MS" pitchFamily="92" charset="0"/>
                <a:ea typeface="Trebuchet MS" pitchFamily="92" charset="0"/>
                <a:cs typeface="Trebuchet MS" pitchFamily="92" charset="0"/>
                <a:sym typeface="Symbol" pitchFamily="92" charset="2"/>
              </a:rPr>
              <a:t>Observations taken between 2006 and 2010</a:t>
            </a:r>
          </a:p>
          <a:p>
            <a:pPr marL="382059" indent="-382059" eaLnBrk="1" hangingPunct="1">
              <a:lnSpc>
                <a:spcPct val="95000"/>
              </a:lnSpc>
              <a:spcBef>
                <a:spcPts val="600"/>
              </a:spcBef>
              <a:buSzPct val="110000"/>
              <a:buFont typeface="Times" pitchFamily="92" charset="0"/>
              <a:buChar char="•"/>
            </a:pPr>
            <a:r>
              <a:rPr lang="en-US" sz="1800" dirty="0" smtClean="0">
                <a:latin typeface="Trebuchet MS" pitchFamily="92" charset="0"/>
                <a:ea typeface="Trebuchet MS" pitchFamily="92" charset="0"/>
                <a:cs typeface="Trebuchet MS" pitchFamily="92" charset="0"/>
                <a:sym typeface="Symbol" pitchFamily="92" charset="2"/>
              </a:rPr>
              <a:t>Queue-based scheduling allowed for multiple transits and random collection of out-of-transit observations</a:t>
            </a:r>
          </a:p>
          <a:p>
            <a:pPr marL="382059" indent="-382059" eaLnBrk="1" hangingPunct="1">
              <a:lnSpc>
                <a:spcPct val="95000"/>
              </a:lnSpc>
              <a:spcBef>
                <a:spcPts val="600"/>
              </a:spcBef>
              <a:buSzPct val="110000"/>
              <a:buFont typeface="Times" pitchFamily="92" charset="0"/>
              <a:buChar char="•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Substantial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optical coverage (4000-9000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Å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)</a:t>
            </a:r>
          </a:p>
          <a:p>
            <a:pPr marL="382059" indent="-382059" eaLnBrk="1" hangingPunct="1">
              <a:lnSpc>
                <a:spcPct val="95000"/>
              </a:lnSpc>
              <a:spcBef>
                <a:spcPts val="600"/>
              </a:spcBef>
              <a:buSzPct val="110000"/>
              <a:buFont typeface="Times" pitchFamily="92" charset="0"/>
              <a:buChar char="•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6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-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11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transits observed along with 2.5-5x number of out-of-transit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visits</a:t>
            </a:r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  <a:p>
            <a:pPr marL="382059" indent="-382059" eaLnBrk="1" hangingPunct="1">
              <a:lnSpc>
                <a:spcPct val="95000"/>
              </a:lnSpc>
              <a:spcBef>
                <a:spcPts val="600"/>
              </a:spcBef>
              <a:buSzPct val="110000"/>
              <a:buFont typeface="Times" pitchFamily="92" charset="0"/>
              <a:buChar char="•"/>
            </a:pPr>
            <a:endParaRPr lang="en-US" sz="1800" dirty="0" smtClean="0">
              <a:latin typeface="Trebuchet MS" pitchFamily="92" charset="0"/>
              <a:ea typeface="Trebuchet MS" pitchFamily="92" charset="0"/>
              <a:cs typeface="Trebuchet MS" pitchFamily="92" charset="0"/>
              <a:sym typeface="Symbol" pitchFamily="9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54380" y="0"/>
            <a:ext cx="87172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4900" b="1" dirty="0" smtClean="0">
                <a:solidFill>
                  <a:srgbClr val="404040"/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Na and K Results</a:t>
            </a:r>
            <a:endParaRPr lang="en-US" sz="4900" b="1" dirty="0">
              <a:solidFill>
                <a:srgbClr val="404040"/>
              </a:solidFill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57800" y="7254240"/>
            <a:ext cx="226314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pPr marL="382059" indent="-382059" eaLnBrk="1" hangingPunct="1">
              <a:lnSpc>
                <a:spcPct val="90000"/>
              </a:lnSpc>
              <a:spcBef>
                <a:spcPct val="5000"/>
              </a:spcBef>
              <a:buSzPct val="110000"/>
            </a:pPr>
            <a:r>
              <a:rPr lang="en-US" sz="1600" dirty="0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(Jensen et al. 2011)</a:t>
            </a:r>
            <a:endParaRPr lang="en-US" sz="3600" dirty="0"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829300" y="1447800"/>
            <a:ext cx="4000500" cy="535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pPr marL="382059" indent="-382059" eaLnBrk="1" hangingPunct="1">
              <a:spcBef>
                <a:spcPts val="1200"/>
              </a:spcBef>
              <a:buSzPct val="110000"/>
            </a:pPr>
            <a:endParaRPr lang="en-US" sz="1800" dirty="0" smtClean="0"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  <a:p>
            <a:pPr marL="382059" indent="-382059" eaLnBrk="1" hangingPunct="1">
              <a:lnSpc>
                <a:spcPct val="95000"/>
              </a:lnSpc>
              <a:spcBef>
                <a:spcPts val="1200"/>
              </a:spcBef>
              <a:buSzPct val="110000"/>
              <a:buFont typeface="Times" pitchFamily="92" charset="0"/>
              <a:buChar char="•"/>
            </a:pPr>
            <a:r>
              <a:rPr lang="en-US" sz="1800" dirty="0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New reduction and analysis pipeline reproduce HD189733b </a:t>
            </a:r>
            <a:r>
              <a:rPr lang="en-US" sz="1800" dirty="0" err="1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NaI</a:t>
            </a:r>
            <a:r>
              <a:rPr lang="en-US" sz="1800" dirty="0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 detection (Redfield et al. 2008; </a:t>
            </a:r>
            <a:r>
              <a:rPr lang="en-US" sz="1800" dirty="0" err="1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Huitson</a:t>
            </a:r>
            <a:r>
              <a:rPr lang="en-US" sz="1800" dirty="0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 et al. 2011)</a:t>
            </a:r>
            <a:endParaRPr lang="en-US" sz="1800" dirty="0" smtClean="0"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  <a:p>
            <a:pPr marL="382059" indent="-382059" eaLnBrk="1" hangingPunct="1">
              <a:lnSpc>
                <a:spcPct val="95000"/>
              </a:lnSpc>
              <a:spcBef>
                <a:spcPts val="1200"/>
              </a:spcBef>
              <a:buSzPct val="110000"/>
              <a:buFont typeface="Times" pitchFamily="92" charset="0"/>
              <a:buChar char="•"/>
            </a:pPr>
            <a:r>
              <a:rPr lang="en-US" sz="1800" dirty="0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Confirm HD209458b </a:t>
            </a:r>
            <a:r>
              <a:rPr lang="en-US" sz="1800" dirty="0" err="1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NaI</a:t>
            </a:r>
            <a:r>
              <a:rPr lang="en-US" sz="1800" dirty="0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 detection (Charbonneau et al. 2002; </a:t>
            </a:r>
            <a:r>
              <a:rPr lang="en-US" sz="1800" dirty="0" err="1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Snellen</a:t>
            </a:r>
            <a:r>
              <a:rPr lang="en-US" sz="1800" dirty="0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 et al. 2008)</a:t>
            </a:r>
            <a:endParaRPr lang="en-US" sz="1800" dirty="0" smtClean="0"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  <a:p>
            <a:pPr marL="382059" indent="-382059" eaLnBrk="1" hangingPunct="1">
              <a:lnSpc>
                <a:spcPct val="95000"/>
              </a:lnSpc>
              <a:spcBef>
                <a:spcPts val="1200"/>
              </a:spcBef>
              <a:buSzPct val="110000"/>
              <a:buFont typeface="Times" pitchFamily="92" charset="0"/>
              <a:buChar char="•"/>
            </a:pPr>
            <a:r>
              <a:rPr lang="en-US" sz="1800" dirty="0" smtClean="0">
                <a:latin typeface="Trebuchet MS" pitchFamily="92" charset="0"/>
                <a:ea typeface="Trebuchet MS" pitchFamily="92" charset="0"/>
                <a:cs typeface="Trebuchet MS" pitchFamily="92" charset="0"/>
                <a:sym typeface="Symbol" pitchFamily="92" charset="2"/>
              </a:rPr>
              <a:t>Low significance absorption for HD149026b, but seen in both </a:t>
            </a:r>
            <a:r>
              <a:rPr lang="en-US" sz="1800" dirty="0" err="1" smtClean="0">
                <a:latin typeface="Trebuchet MS" pitchFamily="92" charset="0"/>
                <a:ea typeface="Trebuchet MS" pitchFamily="92" charset="0"/>
                <a:cs typeface="Trebuchet MS" pitchFamily="92" charset="0"/>
                <a:sym typeface="Symbol" pitchFamily="92" charset="2"/>
              </a:rPr>
              <a:t>NaI</a:t>
            </a:r>
            <a:r>
              <a:rPr lang="en-US" sz="1800" dirty="0" smtClean="0">
                <a:latin typeface="Trebuchet MS" pitchFamily="92" charset="0"/>
                <a:ea typeface="Trebuchet MS" pitchFamily="92" charset="0"/>
                <a:cs typeface="Trebuchet MS" pitchFamily="92" charset="0"/>
                <a:sym typeface="Symbol" pitchFamily="92" charset="2"/>
              </a:rPr>
              <a:t> lines</a:t>
            </a:r>
          </a:p>
          <a:p>
            <a:pPr marL="382059" indent="-382059" eaLnBrk="1" hangingPunct="1">
              <a:lnSpc>
                <a:spcPct val="95000"/>
              </a:lnSpc>
              <a:spcBef>
                <a:spcPts val="1200"/>
              </a:spcBef>
              <a:buSzPct val="110000"/>
              <a:buFont typeface="Times" pitchFamily="92" charset="0"/>
              <a:buChar char="•"/>
            </a:pPr>
            <a:r>
              <a:rPr lang="en-US" sz="1800" dirty="0" smtClean="0">
                <a:latin typeface="Trebuchet MS" pitchFamily="92" charset="0"/>
                <a:ea typeface="Trebuchet MS" pitchFamily="92" charset="0"/>
                <a:cs typeface="Trebuchet MS" pitchFamily="92" charset="0"/>
                <a:sym typeface="Symbol" pitchFamily="92" charset="2"/>
              </a:rPr>
              <a:t>No KI absorption detected for any of our targets (see Sing et al. 2010; Colón et al. 2010)</a:t>
            </a:r>
          </a:p>
        </p:txBody>
      </p:sp>
      <p:pic>
        <p:nvPicPr>
          <p:cNvPr id="9" name="Picture 8" descr="scaleheigh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" y="1066800"/>
            <a:ext cx="5491480" cy="3353308"/>
          </a:xfrm>
          <a:prstGeom prst="rect">
            <a:avLst/>
          </a:prstGeom>
        </p:spPr>
      </p:pic>
      <p:pic>
        <p:nvPicPr>
          <p:cNvPr id="10" name="Picture 9" descr="scaleheight_rlr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66692"/>
            <a:ext cx="5491480" cy="3353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54380" y="0"/>
            <a:ext cx="87172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4900" b="1" dirty="0" smtClean="0">
                <a:solidFill>
                  <a:srgbClr val="404040"/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Sample Hα Spectra</a:t>
            </a:r>
            <a:endParaRPr lang="en-US" sz="4900" b="1" dirty="0">
              <a:solidFill>
                <a:srgbClr val="404040"/>
              </a:solidFill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467600" y="6934200"/>
            <a:ext cx="226314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pPr marL="382059" indent="-382059" eaLnBrk="1" hangingPunct="1">
              <a:lnSpc>
                <a:spcPct val="90000"/>
              </a:lnSpc>
              <a:spcBef>
                <a:spcPct val="5000"/>
              </a:spcBef>
              <a:buSzPct val="110000"/>
            </a:pPr>
            <a:r>
              <a:rPr lang="en-US" sz="1600" dirty="0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(Jensen et al. in prep)</a:t>
            </a:r>
            <a:endParaRPr lang="en-US" sz="3600" dirty="0"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</p:txBody>
      </p:sp>
      <p:pic>
        <p:nvPicPr>
          <p:cNvPr id="6" name="Picture 5" descr="halphaspec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6042"/>
            <a:ext cx="8475980" cy="5175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2000" y="5562600"/>
            <a:ext cx="8458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pPr marL="382059" indent="-382059" eaLnBrk="1" hangingPunct="1">
              <a:spcBef>
                <a:spcPts val="600"/>
              </a:spcBef>
              <a:buSzPct val="110000"/>
            </a:pPr>
            <a:endParaRPr lang="en-US" sz="1800" dirty="0" smtClean="0"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  <a:p>
            <a:pPr marL="382059" indent="-382059" eaLnBrk="1" hangingPunct="1">
              <a:lnSpc>
                <a:spcPct val="95000"/>
              </a:lnSpc>
              <a:spcBef>
                <a:spcPts val="600"/>
              </a:spcBef>
              <a:buSzPct val="110000"/>
              <a:buFont typeface="Times" pitchFamily="92" charset="0"/>
              <a:buChar char="•"/>
            </a:pPr>
            <a:r>
              <a:rPr lang="en-US" sz="1800" dirty="0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No signal in HD147506b or HD149026b</a:t>
            </a:r>
          </a:p>
          <a:p>
            <a:pPr marL="382059" indent="-382059" eaLnBrk="1" hangingPunct="1">
              <a:lnSpc>
                <a:spcPct val="95000"/>
              </a:lnSpc>
              <a:spcBef>
                <a:spcPts val="600"/>
              </a:spcBef>
              <a:buSzPct val="110000"/>
              <a:buFont typeface="Times" pitchFamily="92" charset="0"/>
              <a:buChar char="•"/>
            </a:pPr>
            <a:r>
              <a:rPr lang="en-US" sz="1800" dirty="0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Strong absorption in HD189733b correlated with transit (1.55% across absorption feature ±25 km/s or ~1.1 </a:t>
            </a:r>
            <a:r>
              <a:rPr lang="en-US" sz="1800" dirty="0" err="1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Å</a:t>
            </a:r>
            <a:r>
              <a:rPr lang="en-US" sz="1800" dirty="0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)</a:t>
            </a:r>
            <a:endParaRPr lang="en-US" sz="1800" dirty="0" smtClean="0"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  <a:p>
            <a:pPr marL="382059" indent="-382059" eaLnBrk="1" hangingPunct="1">
              <a:lnSpc>
                <a:spcPct val="95000"/>
              </a:lnSpc>
              <a:spcBef>
                <a:spcPts val="600"/>
              </a:spcBef>
              <a:buSzPct val="110000"/>
              <a:buFont typeface="Times" pitchFamily="92" charset="0"/>
              <a:buChar char="•"/>
            </a:pPr>
            <a:r>
              <a:rPr lang="en-US" sz="1800" dirty="0" smtClean="0">
                <a:latin typeface="Trebuchet MS" pitchFamily="92" charset="0"/>
                <a:ea typeface="Trebuchet MS" pitchFamily="92" charset="0"/>
                <a:cs typeface="Trebuchet MS" pitchFamily="92" charset="0"/>
                <a:sym typeface="Symbol" pitchFamily="92" charset="2"/>
              </a:rPr>
              <a:t>Symmetric feature seen in HD209458b correlated with phases near transit (but not seen in previous observations of HD209458b by Winn et al. 2004)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buSzPct val="110000"/>
            </a:pPr>
            <a:endParaRPr lang="en-US" sz="1800" dirty="0" smtClean="0">
              <a:latin typeface="Trebuchet MS" pitchFamily="92" charset="0"/>
              <a:ea typeface="Trebuchet MS" pitchFamily="92" charset="0"/>
              <a:cs typeface="Trebuchet MS" pitchFamily="92" charset="0"/>
              <a:sym typeface="Symbol" pitchFamily="92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5400000">
            <a:off x="8042910" y="2244090"/>
            <a:ext cx="226314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pPr marL="382059" indent="-382059" eaLnBrk="1" hangingPunct="1">
              <a:lnSpc>
                <a:spcPct val="90000"/>
              </a:lnSpc>
              <a:spcBef>
                <a:spcPct val="5000"/>
              </a:spcBef>
              <a:buSzPct val="110000"/>
            </a:pPr>
            <a:r>
              <a:rPr lang="en-US" sz="1600" dirty="0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(Jensen et al. in prep)</a:t>
            </a:r>
            <a:endParaRPr lang="en-US" sz="3600" dirty="0"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4380" y="0"/>
            <a:ext cx="87172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4900" b="1" dirty="0" smtClean="0">
                <a:solidFill>
                  <a:srgbClr val="404040"/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Hα Transmission Spectra</a:t>
            </a:r>
            <a:endParaRPr lang="en-US" sz="4900" b="1" dirty="0">
              <a:solidFill>
                <a:srgbClr val="404040"/>
              </a:solidFill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043940" y="1295400"/>
            <a:ext cx="7520940" cy="4817533"/>
            <a:chOff x="-1447800" y="1295400"/>
            <a:chExt cx="7520940" cy="4817533"/>
          </a:xfrm>
        </p:grpSpPr>
        <p:pic>
          <p:nvPicPr>
            <p:cNvPr id="9" name="Picture 8" descr="Allstars_DSplot_0028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" t="95023" r="-338" b="-3688"/>
            <a:stretch/>
          </p:blipFill>
          <p:spPr>
            <a:xfrm>
              <a:off x="-1447800" y="5715000"/>
              <a:ext cx="7520940" cy="397933"/>
            </a:xfrm>
            <a:prstGeom prst="rect">
              <a:avLst/>
            </a:prstGeom>
          </p:spPr>
        </p:pic>
        <p:pic>
          <p:nvPicPr>
            <p:cNvPr id="7" name="Picture 6" descr="Allstars_DSplot_0028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08" b="4319"/>
            <a:stretch/>
          </p:blipFill>
          <p:spPr>
            <a:xfrm>
              <a:off x="327660" y="1295400"/>
              <a:ext cx="3812540" cy="43942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147060" y="1295400"/>
            <a:ext cx="7520940" cy="4800600"/>
            <a:chOff x="3429000" y="1295400"/>
            <a:chExt cx="7520940" cy="4800600"/>
          </a:xfrm>
        </p:grpSpPr>
        <p:pic>
          <p:nvPicPr>
            <p:cNvPr id="8" name="Picture 7" descr="Allstars_DSplot_0028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14" b="4319"/>
            <a:stretch/>
          </p:blipFill>
          <p:spPr>
            <a:xfrm>
              <a:off x="5257800" y="1295400"/>
              <a:ext cx="3774440" cy="4394200"/>
            </a:xfrm>
            <a:prstGeom prst="rect">
              <a:avLst/>
            </a:prstGeom>
          </p:spPr>
        </p:pic>
        <p:pic>
          <p:nvPicPr>
            <p:cNvPr id="10" name="Picture 9" descr="Allstars_DSplot_0028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" t="95023" r="-338" b="-3319"/>
            <a:stretch/>
          </p:blipFill>
          <p:spPr>
            <a:xfrm>
              <a:off x="3429000" y="5715000"/>
              <a:ext cx="7520940" cy="381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 rot="5400000">
            <a:off x="7890510" y="2167890"/>
            <a:ext cx="226314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pPr marL="382059" indent="-382059" eaLnBrk="1" hangingPunct="1">
              <a:lnSpc>
                <a:spcPct val="90000"/>
              </a:lnSpc>
              <a:spcBef>
                <a:spcPct val="5000"/>
              </a:spcBef>
              <a:buSzPct val="110000"/>
            </a:pPr>
            <a:r>
              <a:rPr lang="en-US" sz="1600" dirty="0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(Jensen et al. in prep)</a:t>
            </a:r>
            <a:endParaRPr lang="en-US" sz="3600" dirty="0"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54380" y="0"/>
            <a:ext cx="87172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4900" b="1" dirty="0" smtClean="0">
                <a:solidFill>
                  <a:srgbClr val="404040"/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Monte-Carlo Analysis</a:t>
            </a:r>
            <a:endParaRPr lang="en-US" sz="4900" b="1" dirty="0">
              <a:solidFill>
                <a:srgbClr val="404040"/>
              </a:solidFill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" y="5867400"/>
            <a:ext cx="9067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pPr marL="382059" indent="-382059" eaLnBrk="1" hangingPunct="1">
              <a:spcBef>
                <a:spcPts val="1308"/>
              </a:spcBef>
              <a:buSzPct val="110000"/>
            </a:pPr>
            <a:endParaRPr lang="en-US" sz="1800" dirty="0" smtClean="0"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  <a:p>
            <a:pPr marL="382059" indent="-382059" eaLnBrk="1" hangingPunct="1">
              <a:lnSpc>
                <a:spcPct val="95000"/>
              </a:lnSpc>
              <a:spcBef>
                <a:spcPts val="1308"/>
              </a:spcBef>
              <a:buSzPct val="110000"/>
              <a:buFont typeface="Times" pitchFamily="92" charset="0"/>
              <a:buChar char="•"/>
            </a:pPr>
            <a:r>
              <a:rPr lang="en-US" sz="1800" dirty="0" err="1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Chromospheric</a:t>
            </a:r>
            <a:r>
              <a:rPr lang="en-US" sz="1800" dirty="0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 variability detected for HD189733 (Fares et al. 2010; </a:t>
            </a:r>
            <a:r>
              <a:rPr lang="en-US" sz="1800" dirty="0" err="1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Lecavieler</a:t>
            </a:r>
            <a:r>
              <a:rPr lang="en-US" sz="1800" dirty="0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 des </a:t>
            </a:r>
            <a:r>
              <a:rPr lang="en-US" sz="1800" dirty="0" err="1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Etangs</a:t>
            </a:r>
            <a:r>
              <a:rPr lang="en-US" sz="1800" dirty="0" smtClean="0">
                <a:latin typeface="Trebuchet MS" pitchFamily="92" charset="0"/>
                <a:ea typeface="Trebuchet MS" pitchFamily="92" charset="0"/>
                <a:cs typeface="Trebuchet MS" pitchFamily="92" charset="0"/>
              </a:rPr>
              <a:t> et al. 2010); in-transit absorption significant at 4.6σ</a:t>
            </a:r>
          </a:p>
        </p:txBody>
      </p:sp>
      <p:pic>
        <p:nvPicPr>
          <p:cNvPr id="7" name="Picture 6" descr="Allstars_EMCplot_0028_5000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16" b="3951"/>
          <a:stretch/>
        </p:blipFill>
        <p:spPr>
          <a:xfrm>
            <a:off x="609600" y="1295400"/>
            <a:ext cx="3826933" cy="4411133"/>
          </a:xfrm>
          <a:prstGeom prst="rect">
            <a:avLst/>
          </a:prstGeom>
        </p:spPr>
      </p:pic>
      <p:pic>
        <p:nvPicPr>
          <p:cNvPr id="8" name="Picture 7" descr="Allstars_EMCplot_0028_5000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3" b="3951"/>
          <a:stretch/>
        </p:blipFill>
        <p:spPr>
          <a:xfrm>
            <a:off x="5063066" y="1295400"/>
            <a:ext cx="3727873" cy="4411133"/>
          </a:xfrm>
          <a:prstGeom prst="rect">
            <a:avLst/>
          </a:prstGeom>
        </p:spPr>
      </p:pic>
      <p:pic>
        <p:nvPicPr>
          <p:cNvPr id="10" name="Picture 9" descr="Allstars_EMCplot_0028_5000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06"/>
          <a:stretch/>
        </p:blipFill>
        <p:spPr>
          <a:xfrm>
            <a:off x="-914400" y="5715000"/>
            <a:ext cx="7520940" cy="220133"/>
          </a:xfrm>
          <a:prstGeom prst="rect">
            <a:avLst/>
          </a:prstGeom>
        </p:spPr>
      </p:pic>
      <p:pic>
        <p:nvPicPr>
          <p:cNvPr id="11" name="Picture 10" descr="Allstars_EMCplot_0028_5000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06"/>
          <a:stretch/>
        </p:blipFill>
        <p:spPr>
          <a:xfrm>
            <a:off x="3048000" y="5715000"/>
            <a:ext cx="7520940" cy="220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54380" y="0"/>
            <a:ext cx="87172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4900" b="1" dirty="0" smtClean="0">
                <a:solidFill>
                  <a:srgbClr val="404040"/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Conclusions</a:t>
            </a:r>
            <a:endParaRPr lang="en-US" sz="4900" b="1" dirty="0">
              <a:solidFill>
                <a:srgbClr val="404040"/>
              </a:solidFill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754380" y="1468120"/>
            <a:ext cx="8968740" cy="5923280"/>
          </a:xfrm>
          <a:prstGeom prst="rect">
            <a:avLst/>
          </a:prstGeom>
        </p:spPr>
        <p:txBody>
          <a:bodyPr/>
          <a:lstStyle>
            <a:lvl1pPr marL="382059" indent="-38205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73531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82943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92355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801767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311180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820592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330004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900"/>
              </a:spcBef>
              <a:buSzPct val="100000"/>
              <a:buFont typeface="+mj-lt"/>
              <a:buAutoNum type="arabicPeriod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Optical survey of 4 bright transiting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exoplanets</a:t>
            </a: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SzPct val="100000"/>
              <a:buFont typeface="+mj-lt"/>
              <a:buAutoNum type="arabicPeriod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Cover two strongest lines in transmission spectrum,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NaI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and KI, and Hα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SzPct val="100000"/>
              <a:buFont typeface="+mj-lt"/>
              <a:buAutoNum type="arabicPeriod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Reproduce HD189733b and HD209458b detections and see low significance absorption for HD149026b (with absorption in both lines of the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NaI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doublet)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SzPct val="100000"/>
              <a:buFont typeface="+mj-lt"/>
              <a:buAutoNum type="arabicPeriod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No detection of KI absorption for any of our targets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SzPct val="100000"/>
              <a:buFont typeface="+mj-lt"/>
              <a:buAutoNum type="arabicPeriod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First detection of Hα absorption from an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exoplanetary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atmosphere in HD189733b. 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Chromospheric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Hα variability is also detected.  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SzPct val="100000"/>
              <a:buFont typeface="+mj-lt"/>
              <a:buAutoNum type="arabicPeriod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Excitation temperature is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T</a:t>
            </a:r>
            <a:r>
              <a:rPr lang="en-US" sz="19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exc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~ 27000 K (assuming unsaturated absorption and Lyα and Hα populations are coincident)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SzPct val="100000"/>
              <a:buFont typeface="+mj-lt"/>
              <a:buAutoNum type="arabicPeriod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See symmetric feature at Hα in HD209458b transmission spectrum, correlated with transit.  Possibly reduction artifact, but not seen in other 3 systems, nor a simple wavelength offset.  Could stellar activity be responsible for a variable offset of the wings and core of the Hα lines? 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SzPct val="100000"/>
              <a:buFont typeface="+mj-lt"/>
              <a:buAutoNum type="arabicPeriod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Motivates resolved Lyα observations for HD189733, and further investigation into Hα, ideally tied to other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chromospheric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proxies (e.g.,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CaII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H &amp; K, </a:t>
            </a:r>
            <a:r>
              <a:rPr lang="en-US" sz="190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He I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SzPct val="100000"/>
              <a:buFont typeface="+mj-lt"/>
              <a:buAutoNum type="arabicPeriod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Motivates UV, EUV, and X-ray flux measurements of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exoplanet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host stars, including Lyα emission to characterize impact on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exoplanet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92" charset="0"/>
                <a:ea typeface="Trebuchet MS" pitchFamily="92" charset="0"/>
                <a:cs typeface="Trebuchet MS" pitchFamily="92" charset="0"/>
              </a:rPr>
              <a:t> atmospheres.</a:t>
            </a:r>
            <a:endParaRPr lang="en-US" sz="1900" dirty="0">
              <a:solidFill>
                <a:schemeClr val="tx1">
                  <a:lumMod val="95000"/>
                  <a:lumOff val="5000"/>
                </a:schemeClr>
              </a:solidFill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900"/>
              </a:spcBef>
              <a:buSzPct val="100000"/>
              <a:buNone/>
            </a:pP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92" charset="0"/>
              <a:ea typeface="Trebuchet MS" pitchFamily="92" charset="0"/>
              <a:cs typeface="Trebuchet MS" pitchFamily="9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2" charset="0"/>
            <a:ea typeface="ＭＳ Ｐゴシック" pitchFamily="92" charset="-128"/>
            <a:cs typeface="ＭＳ Ｐゴシック" pitchFamily="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2" charset="0"/>
            <a:ea typeface="ＭＳ Ｐゴシック" pitchFamily="92" charset="-128"/>
            <a:cs typeface="ＭＳ Ｐゴシック" pitchFamily="9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106867</TotalTime>
  <Words>834</Words>
  <Application>Microsoft Macintosh PowerPoint</Application>
  <PresentationFormat>Custom</PresentationFormat>
  <Paragraphs>81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 Presentation</vt:lpstr>
      <vt:lpstr>Detection of Hα Absorption in  Exoplanetary Exospheres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Seth Redfield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Ground-Based Search For Absorption Features In Transmission Spectra Of Transiting Extrasolar Planets</dc:title>
  <dc:creator>Seth Redfield</dc:creator>
  <cp:lastModifiedBy>ITS</cp:lastModifiedBy>
  <cp:revision>121</cp:revision>
  <cp:lastPrinted>2011-03-02T03:51:10Z</cp:lastPrinted>
  <dcterms:created xsi:type="dcterms:W3CDTF">2011-09-07T16:09:12Z</dcterms:created>
  <dcterms:modified xsi:type="dcterms:W3CDTF">2011-09-15T05:01:47Z</dcterms:modified>
</cp:coreProperties>
</file>