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Default Extension="pdf" ContentType="application/pdf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4255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57" r:id="rId4"/>
    <p:sldId id="276" r:id="rId5"/>
    <p:sldId id="262" r:id="rId6"/>
    <p:sldId id="278" r:id="rId7"/>
    <p:sldId id="279" r:id="rId8"/>
    <p:sldId id="277" r:id="rId9"/>
    <p:sldId id="267" r:id="rId10"/>
    <p:sldId id="275" r:id="rId11"/>
    <p:sldId id="268" r:id="rId12"/>
    <p:sldId id="269" r:id="rId13"/>
    <p:sldId id="270" r:id="rId14"/>
    <p:sldId id="274" r:id="rId15"/>
    <p:sldId id="271" r:id="rId16"/>
    <p:sldId id="263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F2B99-9F54-EA40-809C-FA59A2AAE6F4}" type="datetimeFigureOut">
              <a:rPr lang="en-US" smtClean="0"/>
              <a:pPr/>
              <a:t>9/12/11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50547-5302-8F47-8A3C-94AE656F78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BC80D-98FF-2340-B94D-1102668FF1E3}" type="datetimeFigureOut">
              <a:rPr lang="en-US" smtClean="0"/>
              <a:pPr/>
              <a:t>9/12/11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6062A-3A41-214B-8B23-E1FE45854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04A8-29FF-1F4E-B87B-21F110CAC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04A8-29FF-1F4E-B87B-21F110CAC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04A8-29FF-1F4E-B87B-21F110CAC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Rauscher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04A8-29FF-1F4E-B87B-21F110CAC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6604A8-29FF-1F4E-B87B-21F110CAC9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Rauscher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C6604A8-29FF-1F4E-B87B-21F110CAC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04A8-29FF-1F4E-B87B-21F110CAC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04A8-29FF-1F4E-B87B-21F110CAC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Rauscher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C6604A8-29FF-1F4E-B87B-21F110CAC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df"/><Relationship Id="rId13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6" Type="http://schemas.openxmlformats.org/officeDocument/2006/relationships/image" Target="../media/image23.pdf"/><Relationship Id="rId7" Type="http://schemas.openxmlformats.org/officeDocument/2006/relationships/image" Target="../media/image24.png"/><Relationship Id="rId8" Type="http://schemas.openxmlformats.org/officeDocument/2006/relationships/image" Target="../media/image25.pdf"/><Relationship Id="rId9" Type="http://schemas.openxmlformats.org/officeDocument/2006/relationships/image" Target="../media/image26.png"/><Relationship Id="rId10" Type="http://schemas.openxmlformats.org/officeDocument/2006/relationships/image" Target="../media/image27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6" Type="http://schemas.openxmlformats.org/officeDocument/2006/relationships/image" Target="../media/image35.pdf"/><Relationship Id="rId7" Type="http://schemas.openxmlformats.org/officeDocument/2006/relationships/image" Target="../media/image36.png"/><Relationship Id="rId8" Type="http://schemas.openxmlformats.org/officeDocument/2006/relationships/image" Target="../media/image37.pdf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df"/><Relationship Id="rId5" Type="http://schemas.openxmlformats.org/officeDocument/2006/relationships/image" Target="../media/image42.png"/><Relationship Id="rId6" Type="http://schemas.openxmlformats.org/officeDocument/2006/relationships/image" Target="../media/image43.pdf"/><Relationship Id="rId7" Type="http://schemas.openxmlformats.org/officeDocument/2006/relationships/image" Target="../media/image44.png"/><Relationship Id="rId8" Type="http://schemas.openxmlformats.org/officeDocument/2006/relationships/image" Target="../media/image45.pdf"/><Relationship Id="rId9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df"/><Relationship Id="rId3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f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Interplay Between </a:t>
            </a:r>
            <a:br>
              <a:rPr lang="en-US" dirty="0" smtClean="0"/>
            </a:br>
            <a:r>
              <a:rPr lang="en-US" dirty="0" smtClean="0"/>
              <a:t>a Hot Jupiter's Thermal Evolution and its Atmospheric Circulation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359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Emily Rauscher</a:t>
            </a:r>
            <a:r>
              <a:rPr lang="en-US" baseline="30000" dirty="0" smtClean="0"/>
              <a:t>1,2</a:t>
            </a:r>
            <a:endParaRPr lang="en-US" dirty="0" smtClean="0"/>
          </a:p>
          <a:p>
            <a:r>
              <a:rPr lang="en-US" dirty="0" smtClean="0"/>
              <a:t>Adam Showman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i="1" baseline="30000" dirty="0" smtClean="0"/>
              <a:t>1</a:t>
            </a:r>
            <a:r>
              <a:rPr lang="en-US" i="1" dirty="0" smtClean="0"/>
              <a:t>University of Arizona</a:t>
            </a:r>
          </a:p>
          <a:p>
            <a:r>
              <a:rPr lang="en-US" i="1" baseline="30000" dirty="0" smtClean="0"/>
              <a:t>2</a:t>
            </a:r>
            <a:r>
              <a:rPr lang="en-US" i="1" dirty="0" smtClean="0"/>
              <a:t>NASA Sagan Fellow</a:t>
            </a:r>
            <a:endParaRPr lang="en-US" i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Preliminary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12648"/>
            <a:ext cx="8229600" cy="1069848"/>
          </a:xfrm>
        </p:spPr>
        <p:txBody>
          <a:bodyPr/>
          <a:lstStyle/>
          <a:p>
            <a:r>
              <a:rPr lang="en-US" dirty="0" smtClean="0"/>
              <a:t>Average wind speeds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pic>
        <p:nvPicPr>
          <p:cNvPr id="7" name="Picture 6" descr="uz_chea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36958" y="1464230"/>
            <a:ext cx="6070085" cy="45579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727200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8932"/>
            <a:ext cx="8229600" cy="1069848"/>
          </a:xfrm>
        </p:spPr>
        <p:txBody>
          <a:bodyPr/>
          <a:lstStyle/>
          <a:p>
            <a:r>
              <a:rPr lang="en-US" dirty="0" smtClean="0"/>
              <a:t>Zonal wind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7200" y="1278243"/>
            <a:ext cx="2697480" cy="2697480"/>
            <a:chOff x="457200" y="1278243"/>
            <a:chExt cx="2697480" cy="2697480"/>
          </a:xfrm>
        </p:grpSpPr>
        <p:pic>
          <p:nvPicPr>
            <p:cNvPr id="12" name="Picture 11" descr="t125_uz_d1000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57200" y="1278243"/>
              <a:ext cx="2697480" cy="26974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38140" y="3329598"/>
              <a:ext cx="143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T</a:t>
              </a:r>
              <a:r>
                <a:rPr lang="en-US" baseline="-25000" dirty="0" smtClean="0">
                  <a:solidFill>
                    <a:srgbClr val="FFFF00"/>
                  </a:solidFill>
                </a:rPr>
                <a:t>int</a:t>
              </a:r>
              <a:r>
                <a:rPr lang="en-US" dirty="0" smtClean="0">
                  <a:solidFill>
                    <a:srgbClr val="FFFF00"/>
                  </a:solidFill>
                </a:rPr>
                <a:t>=125 K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23260" y="1278243"/>
            <a:ext cx="2697480" cy="2697480"/>
            <a:chOff x="3223260" y="1278243"/>
            <a:chExt cx="2697480" cy="2697480"/>
          </a:xfrm>
        </p:grpSpPr>
        <p:pic>
          <p:nvPicPr>
            <p:cNvPr id="11" name="Picture 10" descr="t350_uz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223260" y="1278243"/>
              <a:ext cx="2697480" cy="269748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687585" y="3329598"/>
              <a:ext cx="143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T</a:t>
              </a:r>
              <a:r>
                <a:rPr lang="en-US" baseline="-25000" dirty="0" smtClean="0">
                  <a:solidFill>
                    <a:srgbClr val="FFFF00"/>
                  </a:solidFill>
                </a:rPr>
                <a:t>int</a:t>
              </a:r>
              <a:r>
                <a:rPr lang="en-US" dirty="0" smtClean="0">
                  <a:solidFill>
                    <a:srgbClr val="FFFF00"/>
                  </a:solidFill>
                </a:rPr>
                <a:t>=350 K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89320" y="1278243"/>
            <a:ext cx="2697480" cy="2697480"/>
            <a:chOff x="5989320" y="1278243"/>
            <a:chExt cx="2697480" cy="2697480"/>
          </a:xfrm>
        </p:grpSpPr>
        <p:pic>
          <p:nvPicPr>
            <p:cNvPr id="10" name="Picture 9" descr="t500_uz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989320" y="1278243"/>
              <a:ext cx="2697480" cy="26974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44800" y="3329598"/>
              <a:ext cx="143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T</a:t>
              </a:r>
              <a:r>
                <a:rPr lang="en-US" baseline="-25000" dirty="0" smtClean="0">
                  <a:solidFill>
                    <a:srgbClr val="FFFF00"/>
                  </a:solidFill>
                </a:rPr>
                <a:t>int</a:t>
              </a:r>
              <a:r>
                <a:rPr lang="en-US" dirty="0" smtClean="0">
                  <a:solidFill>
                    <a:srgbClr val="FFFF00"/>
                  </a:solidFill>
                </a:rPr>
                <a:t>=500 K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89320" y="3975723"/>
            <a:ext cx="2697480" cy="2697480"/>
            <a:chOff x="5989320" y="3975723"/>
            <a:chExt cx="2697480" cy="2697480"/>
          </a:xfrm>
        </p:grpSpPr>
        <p:pic>
          <p:nvPicPr>
            <p:cNvPr id="7" name="Picture 6" descr="t2000_uz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989320" y="3975723"/>
              <a:ext cx="2697480" cy="26974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444800" y="5992375"/>
              <a:ext cx="143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T</a:t>
              </a:r>
              <a:r>
                <a:rPr lang="en-US" baseline="-25000" dirty="0" smtClean="0">
                  <a:solidFill>
                    <a:srgbClr val="FFFF00"/>
                  </a:solidFill>
                </a:rPr>
                <a:t>int</a:t>
              </a:r>
              <a:r>
                <a:rPr lang="en-US" dirty="0" smtClean="0">
                  <a:solidFill>
                    <a:srgbClr val="FFFF00"/>
                  </a:solidFill>
                </a:rPr>
                <a:t>=2000 K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" y="3975723"/>
            <a:ext cx="2697480" cy="2697480"/>
            <a:chOff x="457200" y="3975723"/>
            <a:chExt cx="2697480" cy="2697480"/>
          </a:xfrm>
        </p:grpSpPr>
        <p:pic>
          <p:nvPicPr>
            <p:cNvPr id="9" name="Picture 8" descr="t1000_uz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457200" y="3975723"/>
              <a:ext cx="2697480" cy="269748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38140" y="5992375"/>
              <a:ext cx="143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T</a:t>
              </a:r>
              <a:r>
                <a:rPr lang="en-US" baseline="-25000" dirty="0" smtClean="0">
                  <a:solidFill>
                    <a:srgbClr val="FFFF00"/>
                  </a:solidFill>
                </a:rPr>
                <a:t>int</a:t>
              </a:r>
              <a:r>
                <a:rPr lang="en-US" dirty="0" smtClean="0">
                  <a:solidFill>
                    <a:srgbClr val="FFFF00"/>
                  </a:solidFill>
                </a:rPr>
                <a:t>=1000 K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23260" y="3975723"/>
            <a:ext cx="2697480" cy="2697480"/>
            <a:chOff x="3223260" y="3975723"/>
            <a:chExt cx="2697480" cy="2697480"/>
          </a:xfrm>
        </p:grpSpPr>
        <p:pic>
          <p:nvPicPr>
            <p:cNvPr id="8" name="Picture 7" descr="t1410_uz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3223260" y="3975723"/>
              <a:ext cx="2697480" cy="269748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687585" y="5992375"/>
              <a:ext cx="143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T</a:t>
              </a:r>
              <a:r>
                <a:rPr lang="en-US" baseline="-25000" dirty="0" smtClean="0">
                  <a:solidFill>
                    <a:srgbClr val="FFFF00"/>
                  </a:solidFill>
                </a:rPr>
                <a:t>int</a:t>
              </a:r>
              <a:r>
                <a:rPr lang="en-US" dirty="0" smtClean="0">
                  <a:solidFill>
                    <a:srgbClr val="FFFF00"/>
                  </a:solidFill>
                </a:rPr>
                <a:t>=1410 K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0" y="0"/>
            <a:ext cx="1727200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4924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Temperature and wind maps at 1 bar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pic>
        <p:nvPicPr>
          <p:cNvPr id="5" name="Picture 4" descr="t125_1bar_d100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64" y="1069848"/>
            <a:ext cx="3147060" cy="2515870"/>
          </a:xfrm>
          <a:prstGeom prst="rect">
            <a:avLst/>
          </a:prstGeom>
        </p:spPr>
      </p:pic>
      <p:pic>
        <p:nvPicPr>
          <p:cNvPr id="6" name="Picture 5" descr="t1410_1ba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03264" y="3602852"/>
            <a:ext cx="3147060" cy="2515870"/>
          </a:xfrm>
          <a:prstGeom prst="rect">
            <a:avLst/>
          </a:prstGeom>
        </p:spPr>
      </p:pic>
      <p:pic>
        <p:nvPicPr>
          <p:cNvPr id="7" name="Picture 6" descr="t2000_1ba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996940" y="3602852"/>
            <a:ext cx="3147060" cy="2515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1727200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77703" y="2322709"/>
            <a:ext cx="368300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1000_1ba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0" y="3602852"/>
            <a:ext cx="3147060" cy="25158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2311" y="3602852"/>
            <a:ext cx="143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int</a:t>
            </a:r>
            <a:r>
              <a:rPr lang="en-US" dirty="0" smtClean="0"/>
              <a:t>=1000 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27710" y="3602852"/>
            <a:ext cx="143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int</a:t>
            </a:r>
            <a:r>
              <a:rPr lang="en-US" dirty="0" smtClean="0"/>
              <a:t>=1410 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25899" y="3602852"/>
            <a:ext cx="143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int</a:t>
            </a:r>
            <a:r>
              <a:rPr lang="en-US" dirty="0" smtClean="0"/>
              <a:t>=2000 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73174" y="1604772"/>
            <a:ext cx="143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int</a:t>
            </a:r>
            <a:r>
              <a:rPr lang="en-US" dirty="0" smtClean="0"/>
              <a:t>=125 K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331210" y="2323503"/>
            <a:ext cx="368300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727200" y="4888749"/>
            <a:ext cx="368300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0707" y="4889543"/>
            <a:ext cx="368300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777703" y="4883985"/>
            <a:ext cx="368300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331210" y="4884779"/>
            <a:ext cx="368300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255989" y="4891131"/>
            <a:ext cx="368300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457599" y="4889543"/>
            <a:ext cx="368300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212848" y="4858267"/>
            <a:ext cx="1772166" cy="1588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202936" y="4891925"/>
            <a:ext cx="1772166" cy="1588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1000_150ba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3602852"/>
            <a:ext cx="3147060" cy="2515870"/>
          </a:xfrm>
          <a:prstGeom prst="rect">
            <a:avLst/>
          </a:prstGeom>
        </p:spPr>
      </p:pic>
      <p:pic>
        <p:nvPicPr>
          <p:cNvPr id="9" name="Picture 8" descr="t1410_150ba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98470" y="3602852"/>
            <a:ext cx="3147060" cy="2515870"/>
          </a:xfrm>
          <a:prstGeom prst="rect">
            <a:avLst/>
          </a:prstGeom>
        </p:spPr>
      </p:pic>
      <p:pic>
        <p:nvPicPr>
          <p:cNvPr id="10" name="Picture 9" descr="t2000_150ba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996940" y="3602852"/>
            <a:ext cx="3147060" cy="25158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2311" y="3602852"/>
            <a:ext cx="143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int</a:t>
            </a:r>
            <a:r>
              <a:rPr lang="en-US" dirty="0" smtClean="0"/>
              <a:t>=1000 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27710" y="3602852"/>
            <a:ext cx="143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int</a:t>
            </a:r>
            <a:r>
              <a:rPr lang="en-US" dirty="0" smtClean="0"/>
              <a:t>=1410 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25899" y="3602852"/>
            <a:ext cx="143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int</a:t>
            </a:r>
            <a:r>
              <a:rPr lang="en-US" dirty="0" smtClean="0"/>
              <a:t>=2000 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4924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Temperature and wind maps at 150 bar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pic>
        <p:nvPicPr>
          <p:cNvPr id="6" name="Picture 5" descr="t500_150ba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998470" y="1086982"/>
            <a:ext cx="3147060" cy="2515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73174" y="1604772"/>
            <a:ext cx="143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int</a:t>
            </a:r>
            <a:r>
              <a:rPr lang="en-US" dirty="0" smtClean="0"/>
              <a:t>=500 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1727200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59410" y="2379919"/>
            <a:ext cx="368300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73650" y="2378331"/>
            <a:ext cx="368300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302520" y="1762055"/>
            <a:ext cx="268859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302520" y="3032108"/>
            <a:ext cx="268859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58251" y="4473790"/>
            <a:ext cx="368300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58251" y="5331934"/>
            <a:ext cx="368300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28161" y="4472202"/>
            <a:ext cx="368300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28161" y="5333522"/>
            <a:ext cx="368300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073650" y="4475378"/>
            <a:ext cx="368300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73650" y="5330346"/>
            <a:ext cx="368300" cy="1588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 noChangeAspect="1"/>
          </p:cNvCxnSpPr>
          <p:nvPr/>
        </p:nvCxnSpPr>
        <p:spPr>
          <a:xfrm rot="16200000" flipH="1">
            <a:off x="4194024" y="5058907"/>
            <a:ext cx="215087" cy="127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 noChangeAspect="1"/>
          </p:cNvCxnSpPr>
          <p:nvPr/>
        </p:nvCxnSpPr>
        <p:spPr>
          <a:xfrm rot="5400000" flipH="1" flipV="1">
            <a:off x="4192754" y="4718303"/>
            <a:ext cx="215087" cy="127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</p:cNvCxnSpPr>
          <p:nvPr/>
        </p:nvCxnSpPr>
        <p:spPr>
          <a:xfrm rot="5400000" flipH="1" flipV="1">
            <a:off x="5668738" y="5058906"/>
            <a:ext cx="215087" cy="127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 noChangeAspect="1"/>
          </p:cNvCxnSpPr>
          <p:nvPr/>
        </p:nvCxnSpPr>
        <p:spPr>
          <a:xfrm rot="16200000" flipH="1">
            <a:off x="5667468" y="4718302"/>
            <a:ext cx="215087" cy="127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202936" y="4891925"/>
            <a:ext cx="1772166" cy="1588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212848" y="4858267"/>
            <a:ext cx="1772166" cy="1588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252928" y="4760612"/>
            <a:ext cx="1654592" cy="85476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4924"/>
            <a:ext cx="8229600" cy="861507"/>
          </a:xfrm>
        </p:spPr>
        <p:txBody>
          <a:bodyPr/>
          <a:lstStyle/>
          <a:p>
            <a:r>
              <a:rPr lang="en-US" dirty="0" smtClean="0"/>
              <a:t>2-D radiative-convective boundary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pic>
        <p:nvPicPr>
          <p:cNvPr id="9" name="Picture 8" descr="t1000_rcb.jpg"/>
          <p:cNvPicPr>
            <a:picLocks noChangeAspect="1"/>
          </p:cNvPicPr>
          <p:nvPr/>
        </p:nvPicPr>
        <p:blipFill>
          <a:blip r:embed="rId2"/>
          <a:srcRect t="16940"/>
          <a:stretch>
            <a:fillRect/>
          </a:stretch>
        </p:blipFill>
        <p:spPr>
          <a:xfrm>
            <a:off x="263137" y="1396431"/>
            <a:ext cx="4208584" cy="2625517"/>
          </a:xfrm>
          <a:prstGeom prst="rect">
            <a:avLst/>
          </a:prstGeom>
        </p:spPr>
      </p:pic>
      <p:pic>
        <p:nvPicPr>
          <p:cNvPr id="10" name="Picture 9" descr="t1410_rcb.jpg"/>
          <p:cNvPicPr>
            <a:picLocks noChangeAspect="1"/>
          </p:cNvPicPr>
          <p:nvPr/>
        </p:nvPicPr>
        <p:blipFill>
          <a:blip r:embed="rId3"/>
          <a:srcRect t="16940"/>
          <a:stretch>
            <a:fillRect/>
          </a:stretch>
        </p:blipFill>
        <p:spPr>
          <a:xfrm>
            <a:off x="4697627" y="1396431"/>
            <a:ext cx="4240439" cy="2645329"/>
          </a:xfrm>
          <a:prstGeom prst="rect">
            <a:avLst/>
          </a:prstGeom>
        </p:spPr>
      </p:pic>
      <p:pic>
        <p:nvPicPr>
          <p:cNvPr id="11" name="Picture 10" descr="t2000_rcb.jpg"/>
          <p:cNvPicPr>
            <a:picLocks noChangeAspect="1"/>
          </p:cNvPicPr>
          <p:nvPr/>
        </p:nvPicPr>
        <p:blipFill>
          <a:blip r:embed="rId4"/>
          <a:srcRect t="16940"/>
          <a:stretch>
            <a:fillRect/>
          </a:stretch>
        </p:blipFill>
        <p:spPr>
          <a:xfrm>
            <a:off x="2012489" y="4021948"/>
            <a:ext cx="4240439" cy="26453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199" y="3215179"/>
            <a:ext cx="205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</a:t>
            </a:r>
            <a:r>
              <a:rPr lang="en-US" baseline="-25000" dirty="0" err="1" smtClean="0">
                <a:solidFill>
                  <a:schemeClr val="bg1"/>
                </a:solidFill>
              </a:rPr>
              <a:t>RCB,min</a:t>
            </a:r>
            <a:r>
              <a:rPr lang="en-US" baseline="-25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= 75 bar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2838" y="3215179"/>
            <a:ext cx="221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</a:t>
            </a:r>
            <a:r>
              <a:rPr lang="en-US" baseline="-25000" dirty="0" err="1" smtClean="0">
                <a:solidFill>
                  <a:schemeClr val="bg1"/>
                </a:solidFill>
              </a:rPr>
              <a:t>RCB,min</a:t>
            </a:r>
            <a:r>
              <a:rPr lang="en-US" baseline="-25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= 13 bar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4668" y="5246043"/>
            <a:ext cx="207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</a:t>
            </a:r>
            <a:r>
              <a:rPr lang="en-US" baseline="-25000" dirty="0" err="1" smtClean="0">
                <a:solidFill>
                  <a:schemeClr val="bg1"/>
                </a:solidFill>
              </a:rPr>
              <a:t>RCB,min</a:t>
            </a:r>
            <a:r>
              <a:rPr lang="en-US" baseline="-25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= 9 bar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396431"/>
            <a:ext cx="143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baseline="-25000" dirty="0" smtClean="0">
                <a:solidFill>
                  <a:srgbClr val="FFFF00"/>
                </a:solidFill>
              </a:rPr>
              <a:t>int</a:t>
            </a:r>
            <a:r>
              <a:rPr lang="en-US" dirty="0" smtClean="0">
                <a:solidFill>
                  <a:srgbClr val="FFFF00"/>
                </a:solidFill>
              </a:rPr>
              <a:t>=1000 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2838" y="1396431"/>
            <a:ext cx="143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baseline="-25000" dirty="0" smtClean="0">
                <a:solidFill>
                  <a:srgbClr val="FFFF00"/>
                </a:solidFill>
              </a:rPr>
              <a:t>int</a:t>
            </a:r>
            <a:r>
              <a:rPr lang="en-US" dirty="0" smtClean="0">
                <a:solidFill>
                  <a:srgbClr val="FFFF00"/>
                </a:solidFill>
              </a:rPr>
              <a:t>=1410 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2928" y="4760612"/>
            <a:ext cx="143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baseline="-25000" dirty="0" smtClean="0">
                <a:solidFill>
                  <a:srgbClr val="FFFF00"/>
                </a:solidFill>
              </a:rPr>
              <a:t>int</a:t>
            </a:r>
            <a:r>
              <a:rPr lang="en-US" dirty="0" smtClean="0">
                <a:solidFill>
                  <a:srgbClr val="FFFF00"/>
                </a:solidFill>
              </a:rPr>
              <a:t>=2000 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727200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076"/>
            <a:ext cx="8229600" cy="7889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Efficiency of downward transport of 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77900" y="1187450"/>
            <a:ext cx="7188200" cy="5397500"/>
            <a:chOff x="977900" y="1187450"/>
            <a:chExt cx="7188200" cy="5397500"/>
          </a:xfrm>
        </p:grpSpPr>
        <p:pic>
          <p:nvPicPr>
            <p:cNvPr id="5" name="Picture 4" descr="eff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977900" y="1187450"/>
              <a:ext cx="7188200" cy="53975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540000" y="2413000"/>
              <a:ext cx="660400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35324" y="4814669"/>
              <a:ext cx="660400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0"/>
            <a:ext cx="1727200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40000" y="2120612"/>
            <a:ext cx="3055786" cy="584776"/>
            <a:chOff x="2540000" y="2120612"/>
            <a:chExt cx="3055786" cy="584776"/>
          </a:xfrm>
        </p:grpSpPr>
        <p:sp>
          <p:nvSpPr>
            <p:cNvPr id="12" name="TextBox 11"/>
            <p:cNvSpPr txBox="1"/>
            <p:nvPr/>
          </p:nvSpPr>
          <p:spPr>
            <a:xfrm>
              <a:off x="2540000" y="2120612"/>
              <a:ext cx="305578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u="sng" dirty="0" smtClean="0"/>
                <a:t>d</a:t>
              </a:r>
              <a:r>
                <a:rPr lang="en-US" sz="1600" u="sng" dirty="0" smtClean="0"/>
                <a:t>ownward kinetic energy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i</a:t>
              </a:r>
              <a:r>
                <a:rPr lang="en-US" sz="1600" dirty="0" smtClean="0"/>
                <a:t>ncident stellar heating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40000" y="2120612"/>
              <a:ext cx="535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see changes in the circulation across a range of internal heat fluxes</a:t>
            </a:r>
          </a:p>
          <a:p>
            <a:r>
              <a:rPr lang="en-US" dirty="0" smtClean="0"/>
              <a:t>The location of the radiative-convective boundary is 2-D and complex (and requires further analysis)</a:t>
            </a:r>
          </a:p>
          <a:p>
            <a:r>
              <a:rPr lang="en-US" dirty="0" smtClean="0"/>
              <a:t>The (preliminary) efficiencies we are finding are low, &lt; 0.12%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6672"/>
            <a:ext cx="4805556" cy="3587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4286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radiative-convective boundary </a:t>
            </a:r>
            <a:br>
              <a:rPr lang="en-US" dirty="0" smtClean="0"/>
            </a:br>
            <a:r>
              <a:rPr lang="en-US" dirty="0" smtClean="0"/>
              <a:t>and the cooling rate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199" y="2357340"/>
            <a:ext cx="312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Guillot</a:t>
            </a:r>
            <a:r>
              <a:rPr lang="en-US" dirty="0" smtClean="0">
                <a:solidFill>
                  <a:srgbClr val="000000"/>
                </a:solidFill>
              </a:rPr>
              <a:t> &amp; Showman (2002)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12583" y="1496733"/>
            <a:ext cx="314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Arras &amp; </a:t>
            </a:r>
            <a:r>
              <a:rPr lang="en-US" dirty="0" err="1" smtClean="0"/>
              <a:t>Bildsten</a:t>
            </a:r>
            <a:r>
              <a:rPr lang="en-US" dirty="0" smtClean="0"/>
              <a:t> (2006)</a:t>
            </a:r>
            <a:endParaRPr lang="en-US" dirty="0"/>
          </a:p>
        </p:txBody>
      </p:sp>
      <p:pic>
        <p:nvPicPr>
          <p:cNvPr id="15" name="Picture 14" descr="fg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4805556" y="2050731"/>
            <a:ext cx="4249897" cy="4263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23818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Downward transport of kinetic energy?</a:t>
            </a:r>
            <a:endParaRPr lang="en-US" dirty="0"/>
          </a:p>
        </p:txBody>
      </p:sp>
      <p:pic>
        <p:nvPicPr>
          <p:cNvPr id="5" name="Picture 4" descr="sg0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0" y="3255618"/>
            <a:ext cx="5607050" cy="2681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4094" y="5937250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Showman &amp; </a:t>
            </a:r>
            <a:r>
              <a:rPr lang="en-US" dirty="0" err="1" smtClean="0"/>
              <a:t>Guillot</a:t>
            </a:r>
            <a:r>
              <a:rPr lang="en-US" dirty="0" smtClean="0"/>
              <a:t> (2002)</a:t>
            </a:r>
            <a:endParaRPr lang="en-US" dirty="0"/>
          </a:p>
        </p:txBody>
      </p:sp>
      <p:pic>
        <p:nvPicPr>
          <p:cNvPr id="7" name="Picture 6" descr="sg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4" y="2212848"/>
            <a:ext cx="3199176" cy="4093734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61439" y="2212848"/>
            <a:ext cx="49463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Efficiency = (downward KE)/(incident flux) </a:t>
            </a:r>
            <a:br>
              <a:rPr lang="en-US" dirty="0" smtClean="0"/>
            </a:br>
            <a:r>
              <a:rPr lang="en-US" dirty="0" smtClean="0"/>
              <a:t>		  </a:t>
            </a:r>
            <a:r>
              <a:rPr lang="en-US" sz="2400" dirty="0" smtClean="0"/>
              <a:t>≈ 1%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set-up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dynamics as Rauscher &amp; Menou 2010, </a:t>
            </a:r>
            <a:br>
              <a:rPr lang="en-US" dirty="0" smtClean="0"/>
            </a:br>
            <a:r>
              <a:rPr lang="en-US" dirty="0" smtClean="0"/>
              <a:t>new radiative transfer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pic>
        <p:nvPicPr>
          <p:cNvPr id="7" name="Picture 6" descr="Sagan_graphi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7273" t="7059" r="17273" b="7059"/>
              <a:stretch>
                <a:fillRect/>
              </a:stretch>
            </p:blipFill>
          </mc:Choice>
          <mc:Fallback>
            <p:blipFill>
              <a:blip r:embed="rId3"/>
              <a:srcRect l="17273" t="7059" r="17273" b="7059"/>
              <a:stretch>
                <a:fillRect/>
              </a:stretch>
            </p:blipFill>
          </mc:Fallback>
        </mc:AlternateContent>
        <p:spPr>
          <a:xfrm>
            <a:off x="6586536" y="2326546"/>
            <a:ext cx="2052604" cy="2081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1" y="449232"/>
            <a:ext cx="8229600" cy="1069848"/>
          </a:xfrm>
        </p:spPr>
        <p:txBody>
          <a:bodyPr/>
          <a:lstStyle/>
          <a:p>
            <a:r>
              <a:rPr lang="en-US" dirty="0" smtClean="0"/>
              <a:t>The code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pic>
        <p:nvPicPr>
          <p:cNvPr id="6" name="Picture 5" descr="fvi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739" y="1519080"/>
            <a:ext cx="4688225" cy="1244660"/>
          </a:xfrm>
          <a:prstGeom prst="rect">
            <a:avLst/>
          </a:prstGeom>
        </p:spPr>
      </p:pic>
      <p:pic>
        <p:nvPicPr>
          <p:cNvPr id="7" name="Picture 6" descr="fir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146" y="2870672"/>
            <a:ext cx="4488180" cy="59842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859146" y="2090946"/>
            <a:ext cx="732529" cy="1588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25716" y="2089358"/>
            <a:ext cx="431800" cy="1588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22345" y="3306948"/>
            <a:ext cx="431800" cy="1588"/>
          </a:xfrm>
          <a:prstGeom prst="line">
            <a:avLst/>
          </a:prstGeom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45225" y="3305360"/>
            <a:ext cx="431800" cy="1588"/>
          </a:xfrm>
          <a:prstGeom prst="line">
            <a:avLst/>
          </a:prstGeom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54852" y="885182"/>
            <a:ext cx="308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Rauscher &amp; Menou, in prep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7591" y="2299826"/>
            <a:ext cx="224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Double-gray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7201" y="449232"/>
            <a:ext cx="8229600" cy="10698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code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9/13/11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Rauscher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fvi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739" y="1519080"/>
            <a:ext cx="4688225" cy="1244660"/>
          </a:xfrm>
          <a:prstGeom prst="rect">
            <a:avLst/>
          </a:prstGeom>
        </p:spPr>
      </p:pic>
      <p:pic>
        <p:nvPicPr>
          <p:cNvPr id="9" name="Picture 8" descr="fir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146" y="2870672"/>
            <a:ext cx="4488180" cy="59842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859146" y="2090946"/>
            <a:ext cx="732529" cy="1588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25716" y="2089358"/>
            <a:ext cx="431800" cy="1588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22345" y="3306948"/>
            <a:ext cx="431800" cy="1588"/>
          </a:xfrm>
          <a:prstGeom prst="line">
            <a:avLst/>
          </a:prstGeom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45225" y="3305360"/>
            <a:ext cx="431800" cy="1588"/>
          </a:xfrm>
          <a:prstGeom prst="line">
            <a:avLst/>
          </a:prstGeom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54852" y="885182"/>
            <a:ext cx="308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Rauscher &amp; Menou, in prep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7591" y="2299826"/>
            <a:ext cx="224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Double-gray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47591" y="3883558"/>
            <a:ext cx="6429434" cy="646331"/>
            <a:chOff x="885121" y="3791634"/>
            <a:chExt cx="6429434" cy="646331"/>
          </a:xfrm>
        </p:grpSpPr>
        <p:pic>
          <p:nvPicPr>
            <p:cNvPr id="17" name="Picture 16" descr="kir.tiff"/>
            <p:cNvPicPr>
              <a:picLocks noChangeAspect="1"/>
            </p:cNvPicPr>
            <p:nvPr/>
          </p:nvPicPr>
          <p:blipFill>
            <a:blip r:embed="rId4"/>
            <a:srcRect r="1935"/>
            <a:stretch>
              <a:fillRect/>
            </a:stretch>
          </p:blipFill>
          <p:spPr>
            <a:xfrm>
              <a:off x="5083815" y="3883558"/>
              <a:ext cx="2230740" cy="45250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85121" y="3791634"/>
              <a:ext cx="37065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Infrared absorption coefficient increases with pressure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7201" y="449232"/>
            <a:ext cx="8229600" cy="10698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code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9/13/11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Rauscher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fvi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739" y="1519080"/>
            <a:ext cx="4688225" cy="1244660"/>
          </a:xfrm>
          <a:prstGeom prst="rect">
            <a:avLst/>
          </a:prstGeom>
        </p:spPr>
      </p:pic>
      <p:pic>
        <p:nvPicPr>
          <p:cNvPr id="9" name="Picture 8" descr="fir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146" y="2870672"/>
            <a:ext cx="4488180" cy="59842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859146" y="2090946"/>
            <a:ext cx="732529" cy="1588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25716" y="2089358"/>
            <a:ext cx="431800" cy="1588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22345" y="3306948"/>
            <a:ext cx="431800" cy="1588"/>
          </a:xfrm>
          <a:prstGeom prst="line">
            <a:avLst/>
          </a:prstGeom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45225" y="3305360"/>
            <a:ext cx="431800" cy="1588"/>
          </a:xfrm>
          <a:prstGeom prst="line">
            <a:avLst/>
          </a:prstGeom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54852" y="885182"/>
            <a:ext cx="308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Rauscher &amp; Menou, in prep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7591" y="2299826"/>
            <a:ext cx="224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Double-gray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47591" y="3883558"/>
            <a:ext cx="6429434" cy="646331"/>
            <a:chOff x="885121" y="3791634"/>
            <a:chExt cx="6429434" cy="646331"/>
          </a:xfrm>
        </p:grpSpPr>
        <p:pic>
          <p:nvPicPr>
            <p:cNvPr id="17" name="Picture 16" descr="kir.tiff"/>
            <p:cNvPicPr>
              <a:picLocks noChangeAspect="1"/>
            </p:cNvPicPr>
            <p:nvPr/>
          </p:nvPicPr>
          <p:blipFill>
            <a:blip r:embed="rId4"/>
            <a:srcRect r="1935"/>
            <a:stretch>
              <a:fillRect/>
            </a:stretch>
          </p:blipFill>
          <p:spPr>
            <a:xfrm>
              <a:off x="5083815" y="3883558"/>
              <a:ext cx="2230740" cy="45250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85121" y="3791634"/>
              <a:ext cx="37065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Infrared absorption coefficient increases with pressure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7591" y="4978905"/>
            <a:ext cx="6846422" cy="923330"/>
            <a:chOff x="747591" y="5091654"/>
            <a:chExt cx="6846422" cy="923330"/>
          </a:xfrm>
        </p:grpSpPr>
        <p:pic>
          <p:nvPicPr>
            <p:cNvPr id="20" name="Picture 19" descr="fdiff.tif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3347" y="5204624"/>
              <a:ext cx="2020666" cy="69761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47591" y="5091654"/>
              <a:ext cx="41986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At high optical depths </a:t>
              </a:r>
              <a:br>
                <a:rPr lang="en-US" dirty="0" smtClean="0"/>
              </a:br>
              <a:r>
                <a:rPr lang="en-US" dirty="0" smtClean="0"/>
                <a:t>transition to diffusion approximation for radiative flux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7201" y="449232"/>
            <a:ext cx="8229600" cy="10698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code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4852" y="885182"/>
            <a:ext cx="308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Rauscher &amp; Menou, in prep</a:t>
            </a:r>
            <a:endParaRPr lang="en-US" dirty="0"/>
          </a:p>
        </p:txBody>
      </p:sp>
      <p:pic>
        <p:nvPicPr>
          <p:cNvPr id="7" name="Picture 6" descr="profil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449" y="1519080"/>
            <a:ext cx="6309103" cy="4521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413" y="6027003"/>
            <a:ext cx="49265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analytic solution from </a:t>
            </a:r>
            <a:r>
              <a:rPr lang="en-US" sz="1600" dirty="0" err="1" smtClean="0"/>
              <a:t>Guillot</a:t>
            </a:r>
            <a:r>
              <a:rPr lang="en-US" sz="1600" dirty="0" smtClean="0"/>
              <a:t> (2010),</a:t>
            </a:r>
            <a:br>
              <a:rPr lang="en-US" sz="1600" dirty="0" smtClean="0"/>
            </a:br>
            <a:r>
              <a:rPr lang="en-US" sz="1600" dirty="0" smtClean="0"/>
              <a:t>see also Hansen (2008)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8076"/>
            <a:ext cx="8229600" cy="1069848"/>
          </a:xfrm>
        </p:spPr>
        <p:txBody>
          <a:bodyPr>
            <a:normAutofit/>
          </a:bodyPr>
          <a:lstStyle/>
          <a:p>
            <a:r>
              <a:rPr lang="en-US" dirty="0" smtClean="0"/>
              <a:t>A range of internal heat fluxes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7300" y="1862590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Globally averaged profiles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9300" y="5967349"/>
            <a:ext cx="429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en-US" baseline="-25000" dirty="0" smtClean="0"/>
              <a:t>RCB</a:t>
            </a:r>
            <a:r>
              <a:rPr lang="en-US" dirty="0" smtClean="0"/>
              <a:t> at  </a:t>
            </a:r>
            <a:r>
              <a:rPr lang="en-US" dirty="0" smtClean="0">
                <a:solidFill>
                  <a:srgbClr val="008000"/>
                </a:solidFill>
              </a:rPr>
              <a:t>130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6600"/>
                </a:solidFill>
              </a:rPr>
              <a:t>50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20 </a:t>
            </a:r>
            <a:r>
              <a:rPr lang="en-US" dirty="0" smtClean="0"/>
              <a:t>bar.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9/13/11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Rauscher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080020" y="1862590"/>
            <a:ext cx="4362430" cy="4104759"/>
            <a:chOff x="5080020" y="1862590"/>
            <a:chExt cx="4362430" cy="4104759"/>
          </a:xfrm>
        </p:grpSpPr>
        <p:pic>
          <p:nvPicPr>
            <p:cNvPr id="17" name="Picture 16" descr="tprof2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19081"/>
                <a:stretch>
                  <a:fillRect/>
                </a:stretch>
              </p:blipFill>
            </mc:Choice>
            <mc:Fallback>
              <p:blipFill>
                <a:blip r:embed="rId3"/>
                <a:srcRect l="19081"/>
                <a:stretch>
                  <a:fillRect/>
                </a:stretch>
              </p:blipFill>
            </mc:Fallback>
          </mc:AlternateContent>
          <p:spPr>
            <a:xfrm>
              <a:off x="5080020" y="1919224"/>
              <a:ext cx="4362430" cy="40481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549814" y="1862590"/>
              <a:ext cx="3295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Sub- and anti-stellar profiles</a:t>
              </a:r>
              <a:endParaRPr lang="en-US" dirty="0"/>
            </a:p>
          </p:txBody>
        </p:sp>
      </p:grpSp>
      <p:pic>
        <p:nvPicPr>
          <p:cNvPr id="11" name="Picture 10" descr="tprof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1919224"/>
            <a:ext cx="5391150" cy="404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3751</TotalTime>
  <Words>487</Words>
  <Application>Microsoft Macintosh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Urban</vt:lpstr>
      <vt:lpstr>The Interplay Between  a Hot Jupiter's Thermal Evolution and its Atmospheric Circulation</vt:lpstr>
      <vt:lpstr>The radiative-convective boundary  and the cooling rate</vt:lpstr>
      <vt:lpstr>Downward transport of kinetic energy?</vt:lpstr>
      <vt:lpstr>Model set-up</vt:lpstr>
      <vt:lpstr>The code</vt:lpstr>
      <vt:lpstr>Slide 6</vt:lpstr>
      <vt:lpstr>Slide 7</vt:lpstr>
      <vt:lpstr>Slide 8</vt:lpstr>
      <vt:lpstr>A range of internal heat fluxes</vt:lpstr>
      <vt:lpstr>Preliminary results</vt:lpstr>
      <vt:lpstr>Average wind speeds</vt:lpstr>
      <vt:lpstr>Zonal wind structure</vt:lpstr>
      <vt:lpstr>Temperature and wind maps at 1 bar</vt:lpstr>
      <vt:lpstr>Temperature and wind maps at 150 bar</vt:lpstr>
      <vt:lpstr>2-D radiative-convective boundary</vt:lpstr>
      <vt:lpstr>Efficiency of downward transport of E</vt:lpstr>
      <vt:lpstr>Summary</vt:lpstr>
    </vt:vector>
  </TitlesOfParts>
  <Company>University of Arizona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Interplay Between  a Hot Jupiter's Thermal Evolution and its Atmospheric Circulation</dc:title>
  <dc:creator>Emily Rauscher</dc:creator>
  <cp:lastModifiedBy>Emily Rauscher</cp:lastModifiedBy>
  <cp:revision>107</cp:revision>
  <dcterms:created xsi:type="dcterms:W3CDTF">2011-09-12T21:26:29Z</dcterms:created>
  <dcterms:modified xsi:type="dcterms:W3CDTF">2011-09-12T22:36:43Z</dcterms:modified>
</cp:coreProperties>
</file>