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0" r:id="rId1"/>
  </p:sldMasterIdLst>
  <p:notesMasterIdLst>
    <p:notesMasterId r:id="rId28"/>
  </p:notesMasterIdLst>
  <p:sldIdLst>
    <p:sldId id="256" r:id="rId2"/>
    <p:sldId id="278" r:id="rId3"/>
    <p:sldId id="282" r:id="rId4"/>
    <p:sldId id="288" r:id="rId5"/>
    <p:sldId id="284" r:id="rId6"/>
    <p:sldId id="271" r:id="rId7"/>
    <p:sldId id="283" r:id="rId8"/>
    <p:sldId id="261" r:id="rId9"/>
    <p:sldId id="272" r:id="rId10"/>
    <p:sldId id="262" r:id="rId11"/>
    <p:sldId id="263" r:id="rId12"/>
    <p:sldId id="264" r:id="rId13"/>
    <p:sldId id="274" r:id="rId14"/>
    <p:sldId id="275" r:id="rId15"/>
    <p:sldId id="265" r:id="rId16"/>
    <p:sldId id="285" r:id="rId17"/>
    <p:sldId id="276" r:id="rId18"/>
    <p:sldId id="266" r:id="rId19"/>
    <p:sldId id="267" r:id="rId20"/>
    <p:sldId id="277" r:id="rId21"/>
    <p:sldId id="287" r:id="rId22"/>
    <p:sldId id="269" r:id="rId23"/>
    <p:sldId id="289" r:id="rId24"/>
    <p:sldId id="259" r:id="rId25"/>
    <p:sldId id="268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78347-0D8C-0343-9468-1ECB3C47CCEF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31A60-620A-7240-8F78-FB5ADD844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Kozai</a:t>
            </a:r>
            <a:r>
              <a:rPr lang="en-US" dirty="0" smtClean="0"/>
              <a:t> Migration</a:t>
            </a:r>
            <a:r>
              <a:rPr lang="en-US" baseline="0" dirty="0" smtClean="0"/>
              <a:t> of a Jupiter-like planet on formation of close-in, smaller-mass planetary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1A60-620A-7240-8F78-FB5ADD8447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1A60-620A-7240-8F78-FB5ADD844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Tau_e</a:t>
            </a:r>
            <a:r>
              <a:rPr lang="en-US" baseline="0" dirty="0" smtClean="0"/>
              <a:t> &gt; </a:t>
            </a:r>
            <a:r>
              <a:rPr lang="en-US" baseline="0" smtClean="0"/>
              <a:t>Tau_Koz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1A60-620A-7240-8F78-FB5ADD8447A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Tau_e</a:t>
            </a:r>
            <a:r>
              <a:rPr lang="en-US" baseline="0" dirty="0" smtClean="0"/>
              <a:t> &gt; </a:t>
            </a:r>
            <a:r>
              <a:rPr lang="en-US" baseline="0" smtClean="0"/>
              <a:t>Tau_Koz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1A60-620A-7240-8F78-FB5ADD8447A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Tau_e</a:t>
            </a:r>
            <a:r>
              <a:rPr lang="en-US" baseline="0" dirty="0" smtClean="0"/>
              <a:t> &gt; </a:t>
            </a:r>
            <a:r>
              <a:rPr lang="en-US" baseline="0" smtClean="0"/>
              <a:t>Tau_Koz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1A60-620A-7240-8F78-FB5ADD8447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F1DA4-DA6F-AB46-BBA1-BD53923B2CF6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52A2-44FF-0744-AA45-B5C6CA45E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1.png"/><Relationship Id="rId1" Type="http://schemas.openxmlformats.org/officeDocument/2006/relationships/video" Target="file://localhost/Users/soko/Documents/My_Presentations/2011/ESS2/figs/semia_inc_Qs1e5_Qp10_a10au.mov" TargetMode="Externa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2.png"/><Relationship Id="rId1" Type="http://schemas.openxmlformats.org/officeDocument/2006/relationships/video" Target="file://localhost/Users/soko/Documents/My_Presentations/2011/ESS2/figs/mass_evol_Qs1e5_Qp10_a10au.mov" TargetMode="Externa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oko/Documents/My_Presentations/2011/ESS2/figs/semia_inc_Qs1e5_Qp10_a20au_tps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oko/Documents/My_Presentations/2011/ESS2/figs/semia_inc_Qs1e5_Qp10_QpE10_a20au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oko/Documents/My_Presentations/2011/ESS2/figs/mass_evol_Qs1e5_Qp10_QpE10_a20au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oko/Documents/My_Presentations/2011/ESS2/figs/semia_inc_Qs1e5_Qp10_QpE1_a20au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oko/Documents/My_Presentations/2011/ESS2/figs/semia_inc_Qs1e5_Qp10_QpE1_a10au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oko/Documents/My_Presentations/2011/ESS2/figs/mass_evol_Qs1e5_Qp10_QpE1_a10au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03210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237" y="3340705"/>
            <a:ext cx="7153391" cy="152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6379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Effects of </a:t>
            </a:r>
            <a:r>
              <a:rPr lang="en-US" b="1" i="1" dirty="0" err="1" smtClean="0"/>
              <a:t>Kozai</a:t>
            </a:r>
            <a:r>
              <a:rPr lang="en-US" b="1" i="1" dirty="0" smtClean="0"/>
              <a:t> Migration on Formation of Close-in Planets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402" y="4375651"/>
            <a:ext cx="7772400" cy="1361656"/>
          </a:xfrm>
        </p:spPr>
        <p:txBody>
          <a:bodyPr/>
          <a:lstStyle/>
          <a:p>
            <a:r>
              <a:rPr lang="en-US" dirty="0" smtClean="0"/>
              <a:t>Soko Matsumura (University of Maryland)</a:t>
            </a:r>
          </a:p>
          <a:p>
            <a:r>
              <a:rPr lang="en-US" dirty="0" smtClean="0"/>
              <a:t>Douglas P. Hamilton (University of Maryland)</a:t>
            </a:r>
            <a:endParaRPr lang="en-US" dirty="0"/>
          </a:p>
        </p:txBody>
      </p:sp>
      <p:pic>
        <p:nvPicPr>
          <p:cNvPr id="4" name="Picture 3" descr="UM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628" y="2675849"/>
            <a:ext cx="1380744" cy="1353312"/>
          </a:xfrm>
          <a:prstGeom prst="rect">
            <a:avLst/>
          </a:prstGeom>
        </p:spPr>
      </p:pic>
      <p:pic>
        <p:nvPicPr>
          <p:cNvPr id="6" name="Picture 5" descr="j0316742.jp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24027" y="6379886"/>
            <a:ext cx="8711503" cy="182880"/>
          </a:xfrm>
          <a:prstGeom prst="rect">
            <a:avLst/>
          </a:prstGeom>
        </p:spPr>
      </p:pic>
      <p:pic>
        <p:nvPicPr>
          <p:cNvPr id="7" name="Picture 6" descr="j0316742.jp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24027" y="277610"/>
            <a:ext cx="8711503" cy="18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in_Mj_Qs1e5_Qp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500" y="1236289"/>
            <a:ext cx="7315932" cy="54869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907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Method</a:t>
            </a:r>
            <a:endParaRPr lang="en-US" sz="36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101" y="1022103"/>
            <a:ext cx="8992826" cy="734376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Mercury</a:t>
            </a:r>
            <a:r>
              <a:rPr lang="en-US" sz="2800" dirty="0" smtClean="0"/>
              <a:t> </a:t>
            </a:r>
            <a:r>
              <a:rPr lang="en-US" sz="2400" dirty="0" smtClean="0"/>
              <a:t>(Chambers 1999)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FF6600"/>
                </a:solidFill>
              </a:rPr>
              <a:t>Tides</a:t>
            </a:r>
            <a:r>
              <a:rPr lang="en-US" sz="2800" dirty="0" smtClean="0">
                <a:solidFill>
                  <a:srgbClr val="4BACC6"/>
                </a:solidFill>
              </a:rPr>
              <a:t> </a:t>
            </a:r>
            <a:r>
              <a:rPr lang="en-US" sz="2400" dirty="0" smtClean="0"/>
              <a:t>(e.g., </a:t>
            </a:r>
            <a:r>
              <a:rPr lang="en-US" sz="2400" dirty="0" err="1" smtClean="0"/>
              <a:t>Eggleton</a:t>
            </a:r>
            <a:r>
              <a:rPr lang="en-US" sz="2400" dirty="0" smtClean="0"/>
              <a:t>, </a:t>
            </a:r>
            <a:r>
              <a:rPr lang="en-US" sz="2400" dirty="0" err="1" smtClean="0"/>
              <a:t>Kiseleva</a:t>
            </a:r>
            <a:r>
              <a:rPr lang="en-US" sz="2400" dirty="0" smtClean="0"/>
              <a:t>, &amp; Hut 1998)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865" y="2076823"/>
            <a:ext cx="134219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p </a:t>
            </a:r>
            <a:r>
              <a:rPr lang="en-US" sz="2400" dirty="0" smtClean="0"/>
              <a:t>= M</a:t>
            </a:r>
            <a:r>
              <a:rPr lang="en-US" sz="2400" baseline="-25000" dirty="0" smtClean="0"/>
              <a:t>J</a:t>
            </a:r>
          </a:p>
          <a:p>
            <a:r>
              <a:rPr lang="en-US" sz="2400" dirty="0" smtClean="0"/>
              <a:t>a = 2 AU</a:t>
            </a:r>
          </a:p>
          <a:p>
            <a:r>
              <a:rPr lang="en-US" sz="2400" dirty="0" smtClean="0"/>
              <a:t>e = 0.98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in_Mj_10Mj_Qs1e5_Qp100_a20a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34" y="1172164"/>
            <a:ext cx="7315932" cy="54869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907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Method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0" y="884412"/>
            <a:ext cx="7925678" cy="73437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Kozai</a:t>
            </a:r>
            <a:r>
              <a:rPr lang="en-US" sz="2800" dirty="0" smtClean="0"/>
              <a:t> Migration and Formation of a Hot Jupiter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Setup</a:t>
            </a:r>
            <a:endParaRPr lang="en-US" sz="3600" b="1" u="sng" dirty="0"/>
          </a:p>
        </p:txBody>
      </p:sp>
      <p:grpSp>
        <p:nvGrpSpPr>
          <p:cNvPr id="86" name="Group 85"/>
          <p:cNvGrpSpPr/>
          <p:nvPr/>
        </p:nvGrpSpPr>
        <p:grpSpPr>
          <a:xfrm>
            <a:off x="1263307" y="1917407"/>
            <a:ext cx="6620964" cy="2414016"/>
            <a:chOff x="896411" y="3127722"/>
            <a:chExt cx="6620964" cy="2414016"/>
          </a:xfrm>
        </p:grpSpPr>
        <p:sp>
          <p:nvSpPr>
            <p:cNvPr id="8" name="Sun 7"/>
            <p:cNvSpPr>
              <a:spLocks noChangeAspect="1"/>
            </p:cNvSpPr>
            <p:nvPr/>
          </p:nvSpPr>
          <p:spPr>
            <a:xfrm>
              <a:off x="896411" y="3712938"/>
              <a:ext cx="1828800" cy="1828800"/>
            </a:xfrm>
            <a:prstGeom prst="su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3147736" y="4482405"/>
              <a:ext cx="4077031" cy="310541"/>
              <a:chOff x="3147736" y="4482405"/>
              <a:chExt cx="4077031" cy="310541"/>
            </a:xfrm>
          </p:grpSpPr>
          <p:grpSp>
            <p:nvGrpSpPr>
              <p:cNvPr id="10" name="Group 70"/>
              <p:cNvGrpSpPr/>
              <p:nvPr/>
            </p:nvGrpSpPr>
            <p:grpSpPr>
              <a:xfrm>
                <a:off x="3147736" y="4484319"/>
                <a:ext cx="2338838" cy="308627"/>
                <a:chOff x="3664663" y="4891350"/>
                <a:chExt cx="2923548" cy="385784"/>
              </a:xfrm>
            </p:grpSpPr>
            <p:grpSp>
              <p:nvGrpSpPr>
                <p:cNvPr id="11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30" name="Oval 29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13" name="Oval 12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7" name="Group 70"/>
              <p:cNvGrpSpPr/>
              <p:nvPr/>
            </p:nvGrpSpPr>
            <p:grpSpPr>
              <a:xfrm>
                <a:off x="4885929" y="4482405"/>
                <a:ext cx="2338838" cy="308627"/>
                <a:chOff x="3664663" y="4891350"/>
                <a:chExt cx="2923548" cy="385784"/>
              </a:xfrm>
            </p:grpSpPr>
            <p:grpSp>
              <p:nvGrpSpPr>
                <p:cNvPr id="48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67" name="Oval 66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50" name="Oval 49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Oval 56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61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63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634275" y="4331423"/>
              <a:ext cx="585216" cy="58521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6775339" y="3127722"/>
              <a:ext cx="742036" cy="74203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8" name="Straight Arrow Connector 87"/>
          <p:cNvCxnSpPr/>
          <p:nvPr/>
        </p:nvCxnSpPr>
        <p:spPr>
          <a:xfrm>
            <a:off x="3529933" y="4329835"/>
            <a:ext cx="407703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553100" y="4331423"/>
            <a:ext cx="2276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0.05 – 20 AU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49335" y="2659443"/>
            <a:ext cx="1004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2 AU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959131" y="1455742"/>
            <a:ext cx="159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10-30 AU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48505" y="3151921"/>
            <a:ext cx="55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sz="2400" b="1" baseline="-25000" dirty="0" smtClean="0"/>
              <a:t>J</a:t>
            </a:r>
            <a:endParaRPr lang="en-US" sz="2400" b="1" baseline="-25000" dirty="0"/>
          </a:p>
        </p:txBody>
      </p:sp>
      <p:sp>
        <p:nvSpPr>
          <p:cNvPr id="93" name="TextBox 92"/>
          <p:cNvSpPr txBox="1"/>
          <p:nvPr/>
        </p:nvSpPr>
        <p:spPr>
          <a:xfrm>
            <a:off x="7113426" y="1996135"/>
            <a:ext cx="880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10M</a:t>
            </a:r>
            <a:r>
              <a:rPr lang="en-US" sz="2400" b="1" baseline="-25000" dirty="0" smtClean="0"/>
              <a:t>J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tauKoz_taue_a2au_emax_ve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713232"/>
            <a:ext cx="7901207" cy="5925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Setup</a:t>
            </a:r>
            <a:endParaRPr lang="en-US" sz="3600" b="1" u="sng" dirty="0"/>
          </a:p>
        </p:txBody>
      </p:sp>
      <p:grpSp>
        <p:nvGrpSpPr>
          <p:cNvPr id="3" name="Group 85"/>
          <p:cNvGrpSpPr>
            <a:grpSpLocks noChangeAspect="1"/>
          </p:cNvGrpSpPr>
          <p:nvPr/>
        </p:nvGrpSpPr>
        <p:grpSpPr>
          <a:xfrm>
            <a:off x="6277488" y="251002"/>
            <a:ext cx="2383547" cy="869046"/>
            <a:chOff x="896411" y="3127722"/>
            <a:chExt cx="6620964" cy="2414016"/>
          </a:xfrm>
        </p:grpSpPr>
        <p:sp>
          <p:nvSpPr>
            <p:cNvPr id="8" name="Sun 7"/>
            <p:cNvSpPr>
              <a:spLocks noChangeAspect="1"/>
            </p:cNvSpPr>
            <p:nvPr/>
          </p:nvSpPr>
          <p:spPr>
            <a:xfrm>
              <a:off x="896411" y="3712938"/>
              <a:ext cx="1828800" cy="1828800"/>
            </a:xfrm>
            <a:prstGeom prst="su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84"/>
            <p:cNvGrpSpPr/>
            <p:nvPr/>
          </p:nvGrpSpPr>
          <p:grpSpPr>
            <a:xfrm>
              <a:off x="3147736" y="4482405"/>
              <a:ext cx="4077031" cy="310541"/>
              <a:chOff x="3147736" y="4482405"/>
              <a:chExt cx="4077031" cy="310541"/>
            </a:xfrm>
          </p:grpSpPr>
          <p:grpSp>
            <p:nvGrpSpPr>
              <p:cNvPr id="5" name="Group 70"/>
              <p:cNvGrpSpPr/>
              <p:nvPr/>
            </p:nvGrpSpPr>
            <p:grpSpPr>
              <a:xfrm>
                <a:off x="3147736" y="4484319"/>
                <a:ext cx="2338838" cy="308627"/>
                <a:chOff x="3664663" y="4891350"/>
                <a:chExt cx="2923548" cy="385784"/>
              </a:xfrm>
            </p:grpSpPr>
            <p:grpSp>
              <p:nvGrpSpPr>
                <p:cNvPr id="6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30" name="Oval 29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13" name="Oval 12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70"/>
              <p:cNvGrpSpPr/>
              <p:nvPr/>
            </p:nvGrpSpPr>
            <p:grpSpPr>
              <a:xfrm>
                <a:off x="4885929" y="4482405"/>
                <a:ext cx="2338838" cy="308627"/>
                <a:chOff x="3664663" y="4891350"/>
                <a:chExt cx="2923548" cy="385784"/>
              </a:xfrm>
            </p:grpSpPr>
            <p:grpSp>
              <p:nvGrpSpPr>
                <p:cNvPr id="11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67" name="Oval 66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50" name="Oval 49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Oval 56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61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63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634275" y="4331423"/>
              <a:ext cx="585216" cy="58521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6932159" y="3127722"/>
              <a:ext cx="585216" cy="58521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9" name="Object 88"/>
          <p:cNvGraphicFramePr>
            <a:graphicFrameLocks noChangeAspect="1"/>
          </p:cNvGraphicFramePr>
          <p:nvPr/>
        </p:nvGraphicFramePr>
        <p:xfrm>
          <a:off x="1794949" y="1425807"/>
          <a:ext cx="5008271" cy="2039451"/>
        </p:xfrm>
        <a:graphic>
          <a:graphicData uri="http://schemas.openxmlformats.org/presentationml/2006/ole">
            <p:oleObj spid="_x0000_s133122" name="Equation" r:id="rId4" imgW="2463800" imgH="1003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b_params_Qs1e5_Qp10_a10a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3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 1: Efficient </a:t>
            </a:r>
            <a:r>
              <a:rPr lang="en-US" sz="3200" dirty="0" err="1" smtClean="0"/>
              <a:t>Kozai</a:t>
            </a:r>
            <a:r>
              <a:rPr lang="en-US" sz="3200" dirty="0" smtClean="0"/>
              <a:t> Migration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mia_inc_Qs1e5_Qp10_a10au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3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 1: Efficient </a:t>
            </a:r>
            <a:r>
              <a:rPr lang="en-US" sz="3200" dirty="0" err="1" smtClean="0"/>
              <a:t>Kozai</a:t>
            </a:r>
            <a:r>
              <a:rPr lang="en-US" sz="3200" dirty="0" smtClean="0"/>
              <a:t> Migration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588" y="1710582"/>
            <a:ext cx="5951897" cy="73437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Small planets can survive at large radii.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ss_evol_Qs1e5_Qp10_a10au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3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 1: Efficient </a:t>
            </a:r>
            <a:r>
              <a:rPr lang="en-US" sz="3200" dirty="0" err="1" smtClean="0"/>
              <a:t>Kozai</a:t>
            </a:r>
            <a:r>
              <a:rPr lang="en-US" sz="3200" dirty="0" smtClean="0"/>
              <a:t> Migration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82588" y="1613647"/>
            <a:ext cx="301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Σ</a:t>
            </a:r>
            <a:r>
              <a:rPr lang="en-US" sz="2400" dirty="0" smtClean="0"/>
              <a:t> = 50 g/cm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(a/AU)</a:t>
            </a:r>
            <a:r>
              <a:rPr lang="en-US" sz="2400" baseline="30000" dirty="0" smtClean="0"/>
              <a:t>-1.5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90475" y="6472831"/>
            <a:ext cx="23756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Semi-major Axis [AU]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rb_params_Qs1e5_Qp10_a20au_tps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3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 1b: “Slow” </a:t>
            </a:r>
            <a:r>
              <a:rPr lang="en-US" sz="3200" dirty="0" err="1" smtClean="0"/>
              <a:t>Kozai</a:t>
            </a:r>
            <a:r>
              <a:rPr lang="en-US" sz="3200" dirty="0" smtClean="0"/>
              <a:t> Migration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mia_inc_Qs1e5_Qp10_a20au_tps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3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 1b: “Slow” </a:t>
            </a:r>
            <a:r>
              <a:rPr lang="en-US" sz="3200" dirty="0" err="1" smtClean="0"/>
              <a:t>Kozai</a:t>
            </a:r>
            <a:r>
              <a:rPr lang="en-US" sz="3200" dirty="0" smtClean="0"/>
              <a:t> Migration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72703" y="1695295"/>
            <a:ext cx="5492881" cy="73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planetesimals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gone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uKozai_taue_ecc_Earth_a10a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34" y="884412"/>
            <a:ext cx="7315932" cy="54869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Tides on Planetary Embryos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1294" y="4646706"/>
            <a:ext cx="270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Kozai</a:t>
            </a:r>
            <a:r>
              <a:rPr lang="en-US" dirty="0" smtClean="0"/>
              <a:t> Cycles are damped.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s_sem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298" y="1901933"/>
            <a:ext cx="6584339" cy="493825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90" y="868680"/>
            <a:ext cx="8625596" cy="2041056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 smtClean="0"/>
              <a:t>Hot </a:t>
            </a:r>
            <a:r>
              <a:rPr lang="en-US" sz="2800" dirty="0" err="1" smtClean="0"/>
              <a:t>Jupiters</a:t>
            </a:r>
            <a:r>
              <a:rPr lang="en-US" sz="2800" dirty="0" smtClean="0"/>
              <a:t> tend to be </a:t>
            </a:r>
            <a:r>
              <a:rPr lang="en-US" sz="2800" dirty="0" smtClean="0">
                <a:solidFill>
                  <a:srgbClr val="4BACC6"/>
                </a:solidFill>
              </a:rPr>
              <a:t>singletons</a:t>
            </a:r>
            <a:r>
              <a:rPr lang="en-US" sz="2800" dirty="0" smtClean="0"/>
              <a:t> </a:t>
            </a:r>
            <a:r>
              <a:rPr lang="en-US" sz="2400" dirty="0" smtClean="0"/>
              <a:t>(e.g., Latham et al. 2011)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Multiple-planet systems </a:t>
            </a:r>
            <a:r>
              <a:rPr lang="en-US" sz="2800" dirty="0" smtClean="0"/>
              <a:t>prefer smaller planets </a:t>
            </a:r>
            <a:r>
              <a:rPr lang="en-US" sz="2400" dirty="0" smtClean="0">
                <a:solidFill>
                  <a:prstClr val="black"/>
                </a:solidFill>
              </a:rPr>
              <a:t>(Talks by Lo </a:t>
            </a:r>
            <a:r>
              <a:rPr lang="en-US" sz="2400" dirty="0" err="1" smtClean="0">
                <a:solidFill>
                  <a:prstClr val="black"/>
                </a:solidFill>
              </a:rPr>
              <a:t>Curto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</a:rPr>
              <a:t>Lissauer</a:t>
            </a:r>
            <a:r>
              <a:rPr lang="en-US" sz="2400" dirty="0" smtClean="0">
                <a:solidFill>
                  <a:prstClr val="black"/>
                </a:solidFill>
              </a:rPr>
              <a:t>…)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153"/>
            <a:ext cx="8229600" cy="719829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Motivation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mia_inc_Qs1e5_Qp10_QpE10_a20au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67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 2: Tides on Planetary Embryos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25177" y="1744154"/>
            <a:ext cx="6897988" cy="78026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Kozai</a:t>
            </a:r>
            <a:r>
              <a:rPr lang="en-US" sz="2800" dirty="0" smtClean="0"/>
              <a:t> Migrating giant planets tend to remove tidally circularized planetary embryos/planets.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ss_evol_Qs1e5_Qp10_QpE10_a20au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67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 2: Tides on Planetary Embryos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0475" y="6472831"/>
            <a:ext cx="23756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Semi-major Axis [AU]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2588" y="1613647"/>
            <a:ext cx="301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Σ</a:t>
            </a:r>
            <a:r>
              <a:rPr lang="en-US" sz="2400" dirty="0" smtClean="0"/>
              <a:t> = 50 g/cm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(a/AU)</a:t>
            </a:r>
            <a:r>
              <a:rPr lang="en-US" sz="2400" baseline="30000" dirty="0" smtClean="0"/>
              <a:t>-1.5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mia_inc_Qs1e5_Qp10_QpE1_a20au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504" y="1637060"/>
            <a:ext cx="4471383" cy="7343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could survive…</a:t>
            </a: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67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 2: Tides on Planetary Embryos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Summary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195"/>
            <a:ext cx="8229600" cy="53577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Study formation and survival of close-in planets during and after </a:t>
            </a:r>
            <a:r>
              <a:rPr lang="en-US" sz="2800" dirty="0" err="1" smtClean="0">
                <a:solidFill>
                  <a:schemeClr val="accent5"/>
                </a:solidFill>
              </a:rPr>
              <a:t>Kozai</a:t>
            </a:r>
            <a:r>
              <a:rPr lang="en-US" sz="2800" dirty="0" smtClean="0">
                <a:solidFill>
                  <a:schemeClr val="accent5"/>
                </a:solidFill>
              </a:rPr>
              <a:t> Migration</a:t>
            </a:r>
            <a:r>
              <a:rPr lang="en-US" sz="2800" dirty="0" smtClean="0"/>
              <a:t> of a giant planet.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Kozai</a:t>
            </a:r>
            <a:r>
              <a:rPr lang="en-US" sz="2800" dirty="0" smtClean="0"/>
              <a:t> Migration can be important for close-in planets/planetary embryos as well.</a:t>
            </a:r>
          </a:p>
          <a:p>
            <a:endParaRPr lang="en-US" sz="2800" dirty="0" smtClean="0"/>
          </a:p>
          <a:p>
            <a:pPr>
              <a:buClr>
                <a:schemeClr val="tx1"/>
              </a:buClr>
            </a:pPr>
            <a:r>
              <a:rPr lang="en-US" sz="2800" dirty="0" err="1" smtClean="0">
                <a:solidFill>
                  <a:schemeClr val="accent5"/>
                </a:solidFill>
              </a:rPr>
              <a:t>Kozai</a:t>
            </a:r>
            <a:r>
              <a:rPr lang="en-US" sz="2800" dirty="0" smtClean="0">
                <a:solidFill>
                  <a:schemeClr val="accent5"/>
                </a:solidFill>
              </a:rPr>
              <a:t> Migrating giant planet</a:t>
            </a:r>
            <a:r>
              <a:rPr lang="en-US" sz="2800" dirty="0" smtClean="0"/>
              <a:t> tends to remove low-mass planets </a:t>
            </a:r>
            <a:r>
              <a:rPr lang="en-US" sz="2800" dirty="0" smtClean="0">
                <a:solidFill>
                  <a:srgbClr val="4BACC6"/>
                </a:solidFill>
              </a:rPr>
              <a:t>interior</a:t>
            </a:r>
            <a:r>
              <a:rPr lang="en-US" sz="2800" dirty="0" smtClean="0"/>
              <a:t> to its orbit, but does not necessarily prevent </a:t>
            </a:r>
            <a:r>
              <a:rPr lang="en-US" sz="2800" dirty="0" smtClean="0">
                <a:solidFill>
                  <a:srgbClr val="4BACC6"/>
                </a:solidFill>
              </a:rPr>
              <a:t>formation</a:t>
            </a:r>
            <a:r>
              <a:rPr lang="en-US" sz="2800" dirty="0" smtClean="0"/>
              <a:t> of such planets. </a:t>
            </a:r>
          </a:p>
          <a:p>
            <a:pPr lvl="1">
              <a:buClr>
                <a:schemeClr val="tx1"/>
              </a:buClr>
            </a:pPr>
            <a:r>
              <a:rPr lang="en-US" sz="2400" dirty="0" smtClean="0"/>
              <a:t>Some low-mass planets could survive between two giant planets.  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96410" y="907120"/>
            <a:ext cx="7662244" cy="2286000"/>
            <a:chOff x="290711" y="1054588"/>
            <a:chExt cx="7662244" cy="2286000"/>
          </a:xfrm>
        </p:grpSpPr>
        <p:sp>
          <p:nvSpPr>
            <p:cNvPr id="6" name="Sun 5"/>
            <p:cNvSpPr>
              <a:spLocks noChangeAspect="1"/>
            </p:cNvSpPr>
            <p:nvPr/>
          </p:nvSpPr>
          <p:spPr>
            <a:xfrm>
              <a:off x="290711" y="1054588"/>
              <a:ext cx="2286000" cy="2286000"/>
            </a:xfrm>
            <a:prstGeom prst="su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3167217" y="2050120"/>
              <a:ext cx="366688" cy="36576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4360844" y="1867240"/>
              <a:ext cx="366688" cy="36576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7221435" y="1867240"/>
              <a:ext cx="731520" cy="7315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5462747" y="2233000"/>
              <a:ext cx="366688" cy="36576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96410" y="3712938"/>
            <a:ext cx="7662244" cy="2286000"/>
            <a:chOff x="896410" y="3712938"/>
            <a:chExt cx="7662244" cy="2286000"/>
          </a:xfrm>
        </p:grpSpPr>
        <p:sp>
          <p:nvSpPr>
            <p:cNvPr id="13" name="Sun 12"/>
            <p:cNvSpPr>
              <a:spLocks noChangeAspect="1"/>
            </p:cNvSpPr>
            <p:nvPr/>
          </p:nvSpPr>
          <p:spPr>
            <a:xfrm>
              <a:off x="896410" y="3712938"/>
              <a:ext cx="2286000" cy="2286000"/>
            </a:xfrm>
            <a:prstGeom prst="su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7827134" y="4525590"/>
              <a:ext cx="731520" cy="7315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710566" y="4677164"/>
              <a:ext cx="2923548" cy="385784"/>
              <a:chOff x="3664663" y="4891350"/>
              <a:chExt cx="2923548" cy="385784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664663" y="4891350"/>
                <a:ext cx="2830417" cy="258785"/>
                <a:chOff x="3664663" y="4891350"/>
                <a:chExt cx="2830417" cy="258785"/>
              </a:xfrm>
            </p:grpSpPr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 flipH="1">
                  <a:off x="4139604" y="4891350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 flipH="1">
                  <a:off x="4307305" y="4951956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 flipH="1">
                  <a:off x="4475616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 flipH="1">
                  <a:off x="4659228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 flipH="1">
                  <a:off x="4812238" y="4967255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 flipH="1">
                  <a:off x="4980549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 flipH="1">
                  <a:off x="5164161" y="4921358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 flipH="1">
                  <a:off x="5332472" y="4951956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 flipH="1">
                  <a:off x="5485482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 flipH="1">
                  <a:off x="5669094" y="4921358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 flipH="1">
                  <a:off x="5837405" y="4936657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 flipH="1">
                  <a:off x="5990415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>
                  <a:spLocks noChangeAspect="1"/>
                </p:cNvSpPr>
                <p:nvPr/>
              </p:nvSpPr>
              <p:spPr>
                <a:xfrm flipH="1">
                  <a:off x="6143425" y="4967255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>
                  <a:spLocks noChangeAspect="1"/>
                </p:cNvSpPr>
                <p:nvPr/>
              </p:nvSpPr>
              <p:spPr>
                <a:xfrm flipH="1">
                  <a:off x="3985984" y="4967255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 flipH="1">
                  <a:off x="3817673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>
                  <a:spLocks noChangeAspect="1"/>
                </p:cNvSpPr>
                <p:nvPr/>
              </p:nvSpPr>
              <p:spPr>
                <a:xfrm flipH="1">
                  <a:off x="3664663" y="4951956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>
                  <a:spLocks noChangeAspect="1"/>
                </p:cNvSpPr>
                <p:nvPr/>
              </p:nvSpPr>
              <p:spPr>
                <a:xfrm flipH="1">
                  <a:off x="6311736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3757794" y="5018349"/>
                <a:ext cx="2830417" cy="258785"/>
                <a:chOff x="3664663" y="4891350"/>
                <a:chExt cx="2830417" cy="258785"/>
              </a:xfrm>
            </p:grpSpPr>
            <p:sp>
              <p:nvSpPr>
                <p:cNvPr id="36" name="Oval 35"/>
                <p:cNvSpPr>
                  <a:spLocks noChangeAspect="1"/>
                </p:cNvSpPr>
                <p:nvPr/>
              </p:nvSpPr>
              <p:spPr>
                <a:xfrm flipH="1">
                  <a:off x="4139604" y="4891350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 flipH="1">
                  <a:off x="4307305" y="4951956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>
                  <a:spLocks noChangeAspect="1"/>
                </p:cNvSpPr>
                <p:nvPr/>
              </p:nvSpPr>
              <p:spPr>
                <a:xfrm flipH="1">
                  <a:off x="4475616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>
                  <a:spLocks noChangeAspect="1"/>
                </p:cNvSpPr>
                <p:nvPr/>
              </p:nvSpPr>
              <p:spPr>
                <a:xfrm flipH="1">
                  <a:off x="4659228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>
                  <a:spLocks noChangeAspect="1"/>
                </p:cNvSpPr>
                <p:nvPr/>
              </p:nvSpPr>
              <p:spPr>
                <a:xfrm flipH="1">
                  <a:off x="4812238" y="4967255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>
                  <a:spLocks noChangeAspect="1"/>
                </p:cNvSpPr>
                <p:nvPr/>
              </p:nvSpPr>
              <p:spPr>
                <a:xfrm flipH="1">
                  <a:off x="4980549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>
                  <a:spLocks noChangeAspect="1"/>
                </p:cNvSpPr>
                <p:nvPr/>
              </p:nvSpPr>
              <p:spPr>
                <a:xfrm flipH="1">
                  <a:off x="5164161" y="4921358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>
                  <a:spLocks noChangeAspect="1"/>
                </p:cNvSpPr>
                <p:nvPr/>
              </p:nvSpPr>
              <p:spPr>
                <a:xfrm flipH="1">
                  <a:off x="5332472" y="4951956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>
                  <a:spLocks noChangeAspect="1"/>
                </p:cNvSpPr>
                <p:nvPr/>
              </p:nvSpPr>
              <p:spPr>
                <a:xfrm flipH="1">
                  <a:off x="5485482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>
                  <a:spLocks noChangeAspect="1"/>
                </p:cNvSpPr>
                <p:nvPr/>
              </p:nvSpPr>
              <p:spPr>
                <a:xfrm flipH="1">
                  <a:off x="5669094" y="4921358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>
                  <a:spLocks noChangeAspect="1"/>
                </p:cNvSpPr>
                <p:nvPr/>
              </p:nvSpPr>
              <p:spPr>
                <a:xfrm flipH="1">
                  <a:off x="5837405" y="4936657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>
                  <a:spLocks noChangeAspect="1"/>
                </p:cNvSpPr>
                <p:nvPr/>
              </p:nvSpPr>
              <p:spPr>
                <a:xfrm flipH="1">
                  <a:off x="5990415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>
                  <a:spLocks noChangeAspect="1"/>
                </p:cNvSpPr>
                <p:nvPr/>
              </p:nvSpPr>
              <p:spPr>
                <a:xfrm flipH="1">
                  <a:off x="6143425" y="4967255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>
                  <a:spLocks noChangeAspect="1"/>
                </p:cNvSpPr>
                <p:nvPr/>
              </p:nvSpPr>
              <p:spPr>
                <a:xfrm flipH="1">
                  <a:off x="3985984" y="4967255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 flipH="1">
                  <a:off x="3817673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 flipH="1">
                  <a:off x="3664663" y="4951956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 flipH="1">
                  <a:off x="6311736" y="4906059"/>
                  <a:ext cx="183344" cy="182880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mia_inc_Qs1e5_Qp10_QpE1_a10au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67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 2: Tides 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Planetesimals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ss_evol_Qs1e5_Qp10_QpE1_a10au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67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 2: Tides 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Planetesimals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153"/>
            <a:ext cx="8229600" cy="719829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Motivation</a:t>
            </a:r>
            <a:endParaRPr lang="en-US" sz="32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190" y="868680"/>
            <a:ext cx="8625596" cy="2899327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 smtClean="0"/>
              <a:t>Hot </a:t>
            </a:r>
            <a:r>
              <a:rPr lang="en-US" sz="2800" dirty="0" err="1" smtClean="0"/>
              <a:t>Jupiters</a:t>
            </a:r>
            <a:r>
              <a:rPr lang="en-US" sz="2800" dirty="0" smtClean="0"/>
              <a:t> tend to be </a:t>
            </a:r>
            <a:r>
              <a:rPr lang="en-US" sz="2800" dirty="0" smtClean="0">
                <a:solidFill>
                  <a:srgbClr val="4BACC6"/>
                </a:solidFill>
              </a:rPr>
              <a:t>singletons</a:t>
            </a:r>
            <a:r>
              <a:rPr lang="en-US" sz="2800" dirty="0" smtClean="0"/>
              <a:t> </a:t>
            </a:r>
            <a:r>
              <a:rPr lang="en-US" sz="2400" dirty="0" smtClean="0"/>
              <a:t>(e.g., Latham et al. 2011)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Multiple-planet systems </a:t>
            </a:r>
            <a:r>
              <a:rPr lang="en-US" sz="2800" dirty="0" smtClean="0"/>
              <a:t>prefer smaller planets </a:t>
            </a:r>
            <a:r>
              <a:rPr lang="en-US" sz="2400" dirty="0" smtClean="0"/>
              <a:t>(Talks by Lo </a:t>
            </a:r>
            <a:r>
              <a:rPr lang="en-US" sz="2400" dirty="0" err="1" smtClean="0"/>
              <a:t>Curto</a:t>
            </a:r>
            <a:r>
              <a:rPr lang="en-US" sz="2400" dirty="0" smtClean="0"/>
              <a:t>, </a:t>
            </a:r>
            <a:r>
              <a:rPr lang="en-US" sz="2400" dirty="0" err="1" smtClean="0"/>
              <a:t>Lissauer</a:t>
            </a:r>
            <a:r>
              <a:rPr lang="en-US" sz="2400" dirty="0" smtClean="0"/>
              <a:t>…)</a:t>
            </a:r>
            <a:r>
              <a:rPr lang="en-US" sz="2800" dirty="0" smtClean="0"/>
              <a:t>.</a:t>
            </a:r>
          </a:p>
          <a:p>
            <a:pPr lvl="1">
              <a:buClr>
                <a:prstClr val="black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Formation of </a:t>
            </a:r>
            <a:r>
              <a:rPr lang="en-US" sz="2400" dirty="0" smtClean="0">
                <a:solidFill>
                  <a:srgbClr val="4BACC6"/>
                </a:solidFill>
              </a:rPr>
              <a:t>Hot </a:t>
            </a:r>
            <a:r>
              <a:rPr lang="en-US" sz="2400" dirty="0" err="1" smtClean="0">
                <a:solidFill>
                  <a:srgbClr val="4BACC6"/>
                </a:solidFill>
              </a:rPr>
              <a:t>Jupiters</a:t>
            </a:r>
            <a:r>
              <a:rPr lang="en-US" sz="2400" dirty="0" smtClean="0">
                <a:solidFill>
                  <a:prstClr val="black"/>
                </a:solidFill>
              </a:rPr>
              <a:t> may affect formation and/or evolution of close-in multiple-planet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4684617" y="525282"/>
            <a:ext cx="4069080" cy="1756387"/>
            <a:chOff x="4684617" y="525282"/>
            <a:chExt cx="4069080" cy="1756387"/>
          </a:xfrm>
        </p:grpSpPr>
        <p:sp>
          <p:nvSpPr>
            <p:cNvPr id="99" name="Oval 98"/>
            <p:cNvSpPr/>
            <p:nvPr/>
          </p:nvSpPr>
          <p:spPr>
            <a:xfrm rot="20441224">
              <a:off x="4684617" y="810438"/>
              <a:ext cx="4011968" cy="1220419"/>
            </a:xfrm>
            <a:prstGeom prst="ellipse">
              <a:avLst/>
            </a:prstGeom>
            <a:noFill/>
            <a:ln w="25400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un 58"/>
            <p:cNvSpPr>
              <a:spLocks noChangeAspect="1"/>
            </p:cNvSpPr>
            <p:nvPr/>
          </p:nvSpPr>
          <p:spPr>
            <a:xfrm>
              <a:off x="5029845" y="1170667"/>
              <a:ext cx="1110996" cy="1111002"/>
            </a:xfrm>
            <a:prstGeom prst="su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8398178" y="525282"/>
              <a:ext cx="355519" cy="3555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78951" y="1171255"/>
            <a:ext cx="3753124" cy="1110996"/>
            <a:chOff x="378951" y="1171255"/>
            <a:chExt cx="3753124" cy="1110996"/>
          </a:xfrm>
        </p:grpSpPr>
        <p:sp>
          <p:nvSpPr>
            <p:cNvPr id="12" name="Sun 11"/>
            <p:cNvSpPr>
              <a:spLocks noChangeAspect="1"/>
            </p:cNvSpPr>
            <p:nvPr/>
          </p:nvSpPr>
          <p:spPr>
            <a:xfrm>
              <a:off x="378951" y="1171255"/>
              <a:ext cx="1110997" cy="1110996"/>
            </a:xfrm>
            <a:prstGeom prst="su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3747286" y="1566204"/>
              <a:ext cx="355519" cy="3555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rot="10800000">
              <a:off x="3720595" y="1398659"/>
              <a:ext cx="4114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1299875" y="2853768"/>
            <a:ext cx="209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Disk Migration</a:t>
            </a:r>
            <a:endParaRPr lang="en-US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707529" y="2775335"/>
            <a:ext cx="245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Kozai</a:t>
            </a:r>
            <a:r>
              <a:rPr lang="en-US" sz="2400" b="1" dirty="0" smtClean="0"/>
              <a:t> Migration/Capture</a:t>
            </a:r>
            <a:endParaRPr lang="en-US" sz="24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911663" y="3606332"/>
            <a:ext cx="2808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e.g., Lin et al. (1996), Trilling et al. </a:t>
            </a:r>
            <a:r>
              <a:rPr lang="en-US" sz="2000" smtClean="0"/>
              <a:t>(1998)</a:t>
            </a:r>
            <a:endParaRPr lang="en-US" sz="2000" dirty="0"/>
          </a:p>
        </p:txBody>
      </p:sp>
      <p:sp>
        <p:nvSpPr>
          <p:cNvPr id="111" name="Rectangle 110"/>
          <p:cNvSpPr/>
          <p:nvPr/>
        </p:nvSpPr>
        <p:spPr>
          <a:xfrm>
            <a:off x="5224078" y="3695978"/>
            <a:ext cx="38024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e.g., </a:t>
            </a:r>
            <a:r>
              <a:rPr lang="en-US" sz="2000" dirty="0" err="1" smtClean="0">
                <a:solidFill>
                  <a:srgbClr val="000000"/>
                </a:solidFill>
              </a:rPr>
              <a:t>Fabrycky</a:t>
            </a:r>
            <a:r>
              <a:rPr lang="en-US" sz="2000" dirty="0" smtClean="0">
                <a:solidFill>
                  <a:srgbClr val="000000"/>
                </a:solidFill>
              </a:rPr>
              <a:t> &amp; </a:t>
            </a:r>
            <a:r>
              <a:rPr lang="en-US" sz="2000" dirty="0" err="1" smtClean="0">
                <a:solidFill>
                  <a:srgbClr val="000000"/>
                </a:solidFill>
              </a:rPr>
              <a:t>Tremaine</a:t>
            </a:r>
            <a:r>
              <a:rPr lang="en-US" sz="2000" dirty="0" smtClean="0">
                <a:solidFill>
                  <a:srgbClr val="000000"/>
                </a:solidFill>
              </a:rPr>
              <a:t> 2007, Wu et al. 2007, </a:t>
            </a:r>
            <a:r>
              <a:rPr lang="en-US" sz="2000" dirty="0" err="1" smtClean="0">
                <a:solidFill>
                  <a:srgbClr val="000000"/>
                </a:solidFill>
              </a:rPr>
              <a:t>Nagasawa</a:t>
            </a:r>
            <a:r>
              <a:rPr lang="en-US" sz="2000" dirty="0" smtClean="0">
                <a:solidFill>
                  <a:srgbClr val="000000"/>
                </a:solidFill>
              </a:rPr>
              <a:t> et al. 2008, </a:t>
            </a:r>
            <a:r>
              <a:rPr lang="en-US" sz="2000" dirty="0" err="1" smtClean="0">
                <a:solidFill>
                  <a:srgbClr val="000000"/>
                </a:solidFill>
              </a:rPr>
              <a:t>Naoz</a:t>
            </a:r>
            <a:r>
              <a:rPr lang="en-US" sz="2000" dirty="0" smtClean="0">
                <a:solidFill>
                  <a:srgbClr val="000000"/>
                </a:solidFill>
              </a:rPr>
              <a:t> et al. 2011,               Talks by </a:t>
            </a:r>
            <a:r>
              <a:rPr lang="en-US" sz="2000" dirty="0" err="1" smtClean="0">
                <a:solidFill>
                  <a:srgbClr val="000000"/>
                </a:solidFill>
              </a:rPr>
              <a:t>Naoz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Nagasawa</a:t>
            </a:r>
            <a:r>
              <a:rPr lang="en-US" sz="2000" dirty="0" smtClean="0">
                <a:solidFill>
                  <a:srgbClr val="000000"/>
                </a:solidFill>
              </a:rPr>
              <a:t>, &amp; Payne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04"/>
          <p:cNvGrpSpPr/>
          <p:nvPr/>
        </p:nvGrpSpPr>
        <p:grpSpPr>
          <a:xfrm>
            <a:off x="378953" y="3548699"/>
            <a:ext cx="3754454" cy="1110996"/>
            <a:chOff x="288524" y="1647517"/>
            <a:chExt cx="3754454" cy="1110996"/>
          </a:xfrm>
        </p:grpSpPr>
        <p:grpSp>
          <p:nvGrpSpPr>
            <p:cNvPr id="51" name="Group 3"/>
            <p:cNvGrpSpPr>
              <a:grpSpLocks noChangeAspect="1"/>
            </p:cNvGrpSpPr>
            <p:nvPr/>
          </p:nvGrpSpPr>
          <p:grpSpPr>
            <a:xfrm>
              <a:off x="288524" y="1647517"/>
              <a:ext cx="3723850" cy="1110996"/>
              <a:chOff x="290711" y="1054588"/>
              <a:chExt cx="7662244" cy="2286000"/>
            </a:xfrm>
          </p:grpSpPr>
          <p:sp>
            <p:nvSpPr>
              <p:cNvPr id="6" name="Sun 5"/>
              <p:cNvSpPr>
                <a:spLocks noChangeAspect="1"/>
              </p:cNvSpPr>
              <p:nvPr/>
            </p:nvSpPr>
            <p:spPr>
              <a:xfrm>
                <a:off x="290711" y="1054588"/>
                <a:ext cx="2286000" cy="2286000"/>
              </a:xfrm>
              <a:prstGeom prst="su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3167217" y="205012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4360844" y="186724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221435" y="1867240"/>
                <a:ext cx="731520" cy="73152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5462747" y="223300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1" name="Straight Arrow Connector 100"/>
            <p:cNvCxnSpPr/>
            <p:nvPr/>
          </p:nvCxnSpPr>
          <p:spPr>
            <a:xfrm rot="10800000">
              <a:off x="3631498" y="1878590"/>
              <a:ext cx="4114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2" name="Group 103"/>
          <p:cNvGrpSpPr/>
          <p:nvPr/>
        </p:nvGrpSpPr>
        <p:grpSpPr>
          <a:xfrm>
            <a:off x="378951" y="1171255"/>
            <a:ext cx="3753124" cy="1110996"/>
            <a:chOff x="288524" y="4163551"/>
            <a:chExt cx="3753124" cy="1110996"/>
          </a:xfrm>
        </p:grpSpPr>
        <p:grpSp>
          <p:nvGrpSpPr>
            <p:cNvPr id="58" name="Group 10"/>
            <p:cNvGrpSpPr>
              <a:grpSpLocks noChangeAspect="1"/>
            </p:cNvGrpSpPr>
            <p:nvPr/>
          </p:nvGrpSpPr>
          <p:grpSpPr>
            <a:xfrm>
              <a:off x="288524" y="4163551"/>
              <a:ext cx="3723854" cy="1110996"/>
              <a:chOff x="896410" y="3712938"/>
              <a:chExt cx="7662244" cy="2286000"/>
            </a:xfrm>
          </p:grpSpPr>
          <p:sp>
            <p:nvSpPr>
              <p:cNvPr id="12" name="Sun 11"/>
              <p:cNvSpPr>
                <a:spLocks noChangeAspect="1"/>
              </p:cNvSpPr>
              <p:nvPr/>
            </p:nvSpPr>
            <p:spPr>
              <a:xfrm>
                <a:off x="896410" y="3712938"/>
                <a:ext cx="2286000" cy="2286000"/>
              </a:xfrm>
              <a:prstGeom prst="su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7827134" y="4525590"/>
                <a:ext cx="731520" cy="73152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70"/>
              <p:cNvGrpSpPr/>
              <p:nvPr/>
            </p:nvGrpSpPr>
            <p:grpSpPr>
              <a:xfrm>
                <a:off x="3710566" y="4677164"/>
                <a:ext cx="2923548" cy="385784"/>
                <a:chOff x="3664663" y="4891350"/>
                <a:chExt cx="2923548" cy="385784"/>
              </a:xfrm>
            </p:grpSpPr>
            <p:grpSp>
              <p:nvGrpSpPr>
                <p:cNvPr id="62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34" name="Oval 33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17" name="Oval 16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cxnSp>
          <p:nvCxnSpPr>
            <p:cNvPr id="103" name="Straight Arrow Connector 102"/>
            <p:cNvCxnSpPr/>
            <p:nvPr/>
          </p:nvCxnSpPr>
          <p:spPr>
            <a:xfrm rot="10800000">
              <a:off x="3630168" y="4390955"/>
              <a:ext cx="4114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19126" y="5354824"/>
            <a:ext cx="40109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Potential Candidates: Kepler-11, HD 10180, </a:t>
            </a:r>
            <a:r>
              <a:rPr lang="en-US" sz="2400" dirty="0" err="1" smtClean="0"/>
              <a:t>Gl</a:t>
            </a:r>
            <a:r>
              <a:rPr lang="en-US" sz="2400" dirty="0" smtClean="0"/>
              <a:t> 876, HD 215497, HD 125612 etc. </a:t>
            </a:r>
            <a:endParaRPr lang="en-US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345362" y="1514523"/>
            <a:ext cx="4813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e.g., Raymond, </a:t>
            </a:r>
            <a:r>
              <a:rPr lang="en-US" sz="2000" dirty="0" err="1" smtClean="0"/>
              <a:t>Mandell</a:t>
            </a:r>
            <a:r>
              <a:rPr lang="en-US" sz="2000" dirty="0" smtClean="0"/>
              <a:t>, &amp; Sigurdsson (2006)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345361" y="3856344"/>
            <a:ext cx="4813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e.g., Lee &amp; Peale (2002),</a:t>
            </a:r>
          </a:p>
          <a:p>
            <a:r>
              <a:rPr lang="en-US" sz="2000" dirty="0" smtClean="0"/>
              <a:t>        Moorhead &amp; Adams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"/>
          <p:cNvGrpSpPr/>
          <p:nvPr/>
        </p:nvGrpSpPr>
        <p:grpSpPr>
          <a:xfrm>
            <a:off x="4682936" y="2902726"/>
            <a:ext cx="4070761" cy="1756379"/>
            <a:chOff x="4378293" y="1001544"/>
            <a:chExt cx="4070761" cy="1756379"/>
          </a:xfrm>
        </p:grpSpPr>
        <p:sp>
          <p:nvSpPr>
            <p:cNvPr id="98" name="Oval 97"/>
            <p:cNvSpPr/>
            <p:nvPr/>
          </p:nvSpPr>
          <p:spPr>
            <a:xfrm rot="20441224">
              <a:off x="4378293" y="1308824"/>
              <a:ext cx="4011968" cy="1220419"/>
            </a:xfrm>
            <a:prstGeom prst="ellipse">
              <a:avLst/>
            </a:prstGeom>
            <a:noFill/>
            <a:ln w="25400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>
              <a:grpSpLocks noChangeAspect="1"/>
            </p:cNvGrpSpPr>
            <p:nvPr/>
          </p:nvGrpSpPr>
          <p:grpSpPr>
            <a:xfrm>
              <a:off x="4725204" y="1001544"/>
              <a:ext cx="3723850" cy="1756379"/>
              <a:chOff x="290711" y="-273343"/>
              <a:chExt cx="7662244" cy="3613931"/>
            </a:xfrm>
          </p:grpSpPr>
          <p:sp>
            <p:nvSpPr>
              <p:cNvPr id="53" name="Sun 52"/>
              <p:cNvSpPr>
                <a:spLocks noChangeAspect="1"/>
              </p:cNvSpPr>
              <p:nvPr/>
            </p:nvSpPr>
            <p:spPr>
              <a:xfrm>
                <a:off x="290711" y="1054588"/>
                <a:ext cx="2286000" cy="2286000"/>
              </a:xfrm>
              <a:prstGeom prst="su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3167217" y="205012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4360844" y="186724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221434" y="-273343"/>
                <a:ext cx="731521" cy="73151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5462747" y="223300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105"/>
          <p:cNvGrpSpPr/>
          <p:nvPr/>
        </p:nvGrpSpPr>
        <p:grpSpPr>
          <a:xfrm>
            <a:off x="4684617" y="525282"/>
            <a:ext cx="4069080" cy="1756387"/>
            <a:chOff x="4379976" y="3517578"/>
            <a:chExt cx="4069080" cy="1756387"/>
          </a:xfrm>
        </p:grpSpPr>
        <p:sp>
          <p:nvSpPr>
            <p:cNvPr id="99" name="Oval 98"/>
            <p:cNvSpPr/>
            <p:nvPr/>
          </p:nvSpPr>
          <p:spPr>
            <a:xfrm rot="20441224">
              <a:off x="4379976" y="3802734"/>
              <a:ext cx="4011968" cy="1220419"/>
            </a:xfrm>
            <a:prstGeom prst="ellipse">
              <a:avLst/>
            </a:prstGeom>
            <a:noFill/>
            <a:ln w="25400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57"/>
            <p:cNvGrpSpPr>
              <a:grpSpLocks noChangeAspect="1"/>
            </p:cNvGrpSpPr>
            <p:nvPr/>
          </p:nvGrpSpPr>
          <p:grpSpPr>
            <a:xfrm>
              <a:off x="4725204" y="3517578"/>
              <a:ext cx="3723852" cy="1756387"/>
              <a:chOff x="896410" y="2384991"/>
              <a:chExt cx="7662244" cy="3613947"/>
            </a:xfrm>
          </p:grpSpPr>
          <p:sp>
            <p:nvSpPr>
              <p:cNvPr id="59" name="Sun 58"/>
              <p:cNvSpPr>
                <a:spLocks noChangeAspect="1"/>
              </p:cNvSpPr>
              <p:nvPr/>
            </p:nvSpPr>
            <p:spPr>
              <a:xfrm>
                <a:off x="896410" y="3712938"/>
                <a:ext cx="2286000" cy="2286000"/>
              </a:xfrm>
              <a:prstGeom prst="su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7827134" y="2384991"/>
                <a:ext cx="731520" cy="73151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70"/>
              <p:cNvGrpSpPr/>
              <p:nvPr/>
            </p:nvGrpSpPr>
            <p:grpSpPr>
              <a:xfrm>
                <a:off x="3710566" y="4677164"/>
                <a:ext cx="2923548" cy="385784"/>
                <a:chOff x="3664663" y="4891350"/>
                <a:chExt cx="2923548" cy="385784"/>
              </a:xfrm>
            </p:grpSpPr>
            <p:grpSp>
              <p:nvGrpSpPr>
                <p:cNvPr id="14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81" name="Oval 80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Oval 87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Oval 88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Oval 89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Oval 90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Oval 91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Oval 92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Oval 93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Oval 94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Oval 95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Oval 96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64" name="Oval 63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66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6" name="Group 104"/>
          <p:cNvGrpSpPr/>
          <p:nvPr/>
        </p:nvGrpSpPr>
        <p:grpSpPr>
          <a:xfrm>
            <a:off x="378953" y="3548699"/>
            <a:ext cx="3754454" cy="1110996"/>
            <a:chOff x="288524" y="1647517"/>
            <a:chExt cx="3754454" cy="1110996"/>
          </a:xfrm>
        </p:grpSpPr>
        <p:grpSp>
          <p:nvGrpSpPr>
            <p:cNvPr id="51" name="Group 3"/>
            <p:cNvGrpSpPr>
              <a:grpSpLocks noChangeAspect="1"/>
            </p:cNvGrpSpPr>
            <p:nvPr/>
          </p:nvGrpSpPr>
          <p:grpSpPr>
            <a:xfrm>
              <a:off x="288524" y="1647517"/>
              <a:ext cx="3723850" cy="1110996"/>
              <a:chOff x="290711" y="1054588"/>
              <a:chExt cx="7662244" cy="2286000"/>
            </a:xfrm>
          </p:grpSpPr>
          <p:sp>
            <p:nvSpPr>
              <p:cNvPr id="6" name="Sun 5"/>
              <p:cNvSpPr>
                <a:spLocks noChangeAspect="1"/>
              </p:cNvSpPr>
              <p:nvPr/>
            </p:nvSpPr>
            <p:spPr>
              <a:xfrm>
                <a:off x="290711" y="1054588"/>
                <a:ext cx="2286000" cy="2286000"/>
              </a:xfrm>
              <a:prstGeom prst="su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3167217" y="205012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4360844" y="186724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221435" y="1867240"/>
                <a:ext cx="731520" cy="73152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5462747" y="2233000"/>
                <a:ext cx="366688" cy="36576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1" name="Straight Arrow Connector 100"/>
            <p:cNvCxnSpPr/>
            <p:nvPr/>
          </p:nvCxnSpPr>
          <p:spPr>
            <a:xfrm rot="10800000">
              <a:off x="3631498" y="1878590"/>
              <a:ext cx="4114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2" name="Group 103"/>
          <p:cNvGrpSpPr/>
          <p:nvPr/>
        </p:nvGrpSpPr>
        <p:grpSpPr>
          <a:xfrm>
            <a:off x="378951" y="1171255"/>
            <a:ext cx="3753124" cy="1110996"/>
            <a:chOff x="288524" y="4163551"/>
            <a:chExt cx="3753124" cy="1110996"/>
          </a:xfrm>
        </p:grpSpPr>
        <p:grpSp>
          <p:nvGrpSpPr>
            <p:cNvPr id="58" name="Group 10"/>
            <p:cNvGrpSpPr>
              <a:grpSpLocks noChangeAspect="1"/>
            </p:cNvGrpSpPr>
            <p:nvPr/>
          </p:nvGrpSpPr>
          <p:grpSpPr>
            <a:xfrm>
              <a:off x="288524" y="4163551"/>
              <a:ext cx="3723854" cy="1110996"/>
              <a:chOff x="896410" y="3712938"/>
              <a:chExt cx="7662244" cy="2286000"/>
            </a:xfrm>
          </p:grpSpPr>
          <p:sp>
            <p:nvSpPr>
              <p:cNvPr id="12" name="Sun 11"/>
              <p:cNvSpPr>
                <a:spLocks noChangeAspect="1"/>
              </p:cNvSpPr>
              <p:nvPr/>
            </p:nvSpPr>
            <p:spPr>
              <a:xfrm>
                <a:off x="896410" y="3712938"/>
                <a:ext cx="2286000" cy="2286000"/>
              </a:xfrm>
              <a:prstGeom prst="su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7827134" y="4525590"/>
                <a:ext cx="731520" cy="73152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70"/>
              <p:cNvGrpSpPr/>
              <p:nvPr/>
            </p:nvGrpSpPr>
            <p:grpSpPr>
              <a:xfrm>
                <a:off x="3710566" y="4677164"/>
                <a:ext cx="2923548" cy="385784"/>
                <a:chOff x="3664663" y="4891350"/>
                <a:chExt cx="2923548" cy="385784"/>
              </a:xfrm>
            </p:grpSpPr>
            <p:grpSp>
              <p:nvGrpSpPr>
                <p:cNvPr id="62" name="Group 33"/>
                <p:cNvGrpSpPr/>
                <p:nvPr/>
              </p:nvGrpSpPr>
              <p:grpSpPr>
                <a:xfrm>
                  <a:off x="3664663" y="4891350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34" name="Oval 33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34"/>
                <p:cNvGrpSpPr/>
                <p:nvPr/>
              </p:nvGrpSpPr>
              <p:grpSpPr>
                <a:xfrm>
                  <a:off x="3757794" y="5018349"/>
                  <a:ext cx="2830417" cy="258785"/>
                  <a:chOff x="3664663" y="4891350"/>
                  <a:chExt cx="2830417" cy="258785"/>
                </a:xfrm>
              </p:grpSpPr>
              <p:sp>
                <p:nvSpPr>
                  <p:cNvPr id="17" name="Oval 16"/>
                  <p:cNvSpPr>
                    <a:spLocks noChangeAspect="1"/>
                  </p:cNvSpPr>
                  <p:nvPr/>
                </p:nvSpPr>
                <p:spPr>
                  <a:xfrm flipH="1">
                    <a:off x="4139604" y="4891350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>
                    <a:spLocks noChangeAspect="1"/>
                  </p:cNvSpPr>
                  <p:nvPr/>
                </p:nvSpPr>
                <p:spPr>
                  <a:xfrm flipH="1">
                    <a:off x="4307305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>
                    <a:spLocks noChangeAspect="1"/>
                  </p:cNvSpPr>
                  <p:nvPr/>
                </p:nvSpPr>
                <p:spPr>
                  <a:xfrm flipH="1">
                    <a:off x="447561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>
                    <a:spLocks noChangeAspect="1"/>
                  </p:cNvSpPr>
                  <p:nvPr/>
                </p:nvSpPr>
                <p:spPr>
                  <a:xfrm flipH="1">
                    <a:off x="4659228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>
                    <a:spLocks noChangeAspect="1"/>
                  </p:cNvSpPr>
                  <p:nvPr/>
                </p:nvSpPr>
                <p:spPr>
                  <a:xfrm flipH="1">
                    <a:off x="4812238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>
                    <a:spLocks noChangeAspect="1"/>
                  </p:cNvSpPr>
                  <p:nvPr/>
                </p:nvSpPr>
                <p:spPr>
                  <a:xfrm flipH="1">
                    <a:off x="4980549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>
                    <a:spLocks noChangeAspect="1"/>
                  </p:cNvSpPr>
                  <p:nvPr/>
                </p:nvSpPr>
                <p:spPr>
                  <a:xfrm flipH="1">
                    <a:off x="5164161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>
                    <a:spLocks noChangeAspect="1"/>
                  </p:cNvSpPr>
                  <p:nvPr/>
                </p:nvSpPr>
                <p:spPr>
                  <a:xfrm flipH="1">
                    <a:off x="5332472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>
                    <a:spLocks noChangeAspect="1"/>
                  </p:cNvSpPr>
                  <p:nvPr/>
                </p:nvSpPr>
                <p:spPr>
                  <a:xfrm flipH="1">
                    <a:off x="5485482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>
                    <a:spLocks noChangeAspect="1"/>
                  </p:cNvSpPr>
                  <p:nvPr/>
                </p:nvSpPr>
                <p:spPr>
                  <a:xfrm flipH="1">
                    <a:off x="5669094" y="4921358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>
                    <a:spLocks noChangeAspect="1"/>
                  </p:cNvSpPr>
                  <p:nvPr/>
                </p:nvSpPr>
                <p:spPr>
                  <a:xfrm flipH="1">
                    <a:off x="5837405" y="4936657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>
                    <a:spLocks noChangeAspect="1"/>
                  </p:cNvSpPr>
                  <p:nvPr/>
                </p:nvSpPr>
                <p:spPr>
                  <a:xfrm flipH="1">
                    <a:off x="5990415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>
                    <a:spLocks noChangeAspect="1"/>
                  </p:cNvSpPr>
                  <p:nvPr/>
                </p:nvSpPr>
                <p:spPr>
                  <a:xfrm flipH="1">
                    <a:off x="6143425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>
                    <a:spLocks noChangeAspect="1"/>
                  </p:cNvSpPr>
                  <p:nvPr/>
                </p:nvSpPr>
                <p:spPr>
                  <a:xfrm flipH="1">
                    <a:off x="3985984" y="4967255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>
                    <a:spLocks noChangeAspect="1"/>
                  </p:cNvSpPr>
                  <p:nvPr/>
                </p:nvSpPr>
                <p:spPr>
                  <a:xfrm flipH="1">
                    <a:off x="3817673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>
                    <a:spLocks noChangeAspect="1"/>
                  </p:cNvSpPr>
                  <p:nvPr/>
                </p:nvSpPr>
                <p:spPr>
                  <a:xfrm flipH="1">
                    <a:off x="3664663" y="4951956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>
                    <a:spLocks noChangeAspect="1"/>
                  </p:cNvSpPr>
                  <p:nvPr/>
                </p:nvSpPr>
                <p:spPr>
                  <a:xfrm flipH="1">
                    <a:off x="6311736" y="4906059"/>
                    <a:ext cx="183344" cy="182880"/>
                  </a:xfrm>
                  <a:prstGeom prst="ellipse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cxnSp>
          <p:nvCxnSpPr>
            <p:cNvPr id="103" name="Straight Arrow Connector 102"/>
            <p:cNvCxnSpPr/>
            <p:nvPr/>
          </p:nvCxnSpPr>
          <p:spPr>
            <a:xfrm rot="10800000">
              <a:off x="3630168" y="4390955"/>
              <a:ext cx="4114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19126" y="5354824"/>
            <a:ext cx="40109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Potential Candidates: Kepler-11, HD 10180, </a:t>
            </a:r>
            <a:r>
              <a:rPr lang="en-US" sz="2400" dirty="0" err="1" smtClean="0"/>
              <a:t>Gl</a:t>
            </a:r>
            <a:r>
              <a:rPr lang="en-US" sz="2400" dirty="0" smtClean="0"/>
              <a:t> 876, HD 215497, HD 125612 etc. 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682936" y="5354824"/>
            <a:ext cx="40109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Potential Candidates:   WASP-8, WASP-33, WASP-22, CoRoT-1, HAT-P-7 etc.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90" y="865849"/>
            <a:ext cx="8625596" cy="575883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 smtClean="0"/>
              <a:t>Hot </a:t>
            </a:r>
            <a:r>
              <a:rPr lang="en-US" sz="2800" dirty="0" err="1" smtClean="0"/>
              <a:t>Jupiters</a:t>
            </a:r>
            <a:r>
              <a:rPr lang="en-US" sz="2800" dirty="0" smtClean="0"/>
              <a:t> tend to be </a:t>
            </a:r>
            <a:r>
              <a:rPr lang="en-US" sz="2800" dirty="0" smtClean="0">
                <a:solidFill>
                  <a:srgbClr val="4BACC6"/>
                </a:solidFill>
              </a:rPr>
              <a:t>singletons</a:t>
            </a:r>
            <a:r>
              <a:rPr lang="en-US" sz="2800" dirty="0" smtClean="0"/>
              <a:t> </a:t>
            </a:r>
            <a:r>
              <a:rPr lang="en-US" sz="2400" dirty="0" smtClean="0"/>
              <a:t>(e.g., Latham et al. 2011)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Multiple-planet systems </a:t>
            </a:r>
            <a:r>
              <a:rPr lang="en-US" sz="2800" dirty="0" smtClean="0"/>
              <a:t>prefer smaller planets </a:t>
            </a:r>
            <a:r>
              <a:rPr lang="en-US" sz="2400" dirty="0" smtClean="0"/>
              <a:t>(Talks by Lo </a:t>
            </a:r>
            <a:r>
              <a:rPr lang="en-US" sz="2400" dirty="0" err="1" smtClean="0"/>
              <a:t>Curto</a:t>
            </a:r>
            <a:r>
              <a:rPr lang="en-US" sz="2400" dirty="0" smtClean="0"/>
              <a:t>, </a:t>
            </a:r>
            <a:r>
              <a:rPr lang="en-US" sz="2400" dirty="0" err="1" smtClean="0"/>
              <a:t>Lissauer</a:t>
            </a:r>
            <a:r>
              <a:rPr lang="en-US" sz="2400" dirty="0" smtClean="0"/>
              <a:t>…)</a:t>
            </a:r>
            <a:r>
              <a:rPr lang="en-US" sz="2800" dirty="0" smtClean="0"/>
              <a:t>.</a:t>
            </a:r>
          </a:p>
          <a:p>
            <a:pPr lvl="1">
              <a:buClr>
                <a:prstClr val="black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Formation of </a:t>
            </a:r>
            <a:r>
              <a:rPr lang="en-US" sz="2400" dirty="0" smtClean="0">
                <a:solidFill>
                  <a:srgbClr val="4BACC6"/>
                </a:solidFill>
              </a:rPr>
              <a:t>Hot </a:t>
            </a:r>
            <a:r>
              <a:rPr lang="en-US" sz="2400" dirty="0" err="1" smtClean="0">
                <a:solidFill>
                  <a:srgbClr val="4BACC6"/>
                </a:solidFill>
              </a:rPr>
              <a:t>Jupiters</a:t>
            </a:r>
            <a:r>
              <a:rPr lang="en-US" sz="2400" dirty="0" smtClean="0">
                <a:solidFill>
                  <a:prstClr val="black"/>
                </a:solidFill>
              </a:rPr>
              <a:t> may affect formation and evolution of close-in multiple-planet systems.</a:t>
            </a:r>
          </a:p>
          <a:p>
            <a:pPr>
              <a:buClr>
                <a:prstClr val="black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2800" dirty="0" smtClean="0"/>
              <a:t>Some </a:t>
            </a:r>
            <a:r>
              <a:rPr lang="en-US" sz="2800" dirty="0" smtClean="0">
                <a:solidFill>
                  <a:srgbClr val="4BACC6"/>
                </a:solidFill>
              </a:rPr>
              <a:t>Hot </a:t>
            </a:r>
            <a:r>
              <a:rPr lang="en-US" sz="2800" dirty="0" err="1" smtClean="0">
                <a:solidFill>
                  <a:srgbClr val="4BACC6"/>
                </a:solidFill>
              </a:rPr>
              <a:t>Jupiters</a:t>
            </a:r>
            <a:r>
              <a:rPr lang="en-US" sz="2800" dirty="0" smtClean="0"/>
              <a:t> are likely formed via </a:t>
            </a:r>
            <a:r>
              <a:rPr lang="en-US" sz="2800" dirty="0" err="1" smtClean="0">
                <a:solidFill>
                  <a:srgbClr val="4BACC6"/>
                </a:solidFill>
              </a:rPr>
              <a:t>Kozai</a:t>
            </a:r>
            <a:r>
              <a:rPr lang="en-US" sz="2800" dirty="0" smtClean="0">
                <a:solidFill>
                  <a:srgbClr val="4BACC6"/>
                </a:solidFill>
              </a:rPr>
              <a:t> Migration </a:t>
            </a:r>
            <a:r>
              <a:rPr lang="en-US" sz="2400" dirty="0" smtClean="0">
                <a:solidFill>
                  <a:srgbClr val="000000"/>
                </a:solidFill>
              </a:rPr>
              <a:t>(e.g., </a:t>
            </a:r>
            <a:r>
              <a:rPr lang="en-US" sz="2400" dirty="0" err="1" smtClean="0">
                <a:solidFill>
                  <a:srgbClr val="000000"/>
                </a:solidFill>
              </a:rPr>
              <a:t>Fabrycky</a:t>
            </a:r>
            <a:r>
              <a:rPr lang="en-US" sz="2400" dirty="0" smtClean="0">
                <a:solidFill>
                  <a:srgbClr val="000000"/>
                </a:solidFill>
              </a:rPr>
              <a:t> &amp; </a:t>
            </a:r>
            <a:r>
              <a:rPr lang="en-US" sz="2400" dirty="0" err="1" smtClean="0">
                <a:solidFill>
                  <a:srgbClr val="000000"/>
                </a:solidFill>
              </a:rPr>
              <a:t>Tremaine</a:t>
            </a:r>
            <a:r>
              <a:rPr lang="en-US" sz="2400" dirty="0" smtClean="0">
                <a:solidFill>
                  <a:srgbClr val="000000"/>
                </a:solidFill>
              </a:rPr>
              <a:t> 2007, Wu et al. 2007, </a:t>
            </a:r>
            <a:r>
              <a:rPr lang="en-US" sz="2400" dirty="0" err="1" smtClean="0">
                <a:solidFill>
                  <a:srgbClr val="000000"/>
                </a:solidFill>
              </a:rPr>
              <a:t>Nagasawa</a:t>
            </a:r>
            <a:r>
              <a:rPr lang="en-US" sz="2400" dirty="0" smtClean="0">
                <a:solidFill>
                  <a:srgbClr val="000000"/>
                </a:solidFill>
              </a:rPr>
              <a:t> et al. 2008, </a:t>
            </a:r>
            <a:r>
              <a:rPr lang="en-US" sz="2400" dirty="0" err="1" smtClean="0">
                <a:solidFill>
                  <a:srgbClr val="000000"/>
                </a:solidFill>
              </a:rPr>
              <a:t>Naoz</a:t>
            </a:r>
            <a:r>
              <a:rPr lang="en-US" sz="2400" dirty="0" smtClean="0">
                <a:solidFill>
                  <a:srgbClr val="000000"/>
                </a:solidFill>
              </a:rPr>
              <a:t> et al. 2011, Talks by </a:t>
            </a:r>
            <a:r>
              <a:rPr lang="en-US" sz="2400" dirty="0" err="1" smtClean="0">
                <a:solidFill>
                  <a:srgbClr val="000000"/>
                </a:solidFill>
              </a:rPr>
              <a:t>Naoz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Nagasawa</a:t>
            </a:r>
            <a:r>
              <a:rPr lang="en-US" sz="2400" dirty="0" smtClean="0">
                <a:solidFill>
                  <a:srgbClr val="000000"/>
                </a:solidFill>
              </a:rPr>
              <a:t>, &amp; Payne)</a:t>
            </a:r>
            <a:r>
              <a:rPr lang="en-US" sz="2800" dirty="0" smtClean="0"/>
              <a:t>, rather than </a:t>
            </a:r>
            <a:r>
              <a:rPr lang="en-US" sz="2800" dirty="0" smtClean="0">
                <a:solidFill>
                  <a:srgbClr val="4BACC6"/>
                </a:solidFill>
              </a:rPr>
              <a:t>Disk Migration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 smtClean="0">
              <a:solidFill>
                <a:srgbClr val="4BACC6"/>
              </a:solidFill>
            </a:endParaRPr>
          </a:p>
          <a:p>
            <a:pPr lvl="1"/>
            <a:r>
              <a:rPr lang="en-US" sz="2400" dirty="0" smtClean="0"/>
              <a:t>Stellar obliquity distribution (</a:t>
            </a:r>
            <a:r>
              <a:rPr lang="en-US" sz="2400" dirty="0" err="1" smtClean="0"/>
              <a:t>Triaud</a:t>
            </a:r>
            <a:r>
              <a:rPr lang="en-US" sz="2400" dirty="0" smtClean="0"/>
              <a:t> et al. 2010)</a:t>
            </a:r>
          </a:p>
          <a:p>
            <a:pPr>
              <a:buClr>
                <a:prstClr val="black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153"/>
            <a:ext cx="8229600" cy="719829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Motivation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Goal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Estimate the probability of forming close-in </a:t>
            </a:r>
            <a:r>
              <a:rPr lang="en-US" dirty="0" smtClean="0">
                <a:solidFill>
                  <a:schemeClr val="accent5"/>
                </a:solidFill>
              </a:rPr>
              <a:t>Earths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4BACC6"/>
                </a:solidFill>
              </a:rPr>
              <a:t>Super Earths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4BACC6"/>
                </a:solidFill>
              </a:rPr>
              <a:t>Hot </a:t>
            </a:r>
            <a:r>
              <a:rPr lang="en-US" dirty="0" err="1" smtClean="0">
                <a:solidFill>
                  <a:srgbClr val="4BACC6"/>
                </a:solidFill>
              </a:rPr>
              <a:t>Neptunes</a:t>
            </a:r>
            <a:r>
              <a:rPr lang="en-US" dirty="0" smtClean="0"/>
              <a:t> in the presence of a </a:t>
            </a:r>
            <a:r>
              <a:rPr lang="en-US" dirty="0" err="1" smtClean="0">
                <a:solidFill>
                  <a:srgbClr val="4BACC6"/>
                </a:solidFill>
              </a:rPr>
              <a:t>Kozai</a:t>
            </a:r>
            <a:r>
              <a:rPr lang="en-US" dirty="0" smtClean="0">
                <a:solidFill>
                  <a:srgbClr val="4BACC6"/>
                </a:solidFill>
              </a:rPr>
              <a:t>-Migrating Jupiter</a:t>
            </a:r>
            <a:r>
              <a:rPr lang="en-US" dirty="0" smtClean="0"/>
              <a:t>-like planet.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907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Method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1" y="1022103"/>
            <a:ext cx="8992826" cy="734376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Mercury</a:t>
            </a:r>
            <a:r>
              <a:rPr lang="en-US" sz="2800" dirty="0" smtClean="0"/>
              <a:t> </a:t>
            </a:r>
            <a:r>
              <a:rPr lang="en-US" sz="2400" dirty="0" smtClean="0"/>
              <a:t>(Chambers 1999)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FF6600"/>
                </a:solidFill>
              </a:rPr>
              <a:t>Tides</a:t>
            </a:r>
            <a:r>
              <a:rPr lang="en-US" sz="2800" dirty="0" smtClean="0">
                <a:solidFill>
                  <a:srgbClr val="4BACC6"/>
                </a:solidFill>
              </a:rPr>
              <a:t> </a:t>
            </a:r>
            <a:r>
              <a:rPr lang="en-US" sz="2400" dirty="0" smtClean="0"/>
              <a:t>(e.g., </a:t>
            </a:r>
            <a:r>
              <a:rPr lang="en-US" sz="2400" dirty="0" err="1" smtClean="0"/>
              <a:t>Eggleton</a:t>
            </a:r>
            <a:r>
              <a:rPr lang="en-US" sz="2400" dirty="0" smtClean="0"/>
              <a:t>, </a:t>
            </a:r>
            <a:r>
              <a:rPr lang="en-US" sz="2400" dirty="0" err="1" smtClean="0"/>
              <a:t>Kiseleva</a:t>
            </a:r>
            <a:r>
              <a:rPr lang="en-US" sz="2400" dirty="0" smtClean="0"/>
              <a:t>, &amp; Hut 1998)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89000" y="1942833"/>
          <a:ext cx="7693025" cy="3441700"/>
        </p:xfrm>
        <a:graphic>
          <a:graphicData uri="http://schemas.openxmlformats.org/presentationml/2006/ole">
            <p:oleObj spid="_x0000_s29698" name="Equation" r:id="rId3" imgW="3606800" imgH="16129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42" y="5048829"/>
            <a:ext cx="4482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</a:t>
            </a:r>
            <a:r>
              <a:rPr lang="en-US" sz="2400" baseline="-25000" dirty="0" err="1" smtClean="0"/>
              <a:t>TF</a:t>
            </a:r>
            <a:r>
              <a:rPr lang="en-US" sz="2400" dirty="0" smtClean="0"/>
              <a:t>:  Tidal Friction Force</a:t>
            </a:r>
          </a:p>
          <a:p>
            <a:r>
              <a:rPr lang="en-US" sz="2400" dirty="0" smtClean="0"/>
              <a:t>Q</a:t>
            </a:r>
            <a:r>
              <a:rPr lang="en-US" sz="2400" baseline="30000" dirty="0" smtClean="0"/>
              <a:t>’ </a:t>
            </a:r>
            <a:r>
              <a:rPr lang="en-US" sz="2400" dirty="0" smtClean="0"/>
              <a:t>:  Modified Tidal Quality Factor</a:t>
            </a:r>
          </a:p>
          <a:p>
            <a:r>
              <a:rPr lang="en-US" sz="2400" dirty="0" err="1" smtClean="0"/>
              <a:t>Ω</a:t>
            </a:r>
            <a:r>
              <a:rPr lang="en-US" sz="2400" dirty="0" smtClean="0"/>
              <a:t> :  Angular Velocity</a:t>
            </a:r>
          </a:p>
          <a:p>
            <a:r>
              <a:rPr lang="en-US" sz="2400" dirty="0" smtClean="0"/>
              <a:t>I   :  Moment of Inertia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3932245" y="1927737"/>
            <a:ext cx="1790166" cy="887371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accent6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6318</TotalTime>
  <Words>763</Words>
  <Application>Microsoft Macintosh PowerPoint</Application>
  <PresentationFormat>On-screen Show (4:3)</PresentationFormat>
  <Paragraphs>86</Paragraphs>
  <Slides>26</Slides>
  <Notes>5</Notes>
  <HiddenSlides>7</HiddenSlides>
  <MMClips>8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Effects of Kozai Migration on Formation of Close-in Planets</vt:lpstr>
      <vt:lpstr>Motivation</vt:lpstr>
      <vt:lpstr>Motivation</vt:lpstr>
      <vt:lpstr>Slide 4</vt:lpstr>
      <vt:lpstr>Slide 5</vt:lpstr>
      <vt:lpstr>Slide 6</vt:lpstr>
      <vt:lpstr>Motivation</vt:lpstr>
      <vt:lpstr>Goal</vt:lpstr>
      <vt:lpstr>Method</vt:lpstr>
      <vt:lpstr>Method</vt:lpstr>
      <vt:lpstr>Method</vt:lpstr>
      <vt:lpstr>Setup</vt:lpstr>
      <vt:lpstr>Setup</vt:lpstr>
      <vt:lpstr>Result 1: Efficient Kozai Migration</vt:lpstr>
      <vt:lpstr>Result 1: Efficient Kozai Migration</vt:lpstr>
      <vt:lpstr>Result 1: Efficient Kozai Migration</vt:lpstr>
      <vt:lpstr>Result 1b: “Slow” Kozai Migration</vt:lpstr>
      <vt:lpstr>Result 1b: “Slow” Kozai Migration</vt:lpstr>
      <vt:lpstr>Tides on Planetary Embryos</vt:lpstr>
      <vt:lpstr>Slide 20</vt:lpstr>
      <vt:lpstr>Slide 21</vt:lpstr>
      <vt:lpstr>Slide 22</vt:lpstr>
      <vt:lpstr>Summary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Soko Matsumura</dc:creator>
  <cp:lastModifiedBy>Soko Matsumura</cp:lastModifiedBy>
  <cp:revision>43</cp:revision>
  <dcterms:created xsi:type="dcterms:W3CDTF">2011-09-14T04:42:28Z</dcterms:created>
  <dcterms:modified xsi:type="dcterms:W3CDTF">2011-09-14T04:43:43Z</dcterms:modified>
</cp:coreProperties>
</file>