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7" r:id="rId2"/>
    <p:sldId id="281" r:id="rId3"/>
    <p:sldId id="273" r:id="rId4"/>
    <p:sldId id="261" r:id="rId5"/>
    <p:sldId id="283" r:id="rId6"/>
    <p:sldId id="276" r:id="rId7"/>
    <p:sldId id="277" r:id="rId8"/>
    <p:sldId id="278" r:id="rId9"/>
    <p:sldId id="297" r:id="rId10"/>
    <p:sldId id="280" r:id="rId11"/>
    <p:sldId id="293" r:id="rId12"/>
    <p:sldId id="298" r:id="rId13"/>
    <p:sldId id="285" r:id="rId14"/>
    <p:sldId id="286" r:id="rId15"/>
    <p:sldId id="287" r:id="rId16"/>
    <p:sldId id="288" r:id="rId17"/>
    <p:sldId id="294" r:id="rId18"/>
    <p:sldId id="295" r:id="rId19"/>
    <p:sldId id="289" r:id="rId20"/>
    <p:sldId id="29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7F7F7F"/>
    <a:srgbClr val="0000FF"/>
    <a:srgbClr val="008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441" autoAdjust="0"/>
    <p:restoredTop sz="86614" autoAdjust="0"/>
  </p:normalViewPr>
  <p:slideViewPr>
    <p:cSldViewPr snapToGrid="0" snapToObjects="1">
      <p:cViewPr>
        <p:scale>
          <a:sx n="100" d="100"/>
          <a:sy n="100" d="100"/>
        </p:scale>
        <p:origin x="-1088" y="-2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D403AB-5094-1D4E-9BB6-871F328177A3}" type="datetimeFigureOut">
              <a:rPr lang="en-US" smtClean="0"/>
              <a:pPr/>
              <a:t>9/13/11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96FE5B-B8FA-6446-B4A2-62FC27BAEC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ACC59-E887-D642-88B1-02A8E3415AA7}" type="slidenum">
              <a:rPr lang="en-US">
                <a:ea typeface="ＭＳ Ｐゴシック" pitchFamily="-112" charset="-128"/>
                <a:cs typeface="ＭＳ Ｐゴシック" pitchFamily="-112" charset="-128"/>
              </a:rPr>
              <a:pPr fontAlgn="base">
                <a:spcBef>
                  <a:spcPct val="0"/>
                </a:spcBef>
                <a:spcAft>
                  <a:spcPct val="0"/>
                </a:spcAft>
                <a:defRPr/>
              </a:pPr>
              <a:t>1</a:t>
            </a:fld>
            <a:endParaRPr lang="en-US">
              <a:ea typeface="ＭＳ Ｐゴシック" pitchFamily="-112" charset="-128"/>
              <a:cs typeface="ＭＳ Ｐゴシック" pitchFamily="-112" charset="-128"/>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ea typeface="ＭＳ Ｐゴシック" charset="-128"/>
                <a:cs typeface="ＭＳ Ｐゴシック" charset="-128"/>
              </a:rPr>
              <a:t>Nikole</a:t>
            </a:r>
            <a:r>
              <a:rPr lang="en-US" baseline="0" dirty="0" smtClean="0">
                <a:ea typeface="ＭＳ Ｐゴシック" charset="-128"/>
                <a:cs typeface="ＭＳ Ｐゴシック" charset="-128"/>
              </a:rPr>
              <a:t> has been instrumental in developing new analysis techniques to deal with warm Spitzer data.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Minimum occurs *before* the transit!!</a:t>
            </a:r>
            <a:r>
              <a:rPr lang="en-US" baseline="0" dirty="0" smtClean="0"/>
              <a:t>  Feature observed in 8 micron data is likely a detector effect related to the detector ramp, which we didn’t know about at the time of that publication.  Night side is 41+/- 3% of dayside flux at 3.6 um, 30+/-4% of dayside flux at 4.5 um.  8 micron contrast is either 247 +/- 51 K or 160 +/- 51 K, and 24 micron contrast is 236 +/- 48 K or 188 +/- 48 K.</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 micron peak occurs 2.5 +/- 0.9 hours before secondary eclipse, 24</a:t>
            </a:r>
            <a:r>
              <a:rPr lang="en-US" baseline="0" dirty="0" smtClean="0"/>
              <a:t> micron peak occurs 5.5 +/- 1.2 hours before secondary eclipse.  So in general, longer wavelengths show smaller temperature gradients and larger offsets in location of the peak.  Other feature of note is that minima appear on average to be shifted more than the maxima.</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Observed</a:t>
            </a:r>
            <a:r>
              <a:rPr lang="en-US" baseline="0" dirty="0" smtClean="0"/>
              <a:t> as part of CoRoT-7 program, PI Francois </a:t>
            </a:r>
            <a:r>
              <a:rPr lang="en-US" baseline="0" dirty="0" err="1" smtClean="0"/>
              <a:t>Fressin</a:t>
            </a:r>
            <a:r>
              <a:rPr lang="en-US" baseline="0" smtClean="0"/>
              <a:t>.</a:t>
            </a:r>
            <a:endParaRPr lang="en-US"/>
          </a:p>
        </p:txBody>
      </p:sp>
      <p:sp>
        <p:nvSpPr>
          <p:cNvPr id="4" name="Slide Number Placeholder 3"/>
          <p:cNvSpPr>
            <a:spLocks noGrp="1"/>
          </p:cNvSpPr>
          <p:nvPr>
            <p:ph type="sldNum" sz="quarter" idx="10"/>
          </p:nvPr>
        </p:nvSpPr>
        <p:spPr/>
        <p:txBody>
          <a:bodyPr/>
          <a:lstStyle/>
          <a:p>
            <a:fld id="{1596FE5B-B8FA-6446-B4A2-62FC27BAEC66}"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C57E7815-A29C-464E-B3F4-E84E83DAD98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806998-4CAE-6B4B-82FB-337D1E79124D}" type="slidenum">
              <a:rPr lang="en-US">
                <a:ea typeface="ＭＳ Ｐゴシック" pitchFamily="-112" charset="-128"/>
                <a:cs typeface="ＭＳ Ｐゴシック" pitchFamily="-112" charset="-128"/>
              </a:rPr>
              <a:pPr fontAlgn="base">
                <a:spcBef>
                  <a:spcPct val="0"/>
                </a:spcBef>
                <a:spcAft>
                  <a:spcPct val="0"/>
                </a:spcAft>
                <a:defRPr/>
              </a:pPr>
              <a:t>2</a:t>
            </a:fld>
            <a:endParaRPr lang="en-US">
              <a:ea typeface="ＭＳ Ｐゴシック" pitchFamily="-112" charset="-128"/>
              <a:cs typeface="ＭＳ Ｐゴシック" pitchFamily="-112"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Most models agree on these</a:t>
            </a:r>
            <a:r>
              <a:rPr lang="en-US" baseline="0" dirty="0" smtClean="0">
                <a:ea typeface="ＭＳ Ｐゴシック" charset="-128"/>
                <a:cs typeface="ＭＳ Ｐゴシック" charset="-128"/>
              </a:rPr>
              <a:t> general predictions.  Two questions to address here: (1) are the most basic predictions correct, and (2) what do the differences in circulation (either with depth/wavelength, or from one planet to the next) tell us about the underlying physics at work in these atmospheres?</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RHINES LENGTH- scale at which planet rotation causes east-west jets (9000 km for </a:t>
            </a:r>
            <a:r>
              <a:rPr lang="en-US" dirty="0" err="1" smtClean="0">
                <a:ea typeface="ＭＳ Ｐゴシック" charset="-128"/>
                <a:cs typeface="ＭＳ Ｐゴシック" charset="-128"/>
              </a:rPr>
              <a:t>Jup</a:t>
            </a:r>
            <a:r>
              <a:rPr lang="en-US" dirty="0" smtClean="0">
                <a:ea typeface="ＭＳ Ｐゴシック" charset="-128"/>
                <a:cs typeface="ＭＳ Ｐゴシック" charset="-128"/>
              </a:rPr>
              <a:t>, 180,000 km for hot </a:t>
            </a:r>
            <a:r>
              <a:rPr lang="en-US" dirty="0" err="1" smtClean="0">
                <a:ea typeface="ＭＳ Ｐゴシック" charset="-128"/>
                <a:cs typeface="ＭＳ Ｐゴシック" charset="-128"/>
              </a:rPr>
              <a:t>Jupi</a:t>
            </a:r>
            <a:r>
              <a:rPr lang="en-US" dirty="0" smtClean="0">
                <a:ea typeface="ＭＳ Ｐゴシック" charset="-128"/>
                <a:cs typeface="ＭＳ Ｐゴシック" charset="-128"/>
              </a:rPr>
              <a:t>)</a:t>
            </a:r>
          </a:p>
          <a:p>
            <a:pPr eaLnBrk="1" hangingPunct="1">
              <a:spcBef>
                <a:spcPct val="0"/>
              </a:spcBef>
            </a:pPr>
            <a:r>
              <a:rPr lang="en-US" dirty="0" smtClean="0">
                <a:ea typeface="ＭＳ Ｐゴシック" charset="-128"/>
                <a:cs typeface="ＭＳ Ｐゴシック" charset="-128"/>
              </a:rPr>
              <a:t>ROSSBY DEFORMATION RADIUS- scale at which pressure perturb. are resisted by </a:t>
            </a:r>
            <a:r>
              <a:rPr lang="en-US" dirty="0" err="1" smtClean="0">
                <a:ea typeface="ＭＳ Ｐゴシック" charset="-128"/>
                <a:cs typeface="ＭＳ Ｐゴシック" charset="-128"/>
              </a:rPr>
              <a:t>Coriolis</a:t>
            </a:r>
            <a:r>
              <a:rPr lang="en-US" dirty="0" smtClean="0">
                <a:ea typeface="ＭＳ Ｐゴシック" charset="-128"/>
                <a:cs typeface="ＭＳ Ｐゴシック" charset="-128"/>
              </a:rPr>
              <a:t> force (vortices often have horizontal sizes ~deform radius)</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The </a:t>
            </a:r>
            <a:r>
              <a:rPr lang="en-US" dirty="0" err="1" smtClean="0">
                <a:ea typeface="ＭＳ Ｐゴシック" charset="-128"/>
                <a:cs typeface="ＭＳ Ｐゴシック" charset="-128"/>
              </a:rPr>
              <a:t>Rhines</a:t>
            </a:r>
            <a:r>
              <a:rPr lang="en-US" dirty="0" smtClean="0">
                <a:ea typeface="ＭＳ Ｐゴシック" charset="-128"/>
                <a:cs typeface="ＭＳ Ｐゴシック" charset="-128"/>
              </a:rPr>
              <a:t> length is </a:t>
            </a:r>
            <a:r>
              <a:rPr lang="en-US" dirty="0" err="1" smtClean="0">
                <a:ea typeface="ＭＳ Ｐゴシック" charset="-128"/>
                <a:cs typeface="ＭＳ Ｐゴシック" charset="-128"/>
              </a:rPr>
              <a:t>L_beta</a:t>
            </a:r>
            <a:r>
              <a:rPr lang="en-US" dirty="0" smtClean="0">
                <a:ea typeface="ＭＳ Ｐゴシック" charset="-128"/>
                <a:cs typeface="ＭＳ Ｐゴシック" charset="-128"/>
              </a:rPr>
              <a:t> = pi * </a:t>
            </a:r>
            <a:r>
              <a:rPr lang="en-US" dirty="0" err="1" smtClean="0">
                <a:ea typeface="ＭＳ Ｐゴシック" charset="-128"/>
                <a:cs typeface="ＭＳ Ｐゴシック" charset="-128"/>
              </a:rPr>
              <a:t>sqrt(U</a:t>
            </a:r>
            <a:r>
              <a:rPr lang="en-US" dirty="0" smtClean="0">
                <a:ea typeface="ＭＳ Ｐゴシック" charset="-128"/>
                <a:cs typeface="ＭＳ Ｐゴシック" charset="-128"/>
              </a:rPr>
              <a:t>/beta), where on a sphere beta = 2*Omega*</a:t>
            </a:r>
            <a:r>
              <a:rPr lang="en-US" dirty="0" err="1" smtClean="0">
                <a:ea typeface="ＭＳ Ｐゴシック" charset="-128"/>
                <a:cs typeface="ＭＳ Ｐゴシック" charset="-128"/>
              </a:rPr>
              <a:t>cos(phi</a:t>
            </a:r>
            <a:r>
              <a:rPr lang="en-US" dirty="0" smtClean="0">
                <a:ea typeface="ＭＳ Ｐゴシック" charset="-128"/>
                <a:cs typeface="ＭＳ Ｐゴシック" charset="-128"/>
              </a:rPr>
              <a:t>)/a, Omega is the rotation rate, phi </a:t>
            </a:r>
            <a:r>
              <a:rPr lang="en-US" dirty="0" err="1" smtClean="0">
                <a:ea typeface="ＭＳ Ｐゴシック" charset="-128"/>
                <a:cs typeface="ＭＳ Ｐゴシック" charset="-128"/>
              </a:rPr>
              <a:t>islatitude</a:t>
            </a:r>
            <a:r>
              <a:rPr lang="en-US" dirty="0" smtClean="0">
                <a:ea typeface="ＭＳ Ｐゴシック" charset="-128"/>
                <a:cs typeface="ＭＳ Ｐゴシック" charset="-128"/>
              </a:rPr>
              <a:t>, and a is planetary radius.  For Jupiter, this </a:t>
            </a:r>
            <a:r>
              <a:rPr lang="en-US" dirty="0" err="1" smtClean="0">
                <a:ea typeface="ＭＳ Ｐゴシック" charset="-128"/>
                <a:cs typeface="ＭＳ Ｐゴシック" charset="-128"/>
              </a:rPr>
              <a:t>givesroughly</a:t>
            </a:r>
            <a:r>
              <a:rPr lang="en-US" dirty="0" smtClean="0">
                <a:ea typeface="ＭＳ Ｐゴシック" charset="-128"/>
                <a:cs typeface="ＭＳ Ｐゴシック" charset="-128"/>
              </a:rPr>
              <a:t> Omega=1.7e-4/sec and beta=4.9e-12/(m sec) at the </a:t>
            </a:r>
            <a:r>
              <a:rPr lang="en-US" dirty="0" err="1" smtClean="0">
                <a:ea typeface="ＭＳ Ｐゴシック" charset="-128"/>
                <a:cs typeface="ＭＳ Ｐゴシック" charset="-128"/>
              </a:rPr>
              <a:t>equator.Jupiter's</a:t>
            </a:r>
            <a:r>
              <a:rPr lang="en-US" dirty="0" smtClean="0">
                <a:ea typeface="ＭＳ Ｐゴシック" charset="-128"/>
                <a:cs typeface="ＭＳ Ｐゴシック" charset="-128"/>
              </a:rPr>
              <a:t> winds at the equator reach 150 </a:t>
            </a:r>
            <a:r>
              <a:rPr lang="en-US" dirty="0" err="1" smtClean="0">
                <a:ea typeface="ＭＳ Ｐゴシック" charset="-128"/>
                <a:cs typeface="ＭＳ Ｐゴシック" charset="-128"/>
              </a:rPr>
              <a:t>m</a:t>
            </a:r>
            <a:r>
              <a:rPr lang="en-US" dirty="0" smtClean="0">
                <a:ea typeface="ＭＳ Ｐゴシック" charset="-128"/>
                <a:cs typeface="ＭＳ Ｐゴシック" charset="-128"/>
              </a:rPr>
              <a:t>/sec, but the </a:t>
            </a:r>
            <a:r>
              <a:rPr lang="en-US" dirty="0" err="1" smtClean="0">
                <a:ea typeface="ＭＳ Ｐゴシック" charset="-128"/>
                <a:cs typeface="ＭＳ Ｐゴシック" charset="-128"/>
              </a:rPr>
              <a:t>Rhines</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scalingapplies</a:t>
            </a:r>
            <a:r>
              <a:rPr lang="en-US" dirty="0" smtClean="0">
                <a:ea typeface="ＭＳ Ｐゴシック" charset="-128"/>
                <a:cs typeface="ＭＳ Ｐゴシック" charset="-128"/>
              </a:rPr>
              <a:t> better to the </a:t>
            </a:r>
            <a:r>
              <a:rPr lang="en-US" dirty="0" err="1" smtClean="0">
                <a:ea typeface="ＭＳ Ｐゴシック" charset="-128"/>
                <a:cs typeface="ＭＳ Ｐゴシック" charset="-128"/>
              </a:rPr>
              <a:t>midlatitudes</a:t>
            </a:r>
            <a:r>
              <a:rPr lang="en-US" dirty="0" smtClean="0">
                <a:ea typeface="ＭＳ Ｐゴシック" charset="-128"/>
                <a:cs typeface="ＭＳ Ｐゴシック" charset="-128"/>
              </a:rPr>
              <a:t>, where the winds are about 30-40 </a:t>
            </a:r>
            <a:r>
              <a:rPr lang="en-US" dirty="0" err="1" smtClean="0">
                <a:ea typeface="ＭＳ Ｐゴシック" charset="-128"/>
                <a:cs typeface="ＭＳ Ｐゴシック" charset="-128"/>
              </a:rPr>
              <a:t>m/sec.Using</a:t>
            </a:r>
            <a:r>
              <a:rPr lang="en-US" dirty="0" smtClean="0">
                <a:ea typeface="ＭＳ Ｐゴシック" charset="-128"/>
                <a:cs typeface="ＭＳ Ｐゴシック" charset="-128"/>
              </a:rPr>
              <a:t> the above value of beta and putting in U=40 </a:t>
            </a:r>
            <a:r>
              <a:rPr lang="en-US" dirty="0" err="1" smtClean="0">
                <a:ea typeface="ＭＳ Ｐゴシック" charset="-128"/>
                <a:cs typeface="ＭＳ Ｐゴシック" charset="-128"/>
              </a:rPr>
              <a:t>m</a:t>
            </a:r>
            <a:r>
              <a:rPr lang="en-US" dirty="0" smtClean="0">
                <a:ea typeface="ＭＳ Ｐゴシック" charset="-128"/>
                <a:cs typeface="ＭＳ Ｐゴシック" charset="-128"/>
              </a:rPr>
              <a:t>/sec, we </a:t>
            </a:r>
            <a:r>
              <a:rPr lang="en-US" dirty="0" err="1" smtClean="0">
                <a:ea typeface="ＭＳ Ｐゴシック" charset="-128"/>
                <a:cs typeface="ＭＳ Ｐゴシック" charset="-128"/>
              </a:rPr>
              <a:t>getL_beta</a:t>
            </a:r>
            <a:r>
              <a:rPr lang="en-US" dirty="0" smtClean="0">
                <a:ea typeface="ＭＳ Ｐゴシック" charset="-128"/>
                <a:cs typeface="ＭＳ Ｐゴシック" charset="-128"/>
              </a:rPr>
              <a:t> ~ 9000 </a:t>
            </a:r>
            <a:r>
              <a:rPr lang="en-US" dirty="0" err="1" smtClean="0">
                <a:ea typeface="ＭＳ Ｐゴシック" charset="-128"/>
                <a:cs typeface="ＭＳ Ｐゴシック" charset="-128"/>
              </a:rPr>
              <a:t>km.For</a:t>
            </a:r>
            <a:r>
              <a:rPr lang="en-US" dirty="0" smtClean="0">
                <a:ea typeface="ＭＳ Ｐゴシック" charset="-128"/>
                <a:cs typeface="ＭＳ Ｐゴシック" charset="-128"/>
              </a:rPr>
              <a:t> hot </a:t>
            </a:r>
            <a:r>
              <a:rPr lang="en-US" dirty="0" err="1" smtClean="0">
                <a:ea typeface="ＭＳ Ｐゴシック" charset="-128"/>
                <a:cs typeface="ＭＳ Ｐゴシック" charset="-128"/>
              </a:rPr>
              <a:t>Jupiters</a:t>
            </a:r>
            <a:r>
              <a:rPr lang="en-US" dirty="0" smtClean="0">
                <a:ea typeface="ＭＳ Ｐゴシック" charset="-128"/>
                <a:cs typeface="ＭＳ Ｐゴシック" charset="-128"/>
              </a:rPr>
              <a:t>, beta is significantly smaller (assuming a </a:t>
            </a:r>
            <a:r>
              <a:rPr lang="en-US" dirty="0" err="1" smtClean="0">
                <a:ea typeface="ＭＳ Ｐゴシック" charset="-128"/>
                <a:cs typeface="ＭＳ Ｐゴシック" charset="-128"/>
              </a:rPr>
              <a:t>synchronouslyrotating</a:t>
            </a:r>
            <a:r>
              <a:rPr lang="en-US" dirty="0" smtClean="0">
                <a:ea typeface="ＭＳ Ｐゴシック" charset="-128"/>
                <a:cs typeface="ＭＳ Ｐゴシック" charset="-128"/>
              </a:rPr>
              <a:t> planet) and the wind speed U is probably significantly </a:t>
            </a:r>
            <a:r>
              <a:rPr lang="en-US" dirty="0" err="1" smtClean="0">
                <a:ea typeface="ＭＳ Ｐゴシック" charset="-128"/>
                <a:cs typeface="ＭＳ Ｐゴシック" charset="-128"/>
              </a:rPr>
              <a:t>faster.If</a:t>
            </a:r>
            <a:r>
              <a:rPr lang="en-US" dirty="0" smtClean="0">
                <a:ea typeface="ＭＳ Ｐゴシック" charset="-128"/>
                <a:cs typeface="ＭＳ Ｐゴシック" charset="-128"/>
              </a:rPr>
              <a:t> you put in U=2 km/sec and assume a 3-day rotation period and a </a:t>
            </a:r>
            <a:r>
              <a:rPr lang="en-US" dirty="0" err="1" smtClean="0">
                <a:ea typeface="ＭＳ Ｐゴシック" charset="-128"/>
                <a:cs typeface="ＭＳ Ｐゴシック" charset="-128"/>
              </a:rPr>
              <a:t>planetwith</a:t>
            </a:r>
            <a:r>
              <a:rPr lang="en-US" dirty="0" smtClean="0">
                <a:ea typeface="ＭＳ Ｐゴシック" charset="-128"/>
                <a:cs typeface="ＭＳ Ｐゴシック" charset="-128"/>
              </a:rPr>
              <a:t> a radius of 80,000 km, you have beta = 6e-13/(m sec), and this </a:t>
            </a:r>
            <a:r>
              <a:rPr lang="en-US" dirty="0" err="1" smtClean="0">
                <a:ea typeface="ＭＳ Ｐゴシック" charset="-128"/>
                <a:cs typeface="ＭＳ Ｐゴシック" charset="-128"/>
              </a:rPr>
              <a:t>givesL_beta</a:t>
            </a:r>
            <a:r>
              <a:rPr lang="en-US" dirty="0" smtClean="0">
                <a:ea typeface="ＭＳ Ｐゴシック" charset="-128"/>
                <a:cs typeface="ＭＳ Ｐゴシック" charset="-128"/>
              </a:rPr>
              <a:t> = 180,000 km.</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err="1" smtClean="0">
                <a:ea typeface="ＭＳ Ｐゴシック" charset="-128"/>
                <a:cs typeface="ＭＳ Ｐゴシック" charset="-128"/>
              </a:rPr>
              <a:t>Rossby</a:t>
            </a:r>
            <a:r>
              <a:rPr lang="en-US" dirty="0" smtClean="0">
                <a:ea typeface="ＭＳ Ｐゴシック" charset="-128"/>
                <a:cs typeface="ＭＳ Ｐゴシック" charset="-128"/>
              </a:rPr>
              <a:t> deformation radius=NH/</a:t>
            </a:r>
            <a:r>
              <a:rPr lang="en-US" dirty="0" err="1" smtClean="0">
                <a:ea typeface="ＭＳ Ｐゴシック" charset="-128"/>
                <a:cs typeface="ＭＳ Ｐゴシック" charset="-128"/>
              </a:rPr>
              <a:t>f</a:t>
            </a:r>
            <a:endParaRPr lang="en-US" dirty="0" smtClean="0">
              <a:ea typeface="ＭＳ Ｐゴシック" charset="-128"/>
              <a:cs typeface="ＭＳ Ｐゴシック" charset="-128"/>
            </a:endParaRPr>
          </a:p>
          <a:p>
            <a:pPr eaLnBrk="1" hangingPunct="1">
              <a:spcBef>
                <a:spcPct val="0"/>
              </a:spcBef>
            </a:pPr>
            <a:r>
              <a:rPr lang="en-US" dirty="0" err="1" smtClean="0">
                <a:ea typeface="ＭＳ Ｐゴシック" charset="-128"/>
                <a:cs typeface="ＭＳ Ｐゴシック" charset="-128"/>
              </a:rPr>
              <a:t>f</a:t>
            </a:r>
            <a:r>
              <a:rPr lang="en-US" dirty="0" smtClean="0">
                <a:ea typeface="ＭＳ Ｐゴシック" charset="-128"/>
                <a:cs typeface="ＭＳ Ｐゴシック" charset="-128"/>
              </a:rPr>
              <a:t> ≡ 2Ω sin </a:t>
            </a:r>
            <a:r>
              <a:rPr lang="en-US" dirty="0" err="1" smtClean="0">
                <a:ea typeface="ＭＳ Ｐゴシック" charset="-128"/>
                <a:cs typeface="ＭＳ Ｐゴシック" charset="-128"/>
              </a:rPr>
              <a:t>φ</a:t>
            </a:r>
            <a:r>
              <a:rPr lang="en-US" dirty="0" smtClean="0">
                <a:ea typeface="ＭＳ Ｐゴシック" charset="-128"/>
                <a:cs typeface="ＭＳ Ｐゴシック" charset="-128"/>
              </a:rPr>
              <a:t> is the </a:t>
            </a:r>
            <a:r>
              <a:rPr lang="en-US" dirty="0" err="1" smtClean="0">
                <a:ea typeface="ＭＳ Ｐゴシック" charset="-128"/>
                <a:cs typeface="ＭＳ Ｐゴシック" charset="-128"/>
              </a:rPr>
              <a:t>Coriolis</a:t>
            </a:r>
            <a:r>
              <a:rPr lang="en-US" dirty="0" smtClean="0">
                <a:ea typeface="ＭＳ Ｐゴシック" charset="-128"/>
                <a:cs typeface="ＭＳ Ｐゴシック" charset="-128"/>
              </a:rPr>
              <a:t> parameter, H is the scale height, and N is the Brunt-</a:t>
            </a:r>
            <a:r>
              <a:rPr lang="en-US" dirty="0" err="1" smtClean="0">
                <a:ea typeface="ＭＳ Ｐゴシック" charset="-128"/>
                <a:cs typeface="ＭＳ Ｐゴシック" charset="-128"/>
              </a:rPr>
              <a:t>V¨ais</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al¨a</a:t>
            </a:r>
            <a:r>
              <a:rPr lang="en-US" dirty="0" smtClean="0">
                <a:ea typeface="ＭＳ Ｐゴシック" charset="-128"/>
                <a:cs typeface="ＭＳ Ｐゴシック" charset="-128"/>
              </a:rPr>
              <a:t> frequency, i.e., the oscillation frequency for a vertically displaced air parcel in a statically stable atmosphere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Transit</a:t>
            </a:r>
            <a:r>
              <a:rPr lang="en-US" baseline="0" dirty="0" smtClean="0"/>
              <a:t> surveys are biased towards short-period, slowly rotating, likely tidally locked objects.  As long as these are our targets, circulation will be important in understanding these atmospheres.  This is still true for super-Earths!</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cs typeface="ＭＳ Ｐゴシック" charset="-128"/>
              </a:rPr>
              <a:t>Main results: Small day-night temperature</a:t>
            </a:r>
            <a:r>
              <a:rPr lang="en-US" baseline="0" dirty="0" smtClean="0">
                <a:ea typeface="ＭＳ Ｐゴシック" charset="-128"/>
                <a:cs typeface="ＭＳ Ｐゴシック" charset="-128"/>
              </a:rPr>
              <a:t> gradient, differing offsets in positions of hot and cold regions.</a:t>
            </a:r>
            <a:endParaRPr lang="en-US" dirty="0" smtClean="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62BB8692-95C1-8D4F-9C16-A8AB19FB3F2A}"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MCMC!</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Minimum occurs *before* the transit!!</a:t>
            </a:r>
            <a:r>
              <a:rPr lang="en-US" baseline="0" dirty="0" smtClean="0"/>
              <a:t>  Feature observed in 8 micron data is likely a detector effect related to the detector ramp, which we didn’t know about at the time of that publication.  8 micron contrast is either 247 +/- 51 K or 160 +/- 51 K, and 24 micron contrast is 236 +/</a:t>
            </a:r>
            <a:r>
              <a:rPr lang="en-US" baseline="0" smtClean="0"/>
              <a:t>- 48 K or 188 +/- 48 K.</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well can we infer night side properties based on fits to the dayside spectrum?</a:t>
            </a:r>
          </a:p>
          <a:p>
            <a:endParaRPr lang="en-US" dirty="0" smtClean="0"/>
          </a:p>
          <a:p>
            <a:r>
              <a:rPr lang="en-US" dirty="0" smtClean="0"/>
              <a:t>Heat sink</a:t>
            </a:r>
            <a:r>
              <a:rPr lang="en-US" baseline="0" dirty="0" smtClean="0"/>
              <a:t> is between 0.01-0.1 bars.</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Evidence for extra absorption</a:t>
            </a:r>
            <a:r>
              <a:rPr lang="en-US" baseline="0" dirty="0" smtClean="0"/>
              <a:t> at 4.5 microns on the night side?</a:t>
            </a:r>
            <a:r>
              <a:rPr lang="en-US" baseline="0" dirty="0" smtClean="0"/>
              <a:t>?  </a:t>
            </a:r>
            <a:r>
              <a:rPr lang="en-US" baseline="0" dirty="0" err="1" smtClean="0"/>
              <a:t>Curent</a:t>
            </a:r>
            <a:r>
              <a:rPr lang="en-US" baseline="0" dirty="0" smtClean="0"/>
              <a:t> models assume LTE chemistry.</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K=5.5 for 189, 9.3 for HAT7, 6.8 for 149</a:t>
            </a:r>
            <a:endParaRPr lang="en-US" dirty="0"/>
          </a:p>
        </p:txBody>
      </p:sp>
      <p:sp>
        <p:nvSpPr>
          <p:cNvPr id="4" name="Slide Number Placeholder 3"/>
          <p:cNvSpPr>
            <a:spLocks noGrp="1"/>
          </p:cNvSpPr>
          <p:nvPr>
            <p:ph type="sldNum" sz="quarter" idx="10"/>
          </p:nvPr>
        </p:nvSpPr>
        <p:spPr/>
        <p:txBody>
          <a:bodyPr/>
          <a:lstStyle/>
          <a:p>
            <a:fld id="{1596FE5B-B8FA-6446-B4A2-62FC27BAEC6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1F1D40-C380-2F49-A144-CF8794809F7A}" type="datetimeFigureOut">
              <a:rPr lang="en-US" smtClean="0"/>
              <a:pPr/>
              <a:t>9/13/11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1D40-C380-2F49-A144-CF8794809F7A}" type="datetimeFigureOut">
              <a:rPr lang="en-US" smtClean="0"/>
              <a:pPr/>
              <a:t>9/13/11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1D40-C380-2F49-A144-CF8794809F7A}" type="datetimeFigureOut">
              <a:rPr lang="en-US" smtClean="0"/>
              <a:pPr/>
              <a:t>9/13/11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F1D40-C380-2F49-A144-CF8794809F7A}" type="datetimeFigureOut">
              <a:rPr lang="en-US" smtClean="0"/>
              <a:pPr/>
              <a:t>9/13/11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1F1D40-C380-2F49-A144-CF8794809F7A}" type="datetimeFigureOut">
              <a:rPr lang="en-US" smtClean="0"/>
              <a:pPr/>
              <a:t>9/13/11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1F1D40-C380-2F49-A144-CF8794809F7A}" type="datetimeFigureOut">
              <a:rPr lang="en-US" smtClean="0"/>
              <a:pPr/>
              <a:t>9/13/11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1F1D40-C380-2F49-A144-CF8794809F7A}" type="datetimeFigureOut">
              <a:rPr lang="en-US" smtClean="0"/>
              <a:pPr/>
              <a:t>9/13/11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1F1D40-C380-2F49-A144-CF8794809F7A}" type="datetimeFigureOut">
              <a:rPr lang="en-US" smtClean="0"/>
              <a:pPr/>
              <a:t>9/13/11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F1D40-C380-2F49-A144-CF8794809F7A}" type="datetimeFigureOut">
              <a:rPr lang="en-US" smtClean="0"/>
              <a:pPr/>
              <a:t>9/13/11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1F1D40-C380-2F49-A144-CF8794809F7A}" type="datetimeFigureOut">
              <a:rPr lang="en-US" smtClean="0"/>
              <a:pPr/>
              <a:t>9/13/11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1F1D40-C380-2F49-A144-CF8794809F7A}" type="datetimeFigureOut">
              <a:rPr lang="en-US" smtClean="0"/>
              <a:pPr/>
              <a:t>9/13/11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71D27F-A8FF-204E-85E1-B200492672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F1D40-C380-2F49-A144-CF8794809F7A}" type="datetimeFigureOut">
              <a:rPr lang="en-US" smtClean="0"/>
              <a:pPr/>
              <a:t>9/13/11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1D27F-A8FF-204E-85E1-B200492672F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df"/><Relationship Id="rId4" Type="http://schemas.openxmlformats.org/officeDocument/2006/relationships/image" Target="../media/image25.png"/><Relationship Id="rId5" Type="http://schemas.openxmlformats.org/officeDocument/2006/relationships/image" Target="../media/image3.pd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df"/><Relationship Id="rId4" Type="http://schemas.openxmlformats.org/officeDocument/2006/relationships/image" Target="../media/image27.png"/><Relationship Id="rId5" Type="http://schemas.openxmlformats.org/officeDocument/2006/relationships/image" Target="../media/image28.pdf"/><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image" Target="../media/image18.pd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d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d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df"/><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d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df"/><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df"/><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d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df"/><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d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d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df"/></Relationships>
</file>

<file path=ppt/slides/_rels/slide7.xml.rels><?xml version="1.0" encoding="UTF-8" standalone="yes"?>
<Relationships xmlns="http://schemas.openxmlformats.org/package/2006/relationships"><Relationship Id="rId3" Type="http://schemas.openxmlformats.org/officeDocument/2006/relationships/image" Target="../media/image12.pdf"/><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image" Target="../media/image18.pd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5" Type="http://schemas.openxmlformats.org/officeDocument/2006/relationships/image" Target="../media/image22.pdf"/><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385502" y="123246"/>
            <a:ext cx="6421034" cy="1153237"/>
          </a:xfrm>
        </p:spPr>
        <p:txBody>
          <a:bodyPr>
            <a:normAutofit/>
          </a:bodyPr>
          <a:lstStyle/>
          <a:p>
            <a:pPr eaLnBrk="1" hangingPunct="1"/>
            <a:r>
              <a:rPr lang="en-US" sz="3200" dirty="0" smtClean="0">
                <a:solidFill>
                  <a:srgbClr val="FFFF00"/>
                </a:solidFill>
                <a:latin typeface="Tahoma" charset="0"/>
                <a:ea typeface="Tahoma" charset="0"/>
                <a:cs typeface="Tahoma" charset="0"/>
              </a:rPr>
              <a:t>A Warm Spitzer Survey of Atmospheric Circulation Patterns</a:t>
            </a:r>
          </a:p>
        </p:txBody>
      </p:sp>
      <p:pic>
        <p:nvPicPr>
          <p:cNvPr id="60419" name="Picture 4" descr="jupiter_at_many_wavelengths"/>
          <p:cNvPicPr>
            <a:picLocks noChangeAspect="1" noChangeArrowheads="1"/>
          </p:cNvPicPr>
          <p:nvPr/>
        </p:nvPicPr>
        <p:blipFill>
          <a:blip r:embed="rId3"/>
          <a:srcRect t="6736"/>
          <a:stretch>
            <a:fillRect/>
          </a:stretch>
        </p:blipFill>
        <p:spPr bwMode="auto">
          <a:xfrm>
            <a:off x="2272436" y="1405476"/>
            <a:ext cx="4710973" cy="2929082"/>
          </a:xfrm>
          <a:prstGeom prst="rect">
            <a:avLst/>
          </a:prstGeom>
          <a:noFill/>
          <a:ln w="9525">
            <a:noFill/>
            <a:miter lim="800000"/>
            <a:headEnd/>
            <a:tailEnd/>
          </a:ln>
        </p:spPr>
      </p:pic>
      <p:sp>
        <p:nvSpPr>
          <p:cNvPr id="60420" name="TextBox 20"/>
          <p:cNvSpPr txBox="1">
            <a:spLocks noChangeArrowheads="1"/>
          </p:cNvSpPr>
          <p:nvPr/>
        </p:nvSpPr>
        <p:spPr bwMode="auto">
          <a:xfrm>
            <a:off x="7085927" y="3624702"/>
            <a:ext cx="952500" cy="646113"/>
          </a:xfrm>
          <a:prstGeom prst="rect">
            <a:avLst/>
          </a:prstGeom>
          <a:noFill/>
          <a:ln w="9525">
            <a:noFill/>
            <a:miter lim="800000"/>
            <a:headEnd/>
            <a:tailEnd/>
          </a:ln>
        </p:spPr>
        <p:txBody>
          <a:bodyPr>
            <a:prstTxWarp prst="textNoShape">
              <a:avLst/>
            </a:prstTxWarp>
            <a:spAutoFit/>
          </a:bodyPr>
          <a:lstStyle/>
          <a:p>
            <a:r>
              <a:rPr lang="en-US" sz="1200" dirty="0">
                <a:solidFill>
                  <a:schemeClr val="bg1"/>
                </a:solidFill>
                <a:latin typeface="Tahoma" charset="0"/>
                <a:ea typeface="Tahoma" charset="0"/>
                <a:cs typeface="Tahoma" charset="0"/>
              </a:rPr>
              <a:t>Image credit G. Orton</a:t>
            </a:r>
          </a:p>
        </p:txBody>
      </p:sp>
      <p:sp>
        <p:nvSpPr>
          <p:cNvPr id="8" name="TextBox 20"/>
          <p:cNvSpPr txBox="1">
            <a:spLocks noChangeArrowheads="1"/>
          </p:cNvSpPr>
          <p:nvPr/>
        </p:nvSpPr>
        <p:spPr bwMode="auto">
          <a:xfrm>
            <a:off x="293058" y="4500504"/>
            <a:ext cx="8492358" cy="1538883"/>
          </a:xfrm>
          <a:prstGeom prst="rect">
            <a:avLst/>
          </a:prstGeom>
          <a:noFill/>
          <a:ln w="9525">
            <a:noFill/>
            <a:miter lim="800000"/>
            <a:headEnd/>
            <a:tailEnd/>
          </a:ln>
        </p:spPr>
        <p:txBody>
          <a:bodyPr wrap="square">
            <a:prstTxWarp prst="textNoShape">
              <a:avLst/>
            </a:prstTxWarp>
            <a:spAutoFit/>
          </a:bodyPr>
          <a:lstStyle/>
          <a:p>
            <a:pPr algn="ctr"/>
            <a:r>
              <a:rPr lang="en-US" sz="2200" dirty="0" smtClean="0">
                <a:solidFill>
                  <a:srgbClr val="FFFF00"/>
                </a:solidFill>
                <a:latin typeface="Tahoma" charset="0"/>
                <a:ea typeface="Tahoma" charset="0"/>
                <a:cs typeface="Tahoma" charset="0"/>
              </a:rPr>
              <a:t>Heather Knutson (Caltech)</a:t>
            </a:r>
            <a:endParaRPr lang="en-US" sz="2200" dirty="0" smtClean="0">
              <a:solidFill>
                <a:schemeClr val="bg1"/>
              </a:solidFill>
              <a:latin typeface="Tahoma" charset="0"/>
              <a:ea typeface="Tahoma" charset="0"/>
              <a:cs typeface="Tahoma" charset="0"/>
            </a:endParaRPr>
          </a:p>
          <a:p>
            <a:pPr algn="ctr"/>
            <a:r>
              <a:rPr lang="en-US" dirty="0" smtClean="0">
                <a:solidFill>
                  <a:schemeClr val="bg1"/>
                </a:solidFill>
                <a:latin typeface="Tahoma" charset="0"/>
                <a:ea typeface="Tahoma" charset="0"/>
                <a:cs typeface="Tahoma" charset="0"/>
              </a:rPr>
              <a:t>In collaboration with: N. Lewis (Arizona), N. Cowan (Northwestern), E. </a:t>
            </a:r>
            <a:r>
              <a:rPr lang="en-US" dirty="0" err="1" smtClean="0">
                <a:solidFill>
                  <a:schemeClr val="bg1"/>
                </a:solidFill>
                <a:latin typeface="Tahoma" charset="0"/>
                <a:ea typeface="Tahoma" charset="0"/>
                <a:cs typeface="Tahoma" charset="0"/>
              </a:rPr>
              <a:t>Agol</a:t>
            </a:r>
            <a:r>
              <a:rPr lang="en-US" dirty="0" smtClean="0">
                <a:solidFill>
                  <a:schemeClr val="bg1"/>
                </a:solidFill>
                <a:latin typeface="Tahoma" charset="0"/>
                <a:ea typeface="Tahoma" charset="0"/>
                <a:cs typeface="Tahoma" charset="0"/>
              </a:rPr>
              <a:t> (U Washington), A. Burrows (Princeton), D. Charbonneau (Harvard), D. Deming (Maryland), J. Desert (Harvard), J. Fortney (Santa Cruz), E. Kite (UC Berkeley), J. Langton (Principia), G. Laughlin (Santa Cruz), A. Showman (Arizona)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fortney_2D.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91344" y="681563"/>
            <a:ext cx="8546255" cy="6104468"/>
          </a:xfrm>
          <a:prstGeom prst="rect">
            <a:avLst/>
          </a:prstGeom>
        </p:spPr>
      </p:pic>
      <p:sp>
        <p:nvSpPr>
          <p:cNvPr id="2" name="Title 1"/>
          <p:cNvSpPr>
            <a:spLocks noGrp="1"/>
          </p:cNvSpPr>
          <p:nvPr>
            <p:ph type="title"/>
          </p:nvPr>
        </p:nvSpPr>
        <p:spPr>
          <a:xfrm>
            <a:off x="152400" y="194206"/>
            <a:ext cx="7112000" cy="656695"/>
          </a:xfrm>
        </p:spPr>
        <p:txBody>
          <a:bodyPr>
            <a:normAutofit fontScale="90000"/>
          </a:bodyPr>
          <a:lstStyle/>
          <a:p>
            <a:r>
              <a:rPr lang="en-US" sz="3000" b="1" dirty="0" smtClean="0">
                <a:latin typeface="Tahoma"/>
                <a:cs typeface="Tahoma"/>
              </a:rPr>
              <a:t>Comparison to 3D Atmosphere Models</a:t>
            </a:r>
            <a:br>
              <a:rPr lang="en-US" sz="3000" b="1" dirty="0" smtClean="0">
                <a:latin typeface="Tahoma"/>
                <a:cs typeface="Tahoma"/>
              </a:rPr>
            </a:br>
            <a:r>
              <a:rPr lang="en-US" sz="1889" dirty="0" smtClean="0">
                <a:latin typeface="Tahoma"/>
                <a:cs typeface="Tahoma"/>
              </a:rPr>
              <a:t>Showman, Fortney et al. (2009)</a:t>
            </a:r>
            <a:endParaRPr lang="en-US" sz="1889" dirty="0">
              <a:latin typeface="Tahoma"/>
              <a:cs typeface="Tahoma"/>
            </a:endParaRPr>
          </a:p>
        </p:txBody>
      </p:sp>
      <p:sp>
        <p:nvSpPr>
          <p:cNvPr id="8" name="Oval 7"/>
          <p:cNvSpPr/>
          <p:nvPr/>
        </p:nvSpPr>
        <p:spPr>
          <a:xfrm>
            <a:off x="3974045" y="4811181"/>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980373" y="4887869"/>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413232" y="4609063"/>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419560" y="4685751"/>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982627" y="4452426"/>
            <a:ext cx="1634067" cy="923330"/>
          </a:xfrm>
          <a:prstGeom prst="rect">
            <a:avLst/>
          </a:prstGeom>
          <a:noFill/>
        </p:spPr>
        <p:txBody>
          <a:bodyPr wrap="square" rtlCol="0">
            <a:spAutoFit/>
          </a:bodyPr>
          <a:lstStyle/>
          <a:p>
            <a:r>
              <a:rPr lang="en-US" b="1" dirty="0" smtClean="0">
                <a:solidFill>
                  <a:srgbClr val="0000FF"/>
                </a:solidFill>
              </a:rPr>
              <a:t>New data.  </a:t>
            </a:r>
            <a:r>
              <a:rPr lang="en-US" dirty="0" smtClean="0">
                <a:solidFill>
                  <a:srgbClr val="0000FF"/>
                </a:solidFill>
              </a:rPr>
              <a:t>Errors are 7-10x smaller!</a:t>
            </a:r>
            <a:endParaRPr lang="en-US" dirty="0">
              <a:solidFill>
                <a:srgbClr val="0000FF"/>
              </a:solidFill>
            </a:endParaRPr>
          </a:p>
        </p:txBody>
      </p:sp>
      <p:sp>
        <p:nvSpPr>
          <p:cNvPr id="13" name="Oval 12"/>
          <p:cNvSpPr/>
          <p:nvPr/>
        </p:nvSpPr>
        <p:spPr>
          <a:xfrm>
            <a:off x="3295638" y="3093552"/>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01966" y="3170240"/>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494608" y="3058613"/>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3500936" y="3135301"/>
            <a:ext cx="160888" cy="6899"/>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904999" y="4933657"/>
            <a:ext cx="2056345" cy="369332"/>
          </a:xfrm>
          <a:prstGeom prst="rect">
            <a:avLst/>
          </a:prstGeom>
          <a:noFill/>
        </p:spPr>
        <p:txBody>
          <a:bodyPr wrap="square" rtlCol="0">
            <a:spAutoFit/>
          </a:bodyPr>
          <a:lstStyle/>
          <a:p>
            <a:r>
              <a:rPr lang="en-US" dirty="0" smtClean="0">
                <a:solidFill>
                  <a:srgbClr val="FF0000"/>
                </a:solidFill>
                <a:latin typeface="Tahoma"/>
                <a:cs typeface="Tahoma"/>
              </a:rPr>
              <a:t>Solar, </a:t>
            </a:r>
            <a:r>
              <a:rPr lang="en-US" dirty="0" smtClean="0">
                <a:solidFill>
                  <a:srgbClr val="008000"/>
                </a:solidFill>
                <a:latin typeface="Tahoma"/>
                <a:cs typeface="Tahoma"/>
              </a:rPr>
              <a:t>5x solar</a:t>
            </a:r>
            <a:endParaRPr lang="en-US" dirty="0">
              <a:solidFill>
                <a:srgbClr val="008000"/>
              </a:solidFill>
              <a:latin typeface="Tahoma"/>
              <a:cs typeface="Tahoma"/>
            </a:endParaRPr>
          </a:p>
        </p:txBody>
      </p:sp>
      <p:cxnSp>
        <p:nvCxnSpPr>
          <p:cNvPr id="20" name="Straight Arrow Connector 19"/>
          <p:cNvCxnSpPr/>
          <p:nvPr/>
        </p:nvCxnSpPr>
        <p:spPr>
          <a:xfrm rot="10800000">
            <a:off x="4662999" y="4660351"/>
            <a:ext cx="395829" cy="1588"/>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f4b-xv-grab-save-as-ps.eps"/>
          <p:cNvPicPr>
            <a:picLocks noChangeAspect="1"/>
          </p:cNvPicPr>
          <p:nvPr/>
        </p:nvPicPr>
        <mc:AlternateContent>
          <mc:Choice xmlns:ma="http://schemas.microsoft.com/office/mac/drawingml/2008/main" Requires="ma">
            <p:blipFill>
              <a:blip r:embed="rId5"/>
              <a:srcRect l="5787" t="6543" b="8474"/>
              <a:stretch>
                <a:fillRect/>
              </a:stretch>
            </p:blipFill>
          </mc:Choice>
          <mc:Fallback>
            <p:blipFill>
              <a:blip r:embed="rId6"/>
              <a:srcRect l="5787" t="6543" b="8474"/>
              <a:stretch>
                <a:fillRect/>
              </a:stretch>
            </p:blipFill>
          </mc:Fallback>
        </mc:AlternateContent>
        <p:spPr>
          <a:xfrm>
            <a:off x="7175500" y="16407"/>
            <a:ext cx="1853807" cy="96149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83207" y="223839"/>
            <a:ext cx="2980267" cy="2248427"/>
          </a:xfrm>
        </p:spPr>
        <p:txBody>
          <a:bodyPr>
            <a:normAutofit/>
          </a:bodyPr>
          <a:lstStyle/>
          <a:p>
            <a:r>
              <a:rPr lang="en-US" sz="3200" b="1" dirty="0" smtClean="0">
                <a:latin typeface="Tahoma"/>
                <a:cs typeface="Tahoma"/>
              </a:rPr>
              <a:t>A Growing Diversity of Circulation Patterns</a:t>
            </a:r>
            <a:endParaRPr lang="en-US" sz="3200" b="1" dirty="0">
              <a:latin typeface="Tahoma"/>
              <a:cs typeface="Tahoma"/>
            </a:endParaRPr>
          </a:p>
        </p:txBody>
      </p:sp>
      <p:pic>
        <p:nvPicPr>
          <p:cNvPr id="4" name="Picture 3" descr="hat7_ch1_phase_var_wfunct_sine.eps"/>
          <p:cNvPicPr>
            <a:picLocks noChangeAspect="1"/>
          </p:cNvPicPr>
          <p:nvPr/>
        </p:nvPicPr>
        <mc:AlternateContent>
          <mc:Choice xmlns:ma="http://schemas.microsoft.com/office/mac/drawingml/2008/main" Requires="ma">
            <p:blipFill>
              <a:blip r:embed="rId3"/>
              <a:srcRect l="9099" t="9630" r="20603" b="44197"/>
              <a:stretch>
                <a:fillRect/>
              </a:stretch>
            </p:blipFill>
          </mc:Choice>
          <mc:Fallback>
            <p:blipFill>
              <a:blip r:embed="rId4"/>
              <a:srcRect l="9099" t="9630" r="20603" b="44197"/>
              <a:stretch>
                <a:fillRect/>
              </a:stretch>
            </p:blipFill>
          </mc:Fallback>
        </mc:AlternateContent>
        <p:spPr>
          <a:xfrm>
            <a:off x="118540" y="3710"/>
            <a:ext cx="4537758" cy="3857093"/>
          </a:xfrm>
          <a:prstGeom prst="rect">
            <a:avLst/>
          </a:prstGeom>
        </p:spPr>
      </p:pic>
      <p:pic>
        <p:nvPicPr>
          <p:cNvPr id="5" name="Picture 4" descr="hd149_ch2_phase_var_sfit_cowan.eps"/>
          <p:cNvPicPr>
            <a:picLocks noChangeAspect="1"/>
          </p:cNvPicPr>
          <p:nvPr/>
        </p:nvPicPr>
        <mc:AlternateContent>
          <mc:Choice xmlns:ma="http://schemas.microsoft.com/office/mac/drawingml/2008/main" Requires="ma">
            <p:blipFill>
              <a:blip r:embed="rId5"/>
              <a:srcRect l="8141" t="9877" r="20922" b="44691"/>
              <a:stretch>
                <a:fillRect/>
              </a:stretch>
            </p:blipFill>
          </mc:Choice>
          <mc:Fallback>
            <p:blipFill>
              <a:blip r:embed="rId6"/>
              <a:srcRect l="8141" t="9877" r="20922" b="44691"/>
              <a:stretch>
                <a:fillRect/>
              </a:stretch>
            </p:blipFill>
          </mc:Fallback>
        </mc:AlternateContent>
        <p:spPr>
          <a:xfrm>
            <a:off x="4476656" y="2510367"/>
            <a:ext cx="4678568" cy="3877733"/>
          </a:xfrm>
          <a:prstGeom prst="rect">
            <a:avLst/>
          </a:prstGeom>
        </p:spPr>
      </p:pic>
      <p:cxnSp>
        <p:nvCxnSpPr>
          <p:cNvPr id="6" name="Straight Connector 5"/>
          <p:cNvCxnSpPr/>
          <p:nvPr/>
        </p:nvCxnSpPr>
        <p:spPr>
          <a:xfrm>
            <a:off x="674058" y="2692400"/>
            <a:ext cx="3789898"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153019" y="5370512"/>
            <a:ext cx="3825881"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6600" y="1130300"/>
            <a:ext cx="1168400" cy="338554"/>
          </a:xfrm>
          <a:prstGeom prst="rect">
            <a:avLst/>
          </a:prstGeom>
          <a:noFill/>
        </p:spPr>
        <p:txBody>
          <a:bodyPr wrap="square" rtlCol="0">
            <a:spAutoFit/>
          </a:bodyPr>
          <a:lstStyle/>
          <a:p>
            <a:r>
              <a:rPr lang="en-US" sz="1600" b="1" dirty="0" smtClean="0">
                <a:solidFill>
                  <a:srgbClr val="0000FF"/>
                </a:solidFill>
                <a:latin typeface="Tahoma"/>
                <a:cs typeface="Tahoma"/>
              </a:rPr>
              <a:t>HAT-P-7b</a:t>
            </a:r>
            <a:endParaRPr lang="en-US" sz="1600" b="1" dirty="0">
              <a:solidFill>
                <a:srgbClr val="0000FF"/>
              </a:solidFill>
              <a:latin typeface="Tahoma"/>
              <a:cs typeface="Tahoma"/>
            </a:endParaRPr>
          </a:p>
        </p:txBody>
      </p:sp>
      <p:sp>
        <p:nvSpPr>
          <p:cNvPr id="16" name="TextBox 15"/>
          <p:cNvSpPr txBox="1"/>
          <p:nvPr/>
        </p:nvSpPr>
        <p:spPr>
          <a:xfrm>
            <a:off x="5114918" y="3670303"/>
            <a:ext cx="2124081" cy="338554"/>
          </a:xfrm>
          <a:prstGeom prst="rect">
            <a:avLst/>
          </a:prstGeom>
          <a:noFill/>
        </p:spPr>
        <p:txBody>
          <a:bodyPr wrap="square" rtlCol="0">
            <a:spAutoFit/>
          </a:bodyPr>
          <a:lstStyle/>
          <a:p>
            <a:r>
              <a:rPr lang="en-US" sz="1600" b="1" dirty="0" smtClean="0">
                <a:solidFill>
                  <a:srgbClr val="FF0000"/>
                </a:solidFill>
                <a:latin typeface="Tahoma"/>
                <a:cs typeface="Tahoma"/>
              </a:rPr>
              <a:t>HD 149026b</a:t>
            </a:r>
            <a:endParaRPr lang="en-US" sz="1600" b="1" dirty="0">
              <a:solidFill>
                <a:srgbClr val="FF0000"/>
              </a:solidFill>
              <a:latin typeface="Tahoma"/>
              <a:cs typeface="Tahoma"/>
            </a:endParaRPr>
          </a:p>
        </p:txBody>
      </p:sp>
      <p:sp>
        <p:nvSpPr>
          <p:cNvPr id="17" name="TextBox 16"/>
          <p:cNvSpPr txBox="1"/>
          <p:nvPr/>
        </p:nvSpPr>
        <p:spPr>
          <a:xfrm>
            <a:off x="431800" y="3977623"/>
            <a:ext cx="4019456" cy="2308324"/>
          </a:xfrm>
          <a:prstGeom prst="rect">
            <a:avLst/>
          </a:prstGeom>
          <a:noFill/>
        </p:spPr>
        <p:txBody>
          <a:bodyPr wrap="square" rtlCol="0">
            <a:spAutoFit/>
          </a:bodyPr>
          <a:lstStyle/>
          <a:p>
            <a:r>
              <a:rPr lang="en-US" b="1" dirty="0" smtClean="0">
                <a:solidFill>
                  <a:srgbClr val="0000FF"/>
                </a:solidFill>
                <a:latin typeface="Tahoma"/>
                <a:cs typeface="Tahoma"/>
              </a:rPr>
              <a:t>HAT-P-7b </a:t>
            </a:r>
            <a:r>
              <a:rPr lang="en-US" dirty="0" smtClean="0">
                <a:latin typeface="Tahoma"/>
                <a:cs typeface="Tahoma"/>
              </a:rPr>
              <a:t>is very hot (~2500 K)… could MHD effects brake the atmospheric flows?</a:t>
            </a:r>
          </a:p>
          <a:p>
            <a:endParaRPr lang="en-US" dirty="0" smtClean="0">
              <a:latin typeface="Tahoma"/>
              <a:cs typeface="Tahoma"/>
            </a:endParaRPr>
          </a:p>
          <a:p>
            <a:r>
              <a:rPr lang="en-US" b="1" dirty="0" smtClean="0">
                <a:solidFill>
                  <a:srgbClr val="FF0000"/>
                </a:solidFill>
                <a:latin typeface="Tahoma"/>
                <a:cs typeface="Tahoma"/>
              </a:rPr>
              <a:t>HD 149026b </a:t>
            </a:r>
            <a:r>
              <a:rPr lang="en-US" dirty="0" smtClean="0">
                <a:latin typeface="Tahoma"/>
                <a:cs typeface="Tahoma"/>
              </a:rPr>
              <a:t>likely has a high </a:t>
            </a:r>
            <a:r>
              <a:rPr lang="en-US" dirty="0" err="1" smtClean="0">
                <a:latin typeface="Tahoma"/>
                <a:cs typeface="Tahoma"/>
              </a:rPr>
              <a:t>metallicity</a:t>
            </a:r>
            <a:r>
              <a:rPr lang="en-US" dirty="0" smtClean="0">
                <a:latin typeface="Tahoma"/>
                <a:cs typeface="Tahoma"/>
              </a:rPr>
              <a:t>.  Could increasing the opacity result in larger temperature gradients?</a:t>
            </a:r>
            <a:endParaRPr lang="en-US" dirty="0">
              <a:latin typeface="Tahoma"/>
              <a:cs typeface="Tahoma"/>
            </a:endParaRPr>
          </a:p>
        </p:txBody>
      </p:sp>
      <p:sp>
        <p:nvSpPr>
          <p:cNvPr id="19" name="TextBox 18"/>
          <p:cNvSpPr txBox="1"/>
          <p:nvPr/>
        </p:nvSpPr>
        <p:spPr>
          <a:xfrm>
            <a:off x="3549556" y="1130300"/>
            <a:ext cx="1168400" cy="338554"/>
          </a:xfrm>
          <a:prstGeom prst="rect">
            <a:avLst/>
          </a:prstGeom>
          <a:noFill/>
        </p:spPr>
        <p:txBody>
          <a:bodyPr wrap="square" rtlCol="0">
            <a:spAutoFit/>
          </a:bodyPr>
          <a:lstStyle/>
          <a:p>
            <a:r>
              <a:rPr lang="en-US" sz="1600" b="1" dirty="0" smtClean="0">
                <a:solidFill>
                  <a:srgbClr val="0000FF"/>
                </a:solidFill>
                <a:latin typeface="Tahoma"/>
                <a:cs typeface="Tahoma"/>
              </a:rPr>
              <a:t>3.6 </a:t>
            </a:r>
            <a:r>
              <a:rPr lang="en-US" sz="1600" b="1" dirty="0" err="1" smtClean="0">
                <a:solidFill>
                  <a:srgbClr val="0000FF"/>
                </a:solidFill>
                <a:latin typeface="Lucida Grande"/>
                <a:ea typeface="Lucida Grande"/>
                <a:cs typeface="Lucida Grande"/>
              </a:rPr>
              <a:t>μ</a:t>
            </a:r>
            <a:r>
              <a:rPr lang="en-US" sz="1600" b="1" dirty="0" err="1" smtClean="0">
                <a:solidFill>
                  <a:srgbClr val="0000FF"/>
                </a:solidFill>
                <a:latin typeface="Tahoma"/>
                <a:cs typeface="Tahoma"/>
              </a:rPr>
              <a:t>m</a:t>
            </a:r>
            <a:endParaRPr lang="en-US" sz="1600" b="1" dirty="0">
              <a:solidFill>
                <a:srgbClr val="0000FF"/>
              </a:solidFill>
              <a:latin typeface="Tahoma"/>
              <a:cs typeface="Tahoma"/>
            </a:endParaRPr>
          </a:p>
        </p:txBody>
      </p:sp>
      <p:sp>
        <p:nvSpPr>
          <p:cNvPr id="20" name="Rectangle 19"/>
          <p:cNvSpPr/>
          <p:nvPr/>
        </p:nvSpPr>
        <p:spPr>
          <a:xfrm>
            <a:off x="8005860" y="3633691"/>
            <a:ext cx="998440" cy="369332"/>
          </a:xfrm>
          <a:prstGeom prst="rect">
            <a:avLst/>
          </a:prstGeom>
        </p:spPr>
        <p:txBody>
          <a:bodyPr wrap="none">
            <a:spAutoFit/>
          </a:bodyPr>
          <a:lstStyle/>
          <a:p>
            <a:r>
              <a:rPr lang="en-US" b="1" dirty="0" smtClean="0">
                <a:solidFill>
                  <a:srgbClr val="FF0000"/>
                </a:solidFill>
                <a:latin typeface="Tahoma"/>
                <a:cs typeface="Tahoma"/>
              </a:rPr>
              <a:t>4.5 </a:t>
            </a:r>
            <a:r>
              <a:rPr lang="en-US" b="1" dirty="0" err="1" smtClean="0">
                <a:solidFill>
                  <a:srgbClr val="FF0000"/>
                </a:solidFill>
                <a:latin typeface="Lucida Grande"/>
                <a:ea typeface="Lucida Grande"/>
                <a:cs typeface="Lucida Grande"/>
              </a:rPr>
              <a:t>μ</a:t>
            </a:r>
            <a:r>
              <a:rPr lang="en-US" b="1" dirty="0" err="1" smtClean="0">
                <a:solidFill>
                  <a:srgbClr val="FF0000"/>
                </a:solidFill>
                <a:latin typeface="Tahoma"/>
                <a:cs typeface="Tahoma"/>
              </a:rPr>
              <a:t>m</a:t>
            </a:r>
            <a:endParaRPr lang="en-US" dirty="0"/>
          </a:p>
        </p:txBody>
      </p:sp>
      <p:grpSp>
        <p:nvGrpSpPr>
          <p:cNvPr id="18" name="Group 17"/>
          <p:cNvGrpSpPr/>
          <p:nvPr/>
        </p:nvGrpSpPr>
        <p:grpSpPr>
          <a:xfrm>
            <a:off x="7239000" y="3023393"/>
            <a:ext cx="1536700" cy="636491"/>
            <a:chOff x="7239000" y="3023393"/>
            <a:chExt cx="1536700" cy="636491"/>
          </a:xfrm>
        </p:grpSpPr>
        <p:cxnSp>
          <p:nvCxnSpPr>
            <p:cNvPr id="13" name="Straight Connector 12"/>
            <p:cNvCxnSpPr/>
            <p:nvPr/>
          </p:nvCxnSpPr>
          <p:spPr>
            <a:xfrm rot="5400000">
              <a:off x="6933454" y="3340845"/>
              <a:ext cx="63649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239000" y="3150393"/>
              <a:ext cx="1536700" cy="338554"/>
            </a:xfrm>
            <a:prstGeom prst="rect">
              <a:avLst/>
            </a:prstGeom>
            <a:noFill/>
          </p:spPr>
          <p:txBody>
            <a:bodyPr wrap="square" rtlCol="0">
              <a:spAutoFit/>
            </a:bodyPr>
            <a:lstStyle/>
            <a:p>
              <a:r>
                <a:rPr lang="en-US" sz="1600" dirty="0" smtClean="0">
                  <a:latin typeface="Tahoma"/>
                  <a:cs typeface="Tahoma"/>
                </a:rPr>
                <a:t>8x smaller</a:t>
              </a:r>
              <a:endParaRPr lang="en-US" sz="1600" dirty="0">
                <a:latin typeface="Tahoma"/>
                <a:cs typeface="Tahoma"/>
              </a:endParaRPr>
            </a:p>
          </p:txBody>
        </p:sp>
      </p:grpSp>
      <p:sp>
        <p:nvSpPr>
          <p:cNvPr id="21" name="TextBox 20"/>
          <p:cNvSpPr txBox="1"/>
          <p:nvPr/>
        </p:nvSpPr>
        <p:spPr>
          <a:xfrm>
            <a:off x="736600" y="842546"/>
            <a:ext cx="1536700" cy="338554"/>
          </a:xfrm>
          <a:prstGeom prst="rect">
            <a:avLst/>
          </a:prstGeom>
          <a:noFill/>
        </p:spPr>
        <p:txBody>
          <a:bodyPr wrap="square" rtlCol="0">
            <a:spAutoFit/>
          </a:bodyPr>
          <a:lstStyle/>
          <a:p>
            <a:r>
              <a:rPr lang="en-US" sz="1600" dirty="0" smtClean="0">
                <a:latin typeface="Tahoma"/>
                <a:cs typeface="Tahoma"/>
              </a:rPr>
              <a:t>4 mag. fainter</a:t>
            </a:r>
            <a:endParaRPr lang="en-US" sz="1600" dirty="0">
              <a:latin typeface="Tahoma"/>
              <a:cs typeface="Tahoma"/>
            </a:endParaRPr>
          </a:p>
        </p:txBody>
      </p:sp>
      <p:sp>
        <p:nvSpPr>
          <p:cNvPr id="22" name="Oval 1058"/>
          <p:cNvSpPr>
            <a:spLocks noChangeArrowheads="1"/>
          </p:cNvSpPr>
          <p:nvPr/>
        </p:nvSpPr>
        <p:spPr bwMode="auto">
          <a:xfrm>
            <a:off x="931863" y="36893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3" name="Oval 1058"/>
          <p:cNvSpPr>
            <a:spLocks noChangeArrowheads="1"/>
          </p:cNvSpPr>
          <p:nvPr/>
        </p:nvSpPr>
        <p:spPr bwMode="auto">
          <a:xfrm>
            <a:off x="3314700" y="36972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4" name="Oval 1058"/>
          <p:cNvSpPr>
            <a:spLocks noChangeArrowheads="1"/>
          </p:cNvSpPr>
          <p:nvPr/>
        </p:nvSpPr>
        <p:spPr bwMode="auto">
          <a:xfrm>
            <a:off x="2503488" y="37020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 name="Oval 1058"/>
          <p:cNvSpPr>
            <a:spLocks noChangeArrowheads="1"/>
          </p:cNvSpPr>
          <p:nvPr/>
        </p:nvSpPr>
        <p:spPr bwMode="auto">
          <a:xfrm>
            <a:off x="2908300" y="37036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6" name="AutoShape 1059"/>
          <p:cNvSpPr>
            <a:spLocks noChangeArrowheads="1"/>
          </p:cNvSpPr>
          <p:nvPr/>
        </p:nvSpPr>
        <p:spPr bwMode="auto">
          <a:xfrm>
            <a:off x="2908300" y="37084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27" name="AutoShape 1059"/>
          <p:cNvSpPr>
            <a:spLocks noChangeArrowheads="1"/>
          </p:cNvSpPr>
          <p:nvPr/>
        </p:nvSpPr>
        <p:spPr bwMode="auto">
          <a:xfrm>
            <a:off x="3314700" y="37020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28" name="Oval 1058"/>
          <p:cNvSpPr>
            <a:spLocks noChangeArrowheads="1"/>
          </p:cNvSpPr>
          <p:nvPr/>
        </p:nvSpPr>
        <p:spPr bwMode="auto">
          <a:xfrm>
            <a:off x="1341438" y="36893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9" name="AutoShape 1059"/>
          <p:cNvSpPr>
            <a:spLocks noChangeArrowheads="1"/>
          </p:cNvSpPr>
          <p:nvPr/>
        </p:nvSpPr>
        <p:spPr bwMode="auto">
          <a:xfrm>
            <a:off x="1341438" y="36877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0" name="Oval 1058"/>
          <p:cNvSpPr>
            <a:spLocks noChangeArrowheads="1"/>
          </p:cNvSpPr>
          <p:nvPr/>
        </p:nvSpPr>
        <p:spPr bwMode="auto">
          <a:xfrm>
            <a:off x="1703388" y="36909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1" name="AutoShape 1059"/>
          <p:cNvSpPr>
            <a:spLocks noChangeArrowheads="1"/>
          </p:cNvSpPr>
          <p:nvPr/>
        </p:nvSpPr>
        <p:spPr bwMode="auto">
          <a:xfrm flipH="1">
            <a:off x="1792288" y="36957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2" name="Oval 1058"/>
          <p:cNvSpPr>
            <a:spLocks noChangeArrowheads="1"/>
          </p:cNvSpPr>
          <p:nvPr/>
        </p:nvSpPr>
        <p:spPr bwMode="auto">
          <a:xfrm>
            <a:off x="2084388" y="36972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3" name="AutoShape 1059"/>
          <p:cNvSpPr>
            <a:spLocks noChangeArrowheads="1"/>
          </p:cNvSpPr>
          <p:nvPr/>
        </p:nvSpPr>
        <p:spPr bwMode="auto">
          <a:xfrm flipH="1">
            <a:off x="2181225" y="36972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4" name="Oval 1058"/>
          <p:cNvSpPr>
            <a:spLocks noChangeArrowheads="1"/>
          </p:cNvSpPr>
          <p:nvPr/>
        </p:nvSpPr>
        <p:spPr bwMode="auto">
          <a:xfrm>
            <a:off x="3690938" y="37036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5" name="AutoShape 1059"/>
          <p:cNvSpPr>
            <a:spLocks noChangeArrowheads="1"/>
          </p:cNvSpPr>
          <p:nvPr/>
        </p:nvSpPr>
        <p:spPr bwMode="auto">
          <a:xfrm flipH="1">
            <a:off x="3776663" y="37099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6" name="Oval 1058"/>
          <p:cNvSpPr>
            <a:spLocks noChangeArrowheads="1"/>
          </p:cNvSpPr>
          <p:nvPr/>
        </p:nvSpPr>
        <p:spPr bwMode="auto">
          <a:xfrm>
            <a:off x="4097338" y="37052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7" name="Oval 1058"/>
          <p:cNvSpPr>
            <a:spLocks noChangeArrowheads="1"/>
          </p:cNvSpPr>
          <p:nvPr/>
        </p:nvSpPr>
        <p:spPr bwMode="auto">
          <a:xfrm>
            <a:off x="5605463" y="62547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8" name="Oval 1058"/>
          <p:cNvSpPr>
            <a:spLocks noChangeArrowheads="1"/>
          </p:cNvSpPr>
          <p:nvPr/>
        </p:nvSpPr>
        <p:spPr bwMode="auto">
          <a:xfrm>
            <a:off x="7683500" y="62626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9" name="Oval 1058"/>
          <p:cNvSpPr>
            <a:spLocks noChangeArrowheads="1"/>
          </p:cNvSpPr>
          <p:nvPr/>
        </p:nvSpPr>
        <p:spPr bwMode="auto">
          <a:xfrm>
            <a:off x="6973888" y="62674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0" name="Oval 1058"/>
          <p:cNvSpPr>
            <a:spLocks noChangeArrowheads="1"/>
          </p:cNvSpPr>
          <p:nvPr/>
        </p:nvSpPr>
        <p:spPr bwMode="auto">
          <a:xfrm>
            <a:off x="7327900" y="62690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1" name="AutoShape 1059"/>
          <p:cNvSpPr>
            <a:spLocks noChangeArrowheads="1"/>
          </p:cNvSpPr>
          <p:nvPr/>
        </p:nvSpPr>
        <p:spPr bwMode="auto">
          <a:xfrm>
            <a:off x="7327900" y="62738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2" name="AutoShape 1059"/>
          <p:cNvSpPr>
            <a:spLocks noChangeArrowheads="1"/>
          </p:cNvSpPr>
          <p:nvPr/>
        </p:nvSpPr>
        <p:spPr bwMode="auto">
          <a:xfrm>
            <a:off x="7683500" y="62674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3" name="Oval 1058"/>
          <p:cNvSpPr>
            <a:spLocks noChangeArrowheads="1"/>
          </p:cNvSpPr>
          <p:nvPr/>
        </p:nvSpPr>
        <p:spPr bwMode="auto">
          <a:xfrm>
            <a:off x="5989638" y="62547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4" name="AutoShape 1059"/>
          <p:cNvSpPr>
            <a:spLocks noChangeArrowheads="1"/>
          </p:cNvSpPr>
          <p:nvPr/>
        </p:nvSpPr>
        <p:spPr bwMode="auto">
          <a:xfrm>
            <a:off x="5989638" y="62531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5" name="Oval 1058"/>
          <p:cNvSpPr>
            <a:spLocks noChangeArrowheads="1"/>
          </p:cNvSpPr>
          <p:nvPr/>
        </p:nvSpPr>
        <p:spPr bwMode="auto">
          <a:xfrm>
            <a:off x="6300788" y="62563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6" name="AutoShape 1059"/>
          <p:cNvSpPr>
            <a:spLocks noChangeArrowheads="1"/>
          </p:cNvSpPr>
          <p:nvPr/>
        </p:nvSpPr>
        <p:spPr bwMode="auto">
          <a:xfrm flipH="1">
            <a:off x="6389688" y="62611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7" name="Oval 1058"/>
          <p:cNvSpPr>
            <a:spLocks noChangeArrowheads="1"/>
          </p:cNvSpPr>
          <p:nvPr/>
        </p:nvSpPr>
        <p:spPr bwMode="auto">
          <a:xfrm>
            <a:off x="6618288" y="62626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8" name="AutoShape 1059"/>
          <p:cNvSpPr>
            <a:spLocks noChangeArrowheads="1"/>
          </p:cNvSpPr>
          <p:nvPr/>
        </p:nvSpPr>
        <p:spPr bwMode="auto">
          <a:xfrm flipH="1">
            <a:off x="6715125" y="62626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9" name="Oval 1058"/>
          <p:cNvSpPr>
            <a:spLocks noChangeArrowheads="1"/>
          </p:cNvSpPr>
          <p:nvPr/>
        </p:nvSpPr>
        <p:spPr bwMode="auto">
          <a:xfrm>
            <a:off x="8008938" y="62690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0" name="AutoShape 1059"/>
          <p:cNvSpPr>
            <a:spLocks noChangeArrowheads="1"/>
          </p:cNvSpPr>
          <p:nvPr/>
        </p:nvSpPr>
        <p:spPr bwMode="auto">
          <a:xfrm flipH="1">
            <a:off x="8094663" y="62753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51" name="Oval 1058"/>
          <p:cNvSpPr>
            <a:spLocks noChangeArrowheads="1"/>
          </p:cNvSpPr>
          <p:nvPr/>
        </p:nvSpPr>
        <p:spPr bwMode="auto">
          <a:xfrm>
            <a:off x="8351838" y="62706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2" name="TextBox 51"/>
          <p:cNvSpPr txBox="1"/>
          <p:nvPr/>
        </p:nvSpPr>
        <p:spPr>
          <a:xfrm>
            <a:off x="4580098" y="6119071"/>
            <a:ext cx="1106488" cy="523220"/>
          </a:xfrm>
          <a:prstGeom prst="rect">
            <a:avLst/>
          </a:prstGeom>
          <a:noFill/>
        </p:spPr>
        <p:txBody>
          <a:bodyPr wrap="square" rtlCol="0">
            <a:spAutoFit/>
          </a:bodyPr>
          <a:lstStyle/>
          <a:p>
            <a:r>
              <a:rPr lang="en-US" sz="1400" dirty="0" smtClean="0">
                <a:latin typeface="Tahoma"/>
                <a:cs typeface="Tahoma"/>
              </a:rPr>
              <a:t>Observer’s view </a:t>
            </a:r>
            <a:endParaRPr lang="en-US" sz="1400" dirty="0">
              <a:latin typeface="Tahom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101075"/>
            <a:ext cx="8229600" cy="724429"/>
          </a:xfrm>
        </p:spPr>
        <p:txBody>
          <a:bodyPr>
            <a:normAutofit/>
          </a:bodyPr>
          <a:lstStyle/>
          <a:p>
            <a:r>
              <a:rPr lang="en-US" sz="3200" b="1" dirty="0" smtClean="0">
                <a:latin typeface="Tahoma"/>
                <a:cs typeface="Tahoma"/>
              </a:rPr>
              <a:t>HD 189733b with Warm Spitzer</a:t>
            </a:r>
            <a:endParaRPr lang="en-US" sz="3200" b="1" dirty="0">
              <a:latin typeface="Tahoma"/>
              <a:cs typeface="Tahoma"/>
            </a:endParaRPr>
          </a:p>
        </p:txBody>
      </p:sp>
      <p:pic>
        <p:nvPicPr>
          <p:cNvPr id="4" name="Picture 3" descr="hd189_ch1_phase_var_sfit_cowan.eps"/>
          <p:cNvPicPr>
            <a:picLocks noChangeAspect="1"/>
          </p:cNvPicPr>
          <p:nvPr/>
        </p:nvPicPr>
        <mc:AlternateContent>
          <mc:Choice xmlns:ma="http://schemas.microsoft.com/office/mac/drawingml/2008/main" Requires="ma">
            <p:blipFill>
              <a:blip r:embed="rId3"/>
              <a:srcRect l="8460" t="9630" r="21242" b="45432"/>
              <a:stretch>
                <a:fillRect/>
              </a:stretch>
            </p:blipFill>
          </mc:Choice>
          <mc:Fallback>
            <p:blipFill>
              <a:blip r:embed="rId4"/>
              <a:srcRect l="8460" t="9630" r="21242" b="45432"/>
              <a:stretch>
                <a:fillRect/>
              </a:stretch>
            </p:blipFill>
          </mc:Fallback>
        </mc:AlternateContent>
        <p:spPr>
          <a:xfrm>
            <a:off x="118540" y="698504"/>
            <a:ext cx="4722826" cy="3907066"/>
          </a:xfrm>
          <a:prstGeom prst="rect">
            <a:avLst/>
          </a:prstGeom>
        </p:spPr>
      </p:pic>
      <p:pic>
        <p:nvPicPr>
          <p:cNvPr id="5" name="Picture 4" descr="hd189_ch2_phase_var_sfit_cowan.eps"/>
          <p:cNvPicPr>
            <a:picLocks noChangeAspect="1"/>
          </p:cNvPicPr>
          <p:nvPr/>
        </p:nvPicPr>
        <mc:AlternateContent>
          <mc:Choice xmlns:ma="http://schemas.microsoft.com/office/mac/drawingml/2008/main" Requires="ma">
            <p:blipFill>
              <a:blip r:embed="rId5"/>
              <a:srcRect l="12435" t="9877" r="21561" b="44938"/>
              <a:stretch>
                <a:fillRect/>
              </a:stretch>
            </p:blipFill>
          </mc:Choice>
          <mc:Fallback>
            <p:blipFill>
              <a:blip r:embed="rId6"/>
              <a:srcRect l="12435" t="9877" r="21561" b="44938"/>
              <a:stretch>
                <a:fillRect/>
              </a:stretch>
            </p:blipFill>
          </mc:Fallback>
        </mc:AlternateContent>
        <p:spPr>
          <a:xfrm>
            <a:off x="4766733" y="698503"/>
            <a:ext cx="4434357" cy="3928533"/>
          </a:xfrm>
          <a:prstGeom prst="rect">
            <a:avLst/>
          </a:prstGeom>
        </p:spPr>
      </p:pic>
      <p:sp>
        <p:nvSpPr>
          <p:cNvPr id="6" name="TextBox 5"/>
          <p:cNvSpPr txBox="1"/>
          <p:nvPr/>
        </p:nvSpPr>
        <p:spPr>
          <a:xfrm>
            <a:off x="776121" y="1754722"/>
            <a:ext cx="1237380" cy="430887"/>
          </a:xfrm>
          <a:prstGeom prst="rect">
            <a:avLst/>
          </a:prstGeom>
          <a:noFill/>
        </p:spPr>
        <p:txBody>
          <a:bodyPr wrap="square" rtlCol="0">
            <a:spAutoFit/>
          </a:bodyPr>
          <a:lstStyle/>
          <a:p>
            <a:r>
              <a:rPr lang="en-US" sz="2200" b="1" dirty="0" smtClean="0">
                <a:solidFill>
                  <a:srgbClr val="0000FF"/>
                </a:solidFill>
                <a:latin typeface="Tahoma"/>
                <a:cs typeface="Tahoma"/>
              </a:rPr>
              <a:t>3.6 </a:t>
            </a:r>
            <a:r>
              <a:rPr lang="en-US" sz="2200" b="1" dirty="0" err="1" smtClean="0">
                <a:solidFill>
                  <a:srgbClr val="0000FF"/>
                </a:solidFill>
                <a:latin typeface="Lucida Grande"/>
                <a:ea typeface="Lucida Grande"/>
                <a:cs typeface="Lucida Grande"/>
              </a:rPr>
              <a:t>μ</a:t>
            </a:r>
            <a:r>
              <a:rPr lang="en-US" sz="2200" b="1" dirty="0" err="1">
                <a:solidFill>
                  <a:srgbClr val="0000FF"/>
                </a:solidFill>
                <a:latin typeface="Tahoma"/>
                <a:cs typeface="Tahoma"/>
              </a:rPr>
              <a:t>m</a:t>
            </a:r>
            <a:r>
              <a:rPr lang="en-US" sz="2200" b="1" dirty="0" smtClean="0">
                <a:solidFill>
                  <a:srgbClr val="0000FF"/>
                </a:solidFill>
                <a:latin typeface="Tahoma"/>
                <a:cs typeface="Tahoma"/>
              </a:rPr>
              <a:t> </a:t>
            </a:r>
            <a:endParaRPr lang="en-US" sz="2200" b="1" dirty="0">
              <a:solidFill>
                <a:srgbClr val="0000FF"/>
              </a:solidFill>
              <a:latin typeface="Tahoma"/>
              <a:cs typeface="Tahoma"/>
            </a:endParaRPr>
          </a:p>
        </p:txBody>
      </p:sp>
      <p:sp>
        <p:nvSpPr>
          <p:cNvPr id="7" name="TextBox 6"/>
          <p:cNvSpPr txBox="1"/>
          <p:nvPr/>
        </p:nvSpPr>
        <p:spPr>
          <a:xfrm>
            <a:off x="5164665" y="1754722"/>
            <a:ext cx="1237380" cy="430887"/>
          </a:xfrm>
          <a:prstGeom prst="rect">
            <a:avLst/>
          </a:prstGeom>
          <a:noFill/>
        </p:spPr>
        <p:txBody>
          <a:bodyPr wrap="square" rtlCol="0">
            <a:spAutoFit/>
          </a:bodyPr>
          <a:lstStyle/>
          <a:p>
            <a:r>
              <a:rPr lang="en-US" sz="2200" b="1" dirty="0" smtClean="0">
                <a:solidFill>
                  <a:srgbClr val="FF0000"/>
                </a:solidFill>
                <a:latin typeface="Tahoma"/>
                <a:cs typeface="Tahoma"/>
              </a:rPr>
              <a:t>4.5 </a:t>
            </a:r>
            <a:r>
              <a:rPr lang="en-US" sz="2200" b="1" dirty="0" err="1" smtClean="0">
                <a:solidFill>
                  <a:srgbClr val="FF0000"/>
                </a:solidFill>
                <a:latin typeface="Lucida Grande"/>
                <a:ea typeface="Lucida Grande"/>
                <a:cs typeface="Lucida Grande"/>
              </a:rPr>
              <a:t>μ</a:t>
            </a:r>
            <a:r>
              <a:rPr lang="en-US" sz="2200" b="1" dirty="0" err="1">
                <a:solidFill>
                  <a:srgbClr val="FF0000"/>
                </a:solidFill>
                <a:latin typeface="Tahoma"/>
                <a:cs typeface="Tahoma"/>
              </a:rPr>
              <a:t>m</a:t>
            </a:r>
            <a:r>
              <a:rPr lang="en-US" sz="2200" b="1" dirty="0" smtClean="0">
                <a:solidFill>
                  <a:srgbClr val="FF0000"/>
                </a:solidFill>
                <a:latin typeface="Tahoma"/>
                <a:cs typeface="Tahoma"/>
              </a:rPr>
              <a:t> </a:t>
            </a:r>
            <a:endParaRPr lang="en-US" sz="2200" b="1" dirty="0">
              <a:solidFill>
                <a:srgbClr val="FF0000"/>
              </a:solidFill>
              <a:latin typeface="Tahoma"/>
              <a:cs typeface="Tahoma"/>
            </a:endParaRPr>
          </a:p>
        </p:txBody>
      </p:sp>
      <p:sp>
        <p:nvSpPr>
          <p:cNvPr id="10" name="TextBox 9"/>
          <p:cNvSpPr txBox="1"/>
          <p:nvPr/>
        </p:nvSpPr>
        <p:spPr>
          <a:xfrm>
            <a:off x="393221" y="4921984"/>
            <a:ext cx="8896290" cy="1631216"/>
          </a:xfrm>
          <a:prstGeom prst="rect">
            <a:avLst/>
          </a:prstGeom>
          <a:noFill/>
        </p:spPr>
        <p:txBody>
          <a:bodyPr wrap="square" rtlCol="0">
            <a:spAutoFit/>
          </a:bodyPr>
          <a:lstStyle/>
          <a:p>
            <a:r>
              <a:rPr lang="en-US" sz="2000" b="1" dirty="0" smtClean="0">
                <a:latin typeface="Tahoma"/>
                <a:cs typeface="Tahoma"/>
              </a:rPr>
              <a:t>Highlights:</a:t>
            </a:r>
          </a:p>
          <a:p>
            <a:pPr marL="457200" indent="-457200">
              <a:buAutoNum type="arabicPeriod"/>
            </a:pPr>
            <a:r>
              <a:rPr lang="en-US" sz="2000" dirty="0" smtClean="0">
                <a:latin typeface="Tahoma"/>
                <a:cs typeface="Tahoma"/>
              </a:rPr>
              <a:t>Spectrum as a function of orbital phase -&gt; chemistry, P-T profiles</a:t>
            </a:r>
          </a:p>
          <a:p>
            <a:pPr marL="457200" indent="-457200">
              <a:buAutoNum type="arabicPeriod"/>
            </a:pPr>
            <a:r>
              <a:rPr lang="en-US" sz="2000" dirty="0" smtClean="0">
                <a:latin typeface="Tahoma"/>
                <a:cs typeface="Tahoma"/>
              </a:rPr>
              <a:t>Max/min offsets consistent with a simple super-rotating equatorial jet.</a:t>
            </a:r>
          </a:p>
          <a:p>
            <a:pPr marL="457200" indent="-457200">
              <a:buAutoNum type="arabicPeriod"/>
            </a:pPr>
            <a:r>
              <a:rPr lang="en-US" sz="2000" dirty="0" smtClean="0">
                <a:latin typeface="Tahoma"/>
                <a:cs typeface="Tahoma"/>
              </a:rPr>
              <a:t>Emerging evidence for large day-night T gradients on some planets. </a:t>
            </a:r>
          </a:p>
          <a:p>
            <a:pPr marL="457200" indent="-457200">
              <a:buAutoNum type="arabicPeriod"/>
            </a:pPr>
            <a:endParaRPr lang="en-US" sz="2000" dirty="0">
              <a:latin typeface="Tahoma"/>
              <a:cs typeface="Tahoma"/>
            </a:endParaRPr>
          </a:p>
        </p:txBody>
      </p:sp>
      <p:cxnSp>
        <p:nvCxnSpPr>
          <p:cNvPr id="28" name="Straight Connector 27"/>
          <p:cNvCxnSpPr/>
          <p:nvPr/>
        </p:nvCxnSpPr>
        <p:spPr>
          <a:xfrm>
            <a:off x="776121" y="3661833"/>
            <a:ext cx="3903829"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158316" y="3684057"/>
            <a:ext cx="3903829"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Oval 1058"/>
          <p:cNvSpPr>
            <a:spLocks noChangeArrowheads="1"/>
          </p:cNvSpPr>
          <p:nvPr/>
        </p:nvSpPr>
        <p:spPr bwMode="auto">
          <a:xfrm>
            <a:off x="1262063" y="45402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0" name="Oval 1058"/>
          <p:cNvSpPr>
            <a:spLocks noChangeArrowheads="1"/>
          </p:cNvSpPr>
          <p:nvPr/>
        </p:nvSpPr>
        <p:spPr bwMode="auto">
          <a:xfrm>
            <a:off x="3340100" y="45481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5" name="Oval 1058"/>
          <p:cNvSpPr>
            <a:spLocks noChangeArrowheads="1"/>
          </p:cNvSpPr>
          <p:nvPr/>
        </p:nvSpPr>
        <p:spPr bwMode="auto">
          <a:xfrm>
            <a:off x="2630488" y="45529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 name="Oval 1058"/>
          <p:cNvSpPr>
            <a:spLocks noChangeArrowheads="1"/>
          </p:cNvSpPr>
          <p:nvPr/>
        </p:nvSpPr>
        <p:spPr bwMode="auto">
          <a:xfrm>
            <a:off x="2984500" y="45545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7" name="AutoShape 1059"/>
          <p:cNvSpPr>
            <a:spLocks noChangeArrowheads="1"/>
          </p:cNvSpPr>
          <p:nvPr/>
        </p:nvSpPr>
        <p:spPr bwMode="auto">
          <a:xfrm>
            <a:off x="2984500" y="45593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8" name="AutoShape 1059"/>
          <p:cNvSpPr>
            <a:spLocks noChangeArrowheads="1"/>
          </p:cNvSpPr>
          <p:nvPr/>
        </p:nvSpPr>
        <p:spPr bwMode="auto">
          <a:xfrm>
            <a:off x="3340100" y="45529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9" name="Oval 1058"/>
          <p:cNvSpPr>
            <a:spLocks noChangeArrowheads="1"/>
          </p:cNvSpPr>
          <p:nvPr/>
        </p:nvSpPr>
        <p:spPr bwMode="auto">
          <a:xfrm>
            <a:off x="1646238" y="45402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0" name="AutoShape 1059"/>
          <p:cNvSpPr>
            <a:spLocks noChangeArrowheads="1"/>
          </p:cNvSpPr>
          <p:nvPr/>
        </p:nvSpPr>
        <p:spPr bwMode="auto">
          <a:xfrm>
            <a:off x="1646238" y="45386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1" name="Oval 1058"/>
          <p:cNvSpPr>
            <a:spLocks noChangeArrowheads="1"/>
          </p:cNvSpPr>
          <p:nvPr/>
        </p:nvSpPr>
        <p:spPr bwMode="auto">
          <a:xfrm>
            <a:off x="1957388" y="45418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2" name="AutoShape 1059"/>
          <p:cNvSpPr>
            <a:spLocks noChangeArrowheads="1"/>
          </p:cNvSpPr>
          <p:nvPr/>
        </p:nvSpPr>
        <p:spPr bwMode="auto">
          <a:xfrm flipH="1">
            <a:off x="2046288" y="45466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3" name="Oval 1058"/>
          <p:cNvSpPr>
            <a:spLocks noChangeArrowheads="1"/>
          </p:cNvSpPr>
          <p:nvPr/>
        </p:nvSpPr>
        <p:spPr bwMode="auto">
          <a:xfrm>
            <a:off x="2274888" y="45481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4" name="AutoShape 1059"/>
          <p:cNvSpPr>
            <a:spLocks noChangeArrowheads="1"/>
          </p:cNvSpPr>
          <p:nvPr/>
        </p:nvSpPr>
        <p:spPr bwMode="auto">
          <a:xfrm flipH="1">
            <a:off x="2371725" y="45481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5" name="Oval 1058"/>
          <p:cNvSpPr>
            <a:spLocks noChangeArrowheads="1"/>
          </p:cNvSpPr>
          <p:nvPr/>
        </p:nvSpPr>
        <p:spPr bwMode="auto">
          <a:xfrm>
            <a:off x="3665538" y="45418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6" name="AutoShape 1059"/>
          <p:cNvSpPr>
            <a:spLocks noChangeArrowheads="1"/>
          </p:cNvSpPr>
          <p:nvPr/>
        </p:nvSpPr>
        <p:spPr bwMode="auto">
          <a:xfrm flipH="1">
            <a:off x="3751263" y="45481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7" name="Oval 1058"/>
          <p:cNvSpPr>
            <a:spLocks noChangeArrowheads="1"/>
          </p:cNvSpPr>
          <p:nvPr/>
        </p:nvSpPr>
        <p:spPr bwMode="auto">
          <a:xfrm>
            <a:off x="4033838" y="45434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8" name="Oval 1058"/>
          <p:cNvSpPr>
            <a:spLocks noChangeArrowheads="1"/>
          </p:cNvSpPr>
          <p:nvPr/>
        </p:nvSpPr>
        <p:spPr bwMode="auto">
          <a:xfrm>
            <a:off x="5643563" y="45529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9" name="Oval 1058"/>
          <p:cNvSpPr>
            <a:spLocks noChangeArrowheads="1"/>
          </p:cNvSpPr>
          <p:nvPr/>
        </p:nvSpPr>
        <p:spPr bwMode="auto">
          <a:xfrm>
            <a:off x="7721600" y="45608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0" name="Oval 1058"/>
          <p:cNvSpPr>
            <a:spLocks noChangeArrowheads="1"/>
          </p:cNvSpPr>
          <p:nvPr/>
        </p:nvSpPr>
        <p:spPr bwMode="auto">
          <a:xfrm>
            <a:off x="7011988" y="45656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1" name="Oval 1058"/>
          <p:cNvSpPr>
            <a:spLocks noChangeArrowheads="1"/>
          </p:cNvSpPr>
          <p:nvPr/>
        </p:nvSpPr>
        <p:spPr bwMode="auto">
          <a:xfrm>
            <a:off x="7366000" y="45672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2" name="AutoShape 1059"/>
          <p:cNvSpPr>
            <a:spLocks noChangeArrowheads="1"/>
          </p:cNvSpPr>
          <p:nvPr/>
        </p:nvSpPr>
        <p:spPr bwMode="auto">
          <a:xfrm>
            <a:off x="7366000" y="45720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53" name="AutoShape 1059"/>
          <p:cNvSpPr>
            <a:spLocks noChangeArrowheads="1"/>
          </p:cNvSpPr>
          <p:nvPr/>
        </p:nvSpPr>
        <p:spPr bwMode="auto">
          <a:xfrm>
            <a:off x="7721600" y="45656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54" name="Oval 1058"/>
          <p:cNvSpPr>
            <a:spLocks noChangeArrowheads="1"/>
          </p:cNvSpPr>
          <p:nvPr/>
        </p:nvSpPr>
        <p:spPr bwMode="auto">
          <a:xfrm>
            <a:off x="6027738" y="45529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5" name="AutoShape 1059"/>
          <p:cNvSpPr>
            <a:spLocks noChangeArrowheads="1"/>
          </p:cNvSpPr>
          <p:nvPr/>
        </p:nvSpPr>
        <p:spPr bwMode="auto">
          <a:xfrm>
            <a:off x="6027738" y="45513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56" name="Oval 1058"/>
          <p:cNvSpPr>
            <a:spLocks noChangeArrowheads="1"/>
          </p:cNvSpPr>
          <p:nvPr/>
        </p:nvSpPr>
        <p:spPr bwMode="auto">
          <a:xfrm>
            <a:off x="6338888" y="45545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7" name="AutoShape 1059"/>
          <p:cNvSpPr>
            <a:spLocks noChangeArrowheads="1"/>
          </p:cNvSpPr>
          <p:nvPr/>
        </p:nvSpPr>
        <p:spPr bwMode="auto">
          <a:xfrm flipH="1">
            <a:off x="6427788" y="45593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58" name="Oval 1058"/>
          <p:cNvSpPr>
            <a:spLocks noChangeArrowheads="1"/>
          </p:cNvSpPr>
          <p:nvPr/>
        </p:nvSpPr>
        <p:spPr bwMode="auto">
          <a:xfrm>
            <a:off x="6656388" y="45608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59" name="AutoShape 1059"/>
          <p:cNvSpPr>
            <a:spLocks noChangeArrowheads="1"/>
          </p:cNvSpPr>
          <p:nvPr/>
        </p:nvSpPr>
        <p:spPr bwMode="auto">
          <a:xfrm flipH="1">
            <a:off x="6753225" y="45608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60" name="Oval 1058"/>
          <p:cNvSpPr>
            <a:spLocks noChangeArrowheads="1"/>
          </p:cNvSpPr>
          <p:nvPr/>
        </p:nvSpPr>
        <p:spPr bwMode="auto">
          <a:xfrm>
            <a:off x="8047038" y="45672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1" name="AutoShape 1059"/>
          <p:cNvSpPr>
            <a:spLocks noChangeArrowheads="1"/>
          </p:cNvSpPr>
          <p:nvPr/>
        </p:nvSpPr>
        <p:spPr bwMode="auto">
          <a:xfrm flipH="1">
            <a:off x="8132763" y="45735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62" name="Oval 1058"/>
          <p:cNvSpPr>
            <a:spLocks noChangeArrowheads="1"/>
          </p:cNvSpPr>
          <p:nvPr/>
        </p:nvSpPr>
        <p:spPr bwMode="auto">
          <a:xfrm>
            <a:off x="8415338" y="45688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3" name="TextBox 62"/>
          <p:cNvSpPr txBox="1"/>
          <p:nvPr/>
        </p:nvSpPr>
        <p:spPr>
          <a:xfrm>
            <a:off x="4365625" y="4373364"/>
            <a:ext cx="1379538" cy="523220"/>
          </a:xfrm>
          <a:prstGeom prst="rect">
            <a:avLst/>
          </a:prstGeom>
          <a:noFill/>
        </p:spPr>
        <p:txBody>
          <a:bodyPr wrap="square" rtlCol="0">
            <a:spAutoFit/>
          </a:bodyPr>
          <a:lstStyle/>
          <a:p>
            <a:r>
              <a:rPr lang="en-US" sz="1400" dirty="0" smtClean="0">
                <a:latin typeface="Tahoma"/>
                <a:cs typeface="Tahoma"/>
              </a:rPr>
              <a:t>Observer’s view of planet</a:t>
            </a:r>
            <a:endParaRPr lang="en-US" sz="1400" dirty="0">
              <a:latin typeface="Tahoma"/>
              <a:cs typeface="Tahom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ch2_subarray_map.eps"/>
          <p:cNvPicPr>
            <a:picLocks noChangeAspect="1"/>
          </p:cNvPicPr>
          <p:nvPr/>
        </p:nvPicPr>
        <mc:AlternateContent>
          <mc:Choice xmlns:ma="http://schemas.microsoft.com/office/mac/drawingml/2008/main" Requires="ma">
            <p:blipFill>
              <a:blip r:embed="rId2"/>
              <a:srcRect l="12734" t="17887" r="44410" b="44938"/>
              <a:stretch>
                <a:fillRect/>
              </a:stretch>
            </p:blipFill>
          </mc:Choice>
          <mc:Fallback>
            <p:blipFill>
              <a:blip r:embed="rId3"/>
              <a:srcRect l="12734" t="17887" r="44410" b="44938"/>
              <a:stretch>
                <a:fillRect/>
              </a:stretch>
            </p:blipFill>
          </mc:Fallback>
        </mc:AlternateContent>
        <p:spPr>
          <a:xfrm>
            <a:off x="4865682" y="1064083"/>
            <a:ext cx="4278318" cy="4802659"/>
          </a:xfrm>
          <a:prstGeom prst="rect">
            <a:avLst/>
          </a:prstGeom>
        </p:spPr>
      </p:pic>
      <p:sp>
        <p:nvSpPr>
          <p:cNvPr id="2" name="Title 1"/>
          <p:cNvSpPr>
            <a:spLocks noGrp="1"/>
          </p:cNvSpPr>
          <p:nvPr>
            <p:ph type="title"/>
          </p:nvPr>
        </p:nvSpPr>
        <p:spPr>
          <a:xfrm>
            <a:off x="457200" y="308504"/>
            <a:ext cx="8229600" cy="637049"/>
          </a:xfrm>
        </p:spPr>
        <p:txBody>
          <a:bodyPr>
            <a:normAutofit fontScale="90000"/>
          </a:bodyPr>
          <a:lstStyle/>
          <a:p>
            <a:r>
              <a:rPr lang="en-US" sz="3200" b="1" dirty="0" smtClean="0">
                <a:latin typeface="Tahoma"/>
                <a:cs typeface="Tahoma"/>
              </a:rPr>
              <a:t>Overlapping data sets allow for consistency checks on corrections.</a:t>
            </a:r>
            <a:endParaRPr lang="en-US" sz="3200" b="1" dirty="0">
              <a:latin typeface="Tahoma"/>
              <a:cs typeface="Tahoma"/>
            </a:endParaRPr>
          </a:p>
        </p:txBody>
      </p:sp>
      <p:pic>
        <p:nvPicPr>
          <p:cNvPr id="13" name="Picture 12" descr="ch1_subarray_map.eps"/>
          <p:cNvPicPr>
            <a:picLocks noChangeAspect="1"/>
          </p:cNvPicPr>
          <p:nvPr/>
        </p:nvPicPr>
        <mc:AlternateContent>
          <mc:Choice xmlns:ma="http://schemas.microsoft.com/office/mac/drawingml/2008/main" Requires="ma">
            <p:blipFill>
              <a:blip r:embed="rId4"/>
              <a:srcRect l="7967" t="19466" r="42947" b="44486"/>
              <a:stretch>
                <a:fillRect/>
              </a:stretch>
            </p:blipFill>
          </mc:Choice>
          <mc:Fallback>
            <p:blipFill>
              <a:blip r:embed="rId5"/>
              <a:srcRect l="7967" t="19466" r="42947" b="44486"/>
              <a:stretch>
                <a:fillRect/>
              </a:stretch>
            </p:blipFill>
          </mc:Fallback>
        </mc:AlternateContent>
        <p:spPr>
          <a:xfrm>
            <a:off x="-50800" y="1245942"/>
            <a:ext cx="4882883" cy="4640551"/>
          </a:xfrm>
          <a:prstGeom prst="rect">
            <a:avLst/>
          </a:prstGeom>
        </p:spPr>
      </p:pic>
      <p:cxnSp>
        <p:nvCxnSpPr>
          <p:cNvPr id="15" name="Straight Connector 14"/>
          <p:cNvCxnSpPr/>
          <p:nvPr/>
        </p:nvCxnSpPr>
        <p:spPr>
          <a:xfrm rot="5400000">
            <a:off x="2874729" y="3288010"/>
            <a:ext cx="3921053" cy="1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 Box 9"/>
          <p:cNvSpPr txBox="1">
            <a:spLocks noChangeArrowheads="1"/>
          </p:cNvSpPr>
          <p:nvPr/>
        </p:nvSpPr>
        <p:spPr bwMode="auto">
          <a:xfrm>
            <a:off x="850900" y="1379077"/>
            <a:ext cx="1265767"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b="1" dirty="0" smtClean="0">
                <a:solidFill>
                  <a:srgbClr val="0000FF"/>
                </a:solidFill>
                <a:latin typeface="Tahoma" charset="0"/>
                <a:ea typeface="Tahoma" charset="0"/>
                <a:cs typeface="Tahoma" charset="0"/>
                <a:sym typeface="Symbol" charset="2"/>
              </a:rPr>
              <a:t>3.6 </a:t>
            </a:r>
            <a:r>
              <a:rPr lang="en-US" sz="2200" b="1" dirty="0" err="1" smtClean="0">
                <a:solidFill>
                  <a:srgbClr val="0000FF"/>
                </a:solidFill>
                <a:latin typeface="Lucida Grande"/>
                <a:ea typeface="Lucida Grande"/>
                <a:cs typeface="Lucida Grande"/>
                <a:sym typeface="Symbol" charset="2"/>
              </a:rPr>
              <a:t>μ</a:t>
            </a:r>
            <a:r>
              <a:rPr lang="en-US" sz="2200" b="1" dirty="0" err="1" smtClean="0">
                <a:solidFill>
                  <a:srgbClr val="0000FF"/>
                </a:solidFill>
                <a:latin typeface="Tahoma" charset="0"/>
                <a:ea typeface="Tahoma" charset="0"/>
                <a:cs typeface="Tahoma" charset="0"/>
                <a:sym typeface="Symbol" charset="2"/>
              </a:rPr>
              <a:t>m</a:t>
            </a:r>
            <a:endParaRPr lang="en-US" sz="2200" b="1" dirty="0">
              <a:solidFill>
                <a:srgbClr val="0000FF"/>
              </a:solidFill>
              <a:latin typeface="Tahoma" charset="0"/>
              <a:ea typeface="Tahoma" charset="0"/>
              <a:cs typeface="Tahoma" charset="0"/>
              <a:sym typeface="Symbol" charset="2"/>
            </a:endParaRPr>
          </a:p>
        </p:txBody>
      </p:sp>
      <p:sp>
        <p:nvSpPr>
          <p:cNvPr id="20" name="Text Box 9"/>
          <p:cNvSpPr txBox="1">
            <a:spLocks noChangeArrowheads="1"/>
          </p:cNvSpPr>
          <p:nvPr/>
        </p:nvSpPr>
        <p:spPr bwMode="auto">
          <a:xfrm>
            <a:off x="5372101" y="1379077"/>
            <a:ext cx="1265767" cy="43088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200" b="1" dirty="0" smtClean="0">
                <a:solidFill>
                  <a:srgbClr val="FF0000"/>
                </a:solidFill>
                <a:latin typeface="Tahoma" charset="0"/>
                <a:ea typeface="Tahoma" charset="0"/>
                <a:cs typeface="Tahoma" charset="0"/>
                <a:sym typeface="Symbol" charset="2"/>
              </a:rPr>
              <a:t>4.5 </a:t>
            </a:r>
            <a:r>
              <a:rPr lang="en-US" sz="2200" b="1" dirty="0" err="1" smtClean="0">
                <a:solidFill>
                  <a:srgbClr val="FF0000"/>
                </a:solidFill>
                <a:latin typeface="Lucida Grande"/>
                <a:ea typeface="Lucida Grande"/>
                <a:cs typeface="Lucida Grande"/>
                <a:sym typeface="Symbol" charset="2"/>
              </a:rPr>
              <a:t>μ</a:t>
            </a:r>
            <a:r>
              <a:rPr lang="en-US" sz="2200" b="1" dirty="0" err="1" smtClean="0">
                <a:solidFill>
                  <a:srgbClr val="FF0000"/>
                </a:solidFill>
                <a:latin typeface="Tahoma" charset="0"/>
                <a:ea typeface="Tahoma" charset="0"/>
                <a:cs typeface="Tahoma" charset="0"/>
                <a:sym typeface="Symbol" charset="2"/>
              </a:rPr>
              <a:t>m</a:t>
            </a:r>
            <a:endParaRPr lang="en-US" sz="2200" b="1" dirty="0">
              <a:solidFill>
                <a:srgbClr val="FF0000"/>
              </a:solidFill>
              <a:latin typeface="Tahoma" charset="0"/>
              <a:ea typeface="Tahoma" charset="0"/>
              <a:cs typeface="Tahoma" charset="0"/>
              <a:sym typeface="Symbol" charset="2"/>
            </a:endParaRPr>
          </a:p>
        </p:txBody>
      </p:sp>
      <p:sp>
        <p:nvSpPr>
          <p:cNvPr id="22" name="TextBox 21"/>
          <p:cNvSpPr txBox="1"/>
          <p:nvPr/>
        </p:nvSpPr>
        <p:spPr>
          <a:xfrm>
            <a:off x="1885415" y="5480477"/>
            <a:ext cx="2963334" cy="369332"/>
          </a:xfrm>
          <a:prstGeom prst="rect">
            <a:avLst/>
          </a:prstGeom>
          <a:solidFill>
            <a:schemeClr val="bg1"/>
          </a:solidFill>
        </p:spPr>
        <p:txBody>
          <a:bodyPr wrap="square" rtlCol="0">
            <a:spAutoFit/>
          </a:bodyPr>
          <a:lstStyle/>
          <a:p>
            <a:r>
              <a:rPr lang="en-US" dirty="0" smtClean="0">
                <a:latin typeface="Tahoma"/>
                <a:cs typeface="Tahoma"/>
              </a:rPr>
              <a:t>X Position (pixels)</a:t>
            </a:r>
            <a:endParaRPr lang="en-US" dirty="0">
              <a:latin typeface="Tahoma"/>
              <a:cs typeface="Tahoma"/>
            </a:endParaRPr>
          </a:p>
        </p:txBody>
      </p:sp>
      <p:sp>
        <p:nvSpPr>
          <p:cNvPr id="23" name="TextBox 22"/>
          <p:cNvSpPr txBox="1"/>
          <p:nvPr/>
        </p:nvSpPr>
        <p:spPr>
          <a:xfrm>
            <a:off x="6214532" y="5514343"/>
            <a:ext cx="2963334" cy="369332"/>
          </a:xfrm>
          <a:prstGeom prst="rect">
            <a:avLst/>
          </a:prstGeom>
          <a:solidFill>
            <a:schemeClr val="bg1"/>
          </a:solidFill>
        </p:spPr>
        <p:txBody>
          <a:bodyPr wrap="square" rtlCol="0">
            <a:spAutoFit/>
          </a:bodyPr>
          <a:lstStyle/>
          <a:p>
            <a:r>
              <a:rPr lang="en-US" dirty="0" smtClean="0">
                <a:latin typeface="Tahoma"/>
                <a:cs typeface="Tahoma"/>
              </a:rPr>
              <a:t>X Position (pixels)</a:t>
            </a:r>
            <a:endParaRPr lang="en-US" dirty="0">
              <a:latin typeface="Tahoma"/>
              <a:cs typeface="Tahoma"/>
            </a:endParaRPr>
          </a:p>
        </p:txBody>
      </p:sp>
      <p:sp>
        <p:nvSpPr>
          <p:cNvPr id="24" name="TextBox 23"/>
          <p:cNvSpPr txBox="1"/>
          <p:nvPr/>
        </p:nvSpPr>
        <p:spPr>
          <a:xfrm rot="16200000">
            <a:off x="-1209134" y="2523681"/>
            <a:ext cx="2963334" cy="369332"/>
          </a:xfrm>
          <a:prstGeom prst="rect">
            <a:avLst/>
          </a:prstGeom>
          <a:solidFill>
            <a:schemeClr val="bg1"/>
          </a:solidFill>
        </p:spPr>
        <p:txBody>
          <a:bodyPr wrap="square" rtlCol="0">
            <a:spAutoFit/>
          </a:bodyPr>
          <a:lstStyle/>
          <a:p>
            <a:r>
              <a:rPr lang="en-US" dirty="0">
                <a:latin typeface="Tahoma"/>
                <a:cs typeface="Tahoma"/>
              </a:rPr>
              <a:t>Y</a:t>
            </a:r>
            <a:r>
              <a:rPr lang="en-US" dirty="0" smtClean="0">
                <a:latin typeface="Tahoma"/>
                <a:cs typeface="Tahoma"/>
              </a:rPr>
              <a:t> Position (pixels)</a:t>
            </a:r>
            <a:endParaRPr lang="en-US" dirty="0">
              <a:latin typeface="Tahoma"/>
              <a:cs typeface="Tahom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h2_spot_comparison.eps"/>
          <p:cNvPicPr>
            <a:picLocks noChangeAspect="1"/>
          </p:cNvPicPr>
          <p:nvPr/>
        </p:nvPicPr>
        <mc:AlternateContent>
          <mc:Choice xmlns:ma="http://schemas.microsoft.com/office/mac/drawingml/2008/main" Requires="ma">
            <p:blipFill>
              <a:blip r:embed="rId2"/>
              <a:srcRect l="8780" t="14321" r="32106" b="44691"/>
              <a:stretch>
                <a:fillRect/>
              </a:stretch>
            </p:blipFill>
          </mc:Choice>
          <mc:Fallback>
            <p:blipFill>
              <a:blip r:embed="rId3"/>
              <a:srcRect l="8780" t="14321" r="32106" b="44691"/>
              <a:stretch>
                <a:fillRect/>
              </a:stretch>
            </p:blipFill>
          </mc:Fallback>
        </mc:AlternateContent>
        <p:spPr>
          <a:xfrm>
            <a:off x="4256285" y="2336802"/>
            <a:ext cx="4887715" cy="4385734"/>
          </a:xfrm>
          <a:prstGeom prst="rect">
            <a:avLst/>
          </a:prstGeom>
        </p:spPr>
      </p:pic>
      <p:sp>
        <p:nvSpPr>
          <p:cNvPr id="6" name="Rectangle 5"/>
          <p:cNvSpPr/>
          <p:nvPr/>
        </p:nvSpPr>
        <p:spPr>
          <a:xfrm>
            <a:off x="3894669" y="2218273"/>
            <a:ext cx="1100666" cy="162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13871" y="3710"/>
            <a:ext cx="3623734" cy="2502424"/>
          </a:xfrm>
        </p:spPr>
        <p:txBody>
          <a:bodyPr>
            <a:normAutofit/>
          </a:bodyPr>
          <a:lstStyle/>
          <a:p>
            <a:r>
              <a:rPr lang="en-US" sz="3200" b="1" dirty="0" smtClean="0">
                <a:latin typeface="Tahoma"/>
                <a:cs typeface="Tahoma"/>
              </a:rPr>
              <a:t>Spot Variations for New Obs.</a:t>
            </a:r>
            <a:endParaRPr lang="en-US" sz="3200" b="1" dirty="0">
              <a:latin typeface="Tahoma"/>
              <a:cs typeface="Tahoma"/>
            </a:endParaRPr>
          </a:p>
        </p:txBody>
      </p:sp>
      <p:pic>
        <p:nvPicPr>
          <p:cNvPr id="4" name="Picture 3" descr="ch1_spot_comparison.eps"/>
          <p:cNvPicPr>
            <a:picLocks noChangeAspect="1"/>
          </p:cNvPicPr>
          <p:nvPr/>
        </p:nvPicPr>
        <mc:AlternateContent>
          <mc:Choice xmlns:ma="http://schemas.microsoft.com/office/mac/drawingml/2008/main" Requires="ma">
            <p:blipFill>
              <a:blip r:embed="rId4"/>
              <a:srcRect l="9099" t="13580" r="32106" b="44691"/>
              <a:stretch>
                <a:fillRect/>
              </a:stretch>
            </p:blipFill>
          </mc:Choice>
          <mc:Fallback>
            <p:blipFill>
              <a:blip r:embed="rId5"/>
              <a:srcRect l="9099" t="13580" r="32106" b="44691"/>
              <a:stretch>
                <a:fillRect/>
              </a:stretch>
            </p:blipFill>
          </mc:Fallback>
        </mc:AlternateContent>
        <p:spPr>
          <a:xfrm>
            <a:off x="42340" y="16940"/>
            <a:ext cx="4902196" cy="4502560"/>
          </a:xfrm>
          <a:prstGeom prst="rect">
            <a:avLst/>
          </a:prstGeom>
        </p:spPr>
      </p:pic>
      <p:sp>
        <p:nvSpPr>
          <p:cNvPr id="7" name="TextBox 6"/>
          <p:cNvSpPr txBox="1"/>
          <p:nvPr/>
        </p:nvSpPr>
        <p:spPr>
          <a:xfrm>
            <a:off x="778927" y="4842935"/>
            <a:ext cx="3149600" cy="923330"/>
          </a:xfrm>
          <a:prstGeom prst="rect">
            <a:avLst/>
          </a:prstGeom>
          <a:noFill/>
        </p:spPr>
        <p:txBody>
          <a:bodyPr wrap="square" rtlCol="0">
            <a:spAutoFit/>
          </a:bodyPr>
          <a:lstStyle/>
          <a:p>
            <a:r>
              <a:rPr lang="en-US" dirty="0" smtClean="0">
                <a:latin typeface="Tahoma"/>
                <a:cs typeface="Tahoma"/>
              </a:rPr>
              <a:t>Ground-based photometry in (b+y)/2 from Greg Henry’s APT telescope.</a:t>
            </a:r>
            <a:endParaRPr lang="en-US" dirty="0">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markov_ch1.jpg"/>
          <p:cNvPicPr>
            <a:picLocks noChangeAspect="1"/>
          </p:cNvPicPr>
          <p:nvPr/>
        </p:nvPicPr>
        <p:blipFill>
          <a:blip r:embed="rId3"/>
          <a:srcRect l="8460" t="17284" r="30828" b="45679"/>
          <a:stretch>
            <a:fillRect/>
          </a:stretch>
        </p:blipFill>
        <p:spPr>
          <a:xfrm>
            <a:off x="575740" y="186271"/>
            <a:ext cx="8263466" cy="6523790"/>
          </a:xfrm>
          <a:prstGeom prst="rect">
            <a:avLst/>
          </a:prstGeom>
        </p:spPr>
      </p:pic>
      <p:sp>
        <p:nvSpPr>
          <p:cNvPr id="2" name="Title 1"/>
          <p:cNvSpPr>
            <a:spLocks noGrp="1"/>
          </p:cNvSpPr>
          <p:nvPr>
            <p:ph type="title"/>
          </p:nvPr>
        </p:nvSpPr>
        <p:spPr>
          <a:xfrm>
            <a:off x="643472" y="257714"/>
            <a:ext cx="4199467" cy="3112023"/>
          </a:xfrm>
          <a:solidFill>
            <a:schemeClr val="bg1"/>
          </a:solidFill>
        </p:spPr>
        <p:txBody>
          <a:bodyPr>
            <a:normAutofit/>
          </a:bodyPr>
          <a:lstStyle/>
          <a:p>
            <a:r>
              <a:rPr lang="en-US" sz="3200" b="1" dirty="0" smtClean="0">
                <a:latin typeface="Tahoma"/>
                <a:cs typeface="Tahoma"/>
              </a:rPr>
              <a:t>3.6 </a:t>
            </a:r>
            <a:r>
              <a:rPr lang="en-US" sz="3200" b="1" dirty="0" err="1" smtClean="0">
                <a:latin typeface="Lucida Grande"/>
                <a:ea typeface="Lucida Grande"/>
                <a:cs typeface="Lucida Grande"/>
              </a:rPr>
              <a:t>μ</a:t>
            </a:r>
            <a:r>
              <a:rPr lang="en-US" sz="3200" b="1" dirty="0" err="1" smtClean="0">
                <a:latin typeface="Tahoma"/>
                <a:cs typeface="Tahoma"/>
              </a:rPr>
              <a:t>m</a:t>
            </a:r>
            <a:r>
              <a:rPr lang="en-US" sz="3200" b="1" dirty="0" smtClean="0">
                <a:latin typeface="Tahoma"/>
                <a:cs typeface="Tahoma"/>
              </a:rPr>
              <a:t> Parameter Distributions from MCMC Fits</a:t>
            </a:r>
            <a:endParaRPr lang="en-US" sz="3200" b="1" dirty="0">
              <a:latin typeface="Tahoma"/>
              <a:cs typeface="Tahom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rkov_ch2.jpg"/>
          <p:cNvPicPr>
            <a:picLocks noChangeAspect="1"/>
          </p:cNvPicPr>
          <p:nvPr/>
        </p:nvPicPr>
        <p:blipFill>
          <a:blip r:embed="rId2"/>
          <a:srcRect l="10378" t="16790" r="31786" b="45185"/>
          <a:stretch>
            <a:fillRect/>
          </a:stretch>
        </p:blipFill>
        <p:spPr>
          <a:xfrm>
            <a:off x="846668" y="87561"/>
            <a:ext cx="7838044" cy="6668833"/>
          </a:xfrm>
          <a:prstGeom prst="rect">
            <a:avLst/>
          </a:prstGeom>
        </p:spPr>
      </p:pic>
      <p:sp>
        <p:nvSpPr>
          <p:cNvPr id="2" name="Title 1"/>
          <p:cNvSpPr>
            <a:spLocks noGrp="1"/>
          </p:cNvSpPr>
          <p:nvPr>
            <p:ph type="title"/>
          </p:nvPr>
        </p:nvSpPr>
        <p:spPr>
          <a:xfrm>
            <a:off x="643472" y="257714"/>
            <a:ext cx="4199467" cy="3112023"/>
          </a:xfrm>
          <a:solidFill>
            <a:schemeClr val="bg1"/>
          </a:solidFill>
        </p:spPr>
        <p:txBody>
          <a:bodyPr>
            <a:normAutofit/>
          </a:bodyPr>
          <a:lstStyle/>
          <a:p>
            <a:r>
              <a:rPr lang="en-US" sz="3200" b="1" dirty="0" smtClean="0">
                <a:latin typeface="Tahoma"/>
                <a:cs typeface="Tahoma"/>
              </a:rPr>
              <a:t>4.5 </a:t>
            </a:r>
            <a:r>
              <a:rPr lang="en-US" sz="3200" b="1" dirty="0" err="1" smtClean="0">
                <a:latin typeface="Lucida Grande"/>
                <a:ea typeface="Lucida Grande"/>
                <a:cs typeface="Lucida Grande"/>
              </a:rPr>
              <a:t>μ</a:t>
            </a:r>
            <a:r>
              <a:rPr lang="en-US" sz="3200" b="1" dirty="0" err="1" smtClean="0">
                <a:latin typeface="Tahoma"/>
                <a:cs typeface="Tahoma"/>
              </a:rPr>
              <a:t>m</a:t>
            </a:r>
            <a:r>
              <a:rPr lang="en-US" sz="3200" b="1" dirty="0" smtClean="0">
                <a:latin typeface="Tahoma"/>
                <a:cs typeface="Tahoma"/>
              </a:rPr>
              <a:t> Parameter Distributions from MCMC Fits</a:t>
            </a:r>
            <a:endParaRPr lang="en-US" sz="3200" b="1" dirty="0">
              <a:latin typeface="Tahoma"/>
              <a:cs typeface="Tahom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orot_preflash_ramp_comparison.pdf"/>
          <p:cNvPicPr>
            <a:picLocks noChangeAspect="1"/>
          </p:cNvPicPr>
          <p:nvPr/>
        </p:nvPicPr>
        <mc:AlternateContent>
          <mc:Choice xmlns:ma="http://schemas.microsoft.com/office/mac/drawingml/2008/main" Requires="ma">
            <p:blipFill>
              <a:blip r:embed="rId3"/>
              <a:srcRect l="9259" t="6481" r="21242" b="45371"/>
              <a:stretch>
                <a:fillRect/>
              </a:stretch>
            </p:blipFill>
          </mc:Choice>
          <mc:Fallback>
            <p:blipFill>
              <a:blip r:embed="rId4"/>
              <a:srcRect l="9259" t="6481" r="21242" b="45371"/>
              <a:stretch>
                <a:fillRect/>
              </a:stretch>
            </p:blipFill>
          </mc:Fallback>
        </mc:AlternateContent>
        <p:spPr>
          <a:xfrm>
            <a:off x="635001" y="-12700"/>
            <a:ext cx="7277100" cy="6524297"/>
          </a:xfrm>
          <a:prstGeom prst="rect">
            <a:avLst/>
          </a:prstGeom>
        </p:spPr>
      </p:pic>
      <p:sp>
        <p:nvSpPr>
          <p:cNvPr id="7" name="TextBox 6"/>
          <p:cNvSpPr txBox="1"/>
          <p:nvPr/>
        </p:nvSpPr>
        <p:spPr>
          <a:xfrm>
            <a:off x="3149601" y="4521200"/>
            <a:ext cx="4597400" cy="1107996"/>
          </a:xfrm>
          <a:prstGeom prst="rect">
            <a:avLst/>
          </a:prstGeom>
          <a:noFill/>
        </p:spPr>
        <p:txBody>
          <a:bodyPr wrap="square" rtlCol="0">
            <a:spAutoFit/>
          </a:bodyPr>
          <a:lstStyle/>
          <a:p>
            <a:r>
              <a:rPr lang="en-US" sz="2200" dirty="0" smtClean="0">
                <a:latin typeface="Tahoma"/>
                <a:cs typeface="Tahoma"/>
              </a:rPr>
              <a:t>Ramp as a function of illumination level for a 1-hour observation of a bright, diffuse HII region.</a:t>
            </a:r>
            <a:endParaRPr lang="en-US" sz="2200" dirty="0">
              <a:latin typeface="Tahoma"/>
              <a:cs typeface="Tahoma"/>
            </a:endParaRPr>
          </a:p>
        </p:txBody>
      </p:sp>
      <p:sp>
        <p:nvSpPr>
          <p:cNvPr id="8" name="TextBox 7"/>
          <p:cNvSpPr txBox="1"/>
          <p:nvPr/>
        </p:nvSpPr>
        <p:spPr>
          <a:xfrm>
            <a:off x="4013202" y="114300"/>
            <a:ext cx="3822699" cy="584776"/>
          </a:xfrm>
          <a:prstGeom prst="rect">
            <a:avLst/>
          </a:prstGeom>
          <a:noFill/>
        </p:spPr>
        <p:txBody>
          <a:bodyPr wrap="square" rtlCol="0">
            <a:spAutoFit/>
          </a:bodyPr>
          <a:lstStyle/>
          <a:p>
            <a:r>
              <a:rPr lang="en-US" sz="1600" dirty="0" smtClean="0">
                <a:latin typeface="Tahoma"/>
                <a:cs typeface="Tahoma"/>
              </a:rPr>
              <a:t>Observed as part of CoRoT-7 program, PI Francois </a:t>
            </a:r>
            <a:r>
              <a:rPr lang="en-US" sz="1600" dirty="0" err="1" smtClean="0">
                <a:latin typeface="Tahoma"/>
                <a:cs typeface="Tahoma"/>
              </a:rPr>
              <a:t>Fressin</a:t>
            </a:r>
            <a:endParaRPr lang="en-US" sz="1600" dirty="0">
              <a:latin typeface="Tahoma"/>
              <a:cs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1.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8100" y="-55563"/>
            <a:ext cx="4283104" cy="6424655"/>
          </a:xfrm>
          <a:prstGeom prst="rect">
            <a:avLst/>
          </a:prstGeom>
        </p:spPr>
      </p:pic>
      <p:sp>
        <p:nvSpPr>
          <p:cNvPr id="2" name="Title 1"/>
          <p:cNvSpPr>
            <a:spLocks noGrp="1"/>
          </p:cNvSpPr>
          <p:nvPr>
            <p:ph type="title"/>
          </p:nvPr>
        </p:nvSpPr>
        <p:spPr>
          <a:xfrm>
            <a:off x="495300" y="139700"/>
            <a:ext cx="2374900" cy="914400"/>
          </a:xfrm>
        </p:spPr>
        <p:txBody>
          <a:bodyPr>
            <a:normAutofit/>
          </a:bodyPr>
          <a:lstStyle/>
          <a:p>
            <a:r>
              <a:rPr lang="en-US" sz="1700" b="1" dirty="0" smtClean="0">
                <a:latin typeface="Tahoma"/>
                <a:cs typeface="Tahoma"/>
              </a:rPr>
              <a:t>HD 189733b, Charbonneau et al. (2008)</a:t>
            </a:r>
            <a:endParaRPr lang="en-US" sz="1700" b="1" dirty="0">
              <a:latin typeface="Tahoma"/>
              <a:cs typeface="Tahoma"/>
            </a:endParaRPr>
          </a:p>
        </p:txBody>
      </p:sp>
      <p:pic>
        <p:nvPicPr>
          <p:cNvPr id="5" name="Picture 4" descr="f2.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19604" y="-17463"/>
            <a:ext cx="4292600" cy="6438901"/>
          </a:xfrm>
          <a:prstGeom prst="rect">
            <a:avLst/>
          </a:prstGeom>
        </p:spPr>
      </p:pic>
      <p:sp>
        <p:nvSpPr>
          <p:cNvPr id="6" name="TextBox 5"/>
          <p:cNvSpPr txBox="1"/>
          <p:nvPr/>
        </p:nvSpPr>
        <p:spPr>
          <a:xfrm>
            <a:off x="4203700" y="800100"/>
            <a:ext cx="1854200" cy="338554"/>
          </a:xfrm>
          <a:prstGeom prst="rect">
            <a:avLst/>
          </a:prstGeom>
          <a:solidFill>
            <a:schemeClr val="bg1"/>
          </a:solidFill>
        </p:spPr>
        <p:txBody>
          <a:bodyPr wrap="square" rtlCol="0">
            <a:spAutoFit/>
          </a:bodyPr>
          <a:lstStyle/>
          <a:p>
            <a:r>
              <a:rPr lang="en-US" sz="1600" dirty="0" smtClean="0">
                <a:solidFill>
                  <a:srgbClr val="FF0000"/>
                </a:solidFill>
                <a:latin typeface="Tahoma"/>
                <a:cs typeface="Tahoma"/>
              </a:rPr>
              <a:t>0.256±0.014%</a:t>
            </a:r>
            <a:endParaRPr lang="en-US" sz="1600" dirty="0">
              <a:solidFill>
                <a:srgbClr val="FF0000"/>
              </a:solidFill>
              <a:latin typeface="Tahoma"/>
              <a:cs typeface="Tahoma"/>
            </a:endParaRPr>
          </a:p>
        </p:txBody>
      </p:sp>
      <p:sp>
        <p:nvSpPr>
          <p:cNvPr id="7" name="TextBox 6"/>
          <p:cNvSpPr txBox="1"/>
          <p:nvPr/>
        </p:nvSpPr>
        <p:spPr>
          <a:xfrm>
            <a:off x="4203700" y="1655346"/>
            <a:ext cx="1854200" cy="338554"/>
          </a:xfrm>
          <a:prstGeom prst="rect">
            <a:avLst/>
          </a:prstGeom>
          <a:solidFill>
            <a:schemeClr val="bg1"/>
          </a:solidFill>
        </p:spPr>
        <p:txBody>
          <a:bodyPr wrap="square" rtlCol="0">
            <a:spAutoFit/>
          </a:bodyPr>
          <a:lstStyle/>
          <a:p>
            <a:r>
              <a:rPr lang="en-US" sz="1600" dirty="0" smtClean="0">
                <a:solidFill>
                  <a:srgbClr val="FF0000"/>
                </a:solidFill>
                <a:latin typeface="Tahoma"/>
                <a:cs typeface="Tahoma"/>
              </a:rPr>
              <a:t>0.214±0.020%</a:t>
            </a:r>
            <a:endParaRPr lang="en-US" sz="1600" dirty="0">
              <a:solidFill>
                <a:srgbClr val="FF0000"/>
              </a:solidFill>
              <a:latin typeface="Tahoma"/>
              <a:cs typeface="Tahoma"/>
            </a:endParaRPr>
          </a:p>
        </p:txBody>
      </p:sp>
      <p:sp>
        <p:nvSpPr>
          <p:cNvPr id="8" name="TextBox 7"/>
          <p:cNvSpPr txBox="1"/>
          <p:nvPr/>
        </p:nvSpPr>
        <p:spPr>
          <a:xfrm>
            <a:off x="7416800" y="804446"/>
            <a:ext cx="1727200" cy="338554"/>
          </a:xfrm>
          <a:prstGeom prst="rect">
            <a:avLst/>
          </a:prstGeom>
          <a:solidFill>
            <a:schemeClr val="bg1"/>
          </a:solidFill>
        </p:spPr>
        <p:txBody>
          <a:bodyPr wrap="square" rtlCol="0">
            <a:spAutoFit/>
          </a:bodyPr>
          <a:lstStyle/>
          <a:p>
            <a:r>
              <a:rPr lang="en-US" sz="1600" dirty="0" smtClean="0">
                <a:solidFill>
                  <a:srgbClr val="0000FF"/>
                </a:solidFill>
                <a:latin typeface="Tahoma"/>
                <a:cs typeface="Tahoma"/>
              </a:rPr>
              <a:t>0.150±0.002%</a:t>
            </a:r>
            <a:endParaRPr lang="en-US" sz="1600" dirty="0">
              <a:solidFill>
                <a:srgbClr val="0000FF"/>
              </a:solidFill>
              <a:latin typeface="Tahoma"/>
              <a:cs typeface="Tahoma"/>
            </a:endParaRPr>
          </a:p>
        </p:txBody>
      </p:sp>
      <p:sp>
        <p:nvSpPr>
          <p:cNvPr id="9" name="TextBox 8"/>
          <p:cNvSpPr txBox="1"/>
          <p:nvPr/>
        </p:nvSpPr>
        <p:spPr>
          <a:xfrm>
            <a:off x="7416800" y="1659692"/>
            <a:ext cx="1727200" cy="338554"/>
          </a:xfrm>
          <a:prstGeom prst="rect">
            <a:avLst/>
          </a:prstGeom>
          <a:solidFill>
            <a:schemeClr val="bg1"/>
          </a:solidFill>
        </p:spPr>
        <p:txBody>
          <a:bodyPr wrap="square" rtlCol="0">
            <a:spAutoFit/>
          </a:bodyPr>
          <a:lstStyle/>
          <a:p>
            <a:r>
              <a:rPr lang="en-US" sz="1600" dirty="0" smtClean="0">
                <a:solidFill>
                  <a:srgbClr val="0000FF"/>
                </a:solidFill>
                <a:latin typeface="Tahoma"/>
                <a:cs typeface="Tahoma"/>
              </a:rPr>
              <a:t>0.182±0.002%</a:t>
            </a:r>
            <a:endParaRPr lang="en-US" sz="1600" dirty="0">
              <a:solidFill>
                <a:srgbClr val="0000FF"/>
              </a:solidFill>
              <a:latin typeface="Tahoma"/>
              <a:cs typeface="Tahoma"/>
            </a:endParaRPr>
          </a:p>
        </p:txBody>
      </p:sp>
      <p:sp>
        <p:nvSpPr>
          <p:cNvPr id="10" name="TextBox 9"/>
          <p:cNvSpPr txBox="1"/>
          <p:nvPr/>
        </p:nvSpPr>
        <p:spPr>
          <a:xfrm>
            <a:off x="8328054" y="478592"/>
            <a:ext cx="774700" cy="338554"/>
          </a:xfrm>
          <a:prstGeom prst="rect">
            <a:avLst/>
          </a:prstGeom>
          <a:solidFill>
            <a:schemeClr val="bg1"/>
          </a:solidFill>
        </p:spPr>
        <p:txBody>
          <a:bodyPr wrap="square" rtlCol="0">
            <a:spAutoFit/>
          </a:bodyPr>
          <a:lstStyle/>
          <a:p>
            <a:r>
              <a:rPr lang="en-US" sz="1600" b="1" dirty="0" smtClean="0">
                <a:solidFill>
                  <a:srgbClr val="0000FF"/>
                </a:solidFill>
                <a:latin typeface="Tahoma"/>
                <a:cs typeface="Tahoma"/>
              </a:rPr>
              <a:t>New:</a:t>
            </a:r>
            <a:endParaRPr lang="en-US" sz="1600" b="1" dirty="0">
              <a:solidFill>
                <a:srgbClr val="0000FF"/>
              </a:solidFill>
              <a:latin typeface="Tahoma"/>
              <a:cs typeface="Tahoma"/>
            </a:endParaRPr>
          </a:p>
        </p:txBody>
      </p:sp>
      <p:sp>
        <p:nvSpPr>
          <p:cNvPr id="11" name="TextBox 10"/>
          <p:cNvSpPr txBox="1"/>
          <p:nvPr/>
        </p:nvSpPr>
        <p:spPr>
          <a:xfrm>
            <a:off x="4114800" y="495638"/>
            <a:ext cx="736600" cy="338554"/>
          </a:xfrm>
          <a:prstGeom prst="rect">
            <a:avLst/>
          </a:prstGeom>
          <a:solidFill>
            <a:schemeClr val="bg1"/>
          </a:solidFill>
        </p:spPr>
        <p:txBody>
          <a:bodyPr wrap="square" rtlCol="0">
            <a:spAutoFit/>
          </a:bodyPr>
          <a:lstStyle/>
          <a:p>
            <a:r>
              <a:rPr lang="en-US" sz="1600" b="1" dirty="0" smtClean="0">
                <a:solidFill>
                  <a:srgbClr val="FF0000"/>
                </a:solidFill>
                <a:latin typeface="Tahoma"/>
                <a:cs typeface="Tahoma"/>
              </a:rPr>
              <a:t>Old:</a:t>
            </a:r>
            <a:endParaRPr lang="en-US" sz="1600" b="1" dirty="0">
              <a:solidFill>
                <a:srgbClr val="FF0000"/>
              </a:solidFill>
              <a:latin typeface="Tahoma"/>
              <a:cs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65100" y="285750"/>
            <a:ext cx="5435600" cy="3486150"/>
            <a:chOff x="6164793" y="1142993"/>
            <a:chExt cx="1760016" cy="1371623"/>
          </a:xfrm>
        </p:grpSpPr>
        <p:grpSp>
          <p:nvGrpSpPr>
            <p:cNvPr id="3" name="Group 8"/>
            <p:cNvGrpSpPr>
              <a:grpSpLocks/>
            </p:cNvGrpSpPr>
            <p:nvPr/>
          </p:nvGrpSpPr>
          <p:grpSpPr bwMode="auto">
            <a:xfrm>
              <a:off x="6164793" y="1142993"/>
              <a:ext cx="1760016" cy="1371623"/>
              <a:chOff x="3257863" y="704802"/>
              <a:chExt cx="4450181" cy="2571798"/>
            </a:xfrm>
          </p:grpSpPr>
          <p:pic>
            <p:nvPicPr>
              <p:cNvPr id="64528" name="Picture 23" descr="f2"/>
              <p:cNvPicPr>
                <a:picLocks noChangeAspect="1" noChangeArrowheads="1"/>
              </p:cNvPicPr>
              <p:nvPr/>
            </p:nvPicPr>
            <p:blipFill>
              <a:blip r:embed="rId3"/>
              <a:srcRect t="42043" b="7399"/>
              <a:stretch>
                <a:fillRect/>
              </a:stretch>
            </p:blipFill>
            <p:spPr bwMode="auto">
              <a:xfrm>
                <a:off x="3257863" y="704802"/>
                <a:ext cx="4431431" cy="2234465"/>
              </a:xfrm>
              <a:prstGeom prst="rect">
                <a:avLst/>
              </a:prstGeom>
              <a:noFill/>
              <a:ln w="9525">
                <a:noFill/>
                <a:miter lim="800000"/>
                <a:headEnd/>
                <a:tailEnd/>
              </a:ln>
            </p:spPr>
          </p:pic>
          <p:pic>
            <p:nvPicPr>
              <p:cNvPr id="64529" name="Picture 23" descr="f2"/>
              <p:cNvPicPr>
                <a:picLocks noChangeAspect="1" noChangeArrowheads="1"/>
              </p:cNvPicPr>
              <p:nvPr/>
            </p:nvPicPr>
            <p:blipFill>
              <a:blip r:embed="rId3"/>
              <a:srcRect t="91379"/>
              <a:stretch>
                <a:fillRect/>
              </a:stretch>
            </p:blipFill>
            <p:spPr bwMode="auto">
              <a:xfrm>
                <a:off x="3276600" y="2895600"/>
                <a:ext cx="4431444" cy="381000"/>
              </a:xfrm>
              <a:prstGeom prst="rect">
                <a:avLst/>
              </a:prstGeom>
              <a:noFill/>
              <a:ln w="9525">
                <a:noFill/>
                <a:miter lim="800000"/>
                <a:headEnd/>
                <a:tailEnd/>
              </a:ln>
            </p:spPr>
          </p:pic>
        </p:grpSp>
        <p:sp>
          <p:nvSpPr>
            <p:cNvPr id="64527" name="TextBox 11"/>
            <p:cNvSpPr txBox="1">
              <a:spLocks noChangeArrowheads="1"/>
            </p:cNvSpPr>
            <p:nvPr/>
          </p:nvSpPr>
          <p:spPr bwMode="auto">
            <a:xfrm>
              <a:off x="6446552" y="1180468"/>
              <a:ext cx="778279" cy="217966"/>
            </a:xfrm>
            <a:prstGeom prst="rect">
              <a:avLst/>
            </a:prstGeom>
            <a:solidFill>
              <a:schemeClr val="bg1"/>
            </a:solidFill>
            <a:ln w="9525">
              <a:noFill/>
              <a:miter lim="800000"/>
              <a:headEnd/>
              <a:tailEnd/>
            </a:ln>
          </p:spPr>
          <p:txBody>
            <a:bodyPr>
              <a:prstTxWarp prst="textNoShape">
                <a:avLst/>
              </a:prstTxWarp>
              <a:spAutoFit/>
            </a:bodyPr>
            <a:lstStyle/>
            <a:p>
              <a:r>
                <a:rPr lang="en-US" sz="1500">
                  <a:solidFill>
                    <a:srgbClr val="0000FF"/>
                  </a:solidFill>
                  <a:latin typeface="Tahoma" charset="0"/>
                  <a:ea typeface="Tahoma" charset="0"/>
                  <a:cs typeface="Tahoma" charset="0"/>
                </a:rPr>
                <a:t>HD 189733 at </a:t>
              </a:r>
              <a:r>
                <a:rPr lang="en-US" sz="1500" b="1">
                  <a:solidFill>
                    <a:srgbClr val="0000FF"/>
                  </a:solidFill>
                  <a:latin typeface="Tahoma" charset="0"/>
                  <a:ea typeface="Tahoma" charset="0"/>
                  <a:cs typeface="Tahoma" charset="0"/>
                </a:rPr>
                <a:t>8 </a:t>
              </a:r>
              <a:r>
                <a:rPr lang="en-US" sz="1500" b="1">
                  <a:solidFill>
                    <a:srgbClr val="0000FF"/>
                  </a:solidFill>
                  <a:latin typeface="Lucida Grande" charset="0"/>
                  <a:ea typeface="Lucida Grande" charset="0"/>
                  <a:cs typeface="Lucida Grande" charset="0"/>
                </a:rPr>
                <a:t>μ</a:t>
              </a:r>
              <a:r>
                <a:rPr lang="en-US" sz="1500" b="1">
                  <a:solidFill>
                    <a:srgbClr val="0000FF"/>
                  </a:solidFill>
                  <a:latin typeface="Tahoma" charset="0"/>
                  <a:ea typeface="Tahoma" charset="0"/>
                  <a:cs typeface="Tahoma" charset="0"/>
                </a:rPr>
                <a:t>m</a:t>
              </a:r>
            </a:p>
            <a:p>
              <a:r>
                <a:rPr lang="en-US" sz="1500">
                  <a:solidFill>
                    <a:srgbClr val="0000FF"/>
                  </a:solidFill>
                  <a:latin typeface="Tahoma" charset="0"/>
                  <a:ea typeface="Tahoma" charset="0"/>
                  <a:cs typeface="Tahoma" charset="0"/>
                </a:rPr>
                <a:t>Knutson et al. (2007b)</a:t>
              </a:r>
            </a:p>
          </p:txBody>
        </p:sp>
      </p:grpSp>
      <p:grpSp>
        <p:nvGrpSpPr>
          <p:cNvPr id="4" name="Group 15"/>
          <p:cNvGrpSpPr>
            <a:grpSpLocks/>
          </p:cNvGrpSpPr>
          <p:nvPr/>
        </p:nvGrpSpPr>
        <p:grpSpPr bwMode="auto">
          <a:xfrm>
            <a:off x="174625" y="3543300"/>
            <a:ext cx="5481638" cy="3213100"/>
            <a:chOff x="6192498" y="3934462"/>
            <a:chExt cx="1752600" cy="1163740"/>
          </a:xfrm>
        </p:grpSpPr>
        <p:grpSp>
          <p:nvGrpSpPr>
            <p:cNvPr id="5" name="Group 9"/>
            <p:cNvGrpSpPr>
              <a:grpSpLocks/>
            </p:cNvGrpSpPr>
            <p:nvPr/>
          </p:nvGrpSpPr>
          <p:grpSpPr bwMode="auto">
            <a:xfrm>
              <a:off x="6192498" y="3934462"/>
              <a:ext cx="1752600" cy="1163740"/>
              <a:chOff x="258857" y="1399700"/>
              <a:chExt cx="5057492" cy="2400211"/>
            </a:xfrm>
          </p:grpSpPr>
          <p:pic>
            <p:nvPicPr>
              <p:cNvPr id="64524" name="Picture 5" descr="mips_phase"/>
              <p:cNvPicPr>
                <a:picLocks noChangeAspect="1" noChangeArrowheads="1"/>
              </p:cNvPicPr>
              <p:nvPr/>
            </p:nvPicPr>
            <p:blipFill>
              <a:blip r:embed="rId4"/>
              <a:srcRect l="1741" t="38274" b="23148"/>
              <a:stretch>
                <a:fillRect/>
              </a:stretch>
            </p:blipFill>
            <p:spPr bwMode="auto">
              <a:xfrm>
                <a:off x="297544" y="1399700"/>
                <a:ext cx="4969450" cy="2087210"/>
              </a:xfrm>
              <a:prstGeom prst="rect">
                <a:avLst/>
              </a:prstGeom>
              <a:noFill/>
              <a:ln w="9525">
                <a:noFill/>
                <a:miter lim="800000"/>
                <a:headEnd/>
                <a:tailEnd/>
              </a:ln>
            </p:spPr>
          </p:pic>
          <p:pic>
            <p:nvPicPr>
              <p:cNvPr id="64525" name="Picture 7" descr="mips_phase"/>
              <p:cNvPicPr>
                <a:picLocks noChangeAspect="1" noChangeArrowheads="1"/>
              </p:cNvPicPr>
              <p:nvPr/>
            </p:nvPicPr>
            <p:blipFill>
              <a:blip r:embed="rId4"/>
              <a:srcRect t="92957"/>
              <a:stretch>
                <a:fillRect/>
              </a:stretch>
            </p:blipFill>
            <p:spPr bwMode="auto">
              <a:xfrm>
                <a:off x="258857" y="3418911"/>
                <a:ext cx="5057492" cy="381000"/>
              </a:xfrm>
              <a:prstGeom prst="rect">
                <a:avLst/>
              </a:prstGeom>
              <a:noFill/>
              <a:ln w="9525">
                <a:noFill/>
                <a:miter lim="800000"/>
                <a:headEnd/>
                <a:tailEnd/>
              </a:ln>
            </p:spPr>
          </p:pic>
        </p:grpSp>
        <p:sp>
          <p:nvSpPr>
            <p:cNvPr id="64523" name="TextBox 12"/>
            <p:cNvSpPr txBox="1">
              <a:spLocks noChangeArrowheads="1"/>
            </p:cNvSpPr>
            <p:nvPr/>
          </p:nvSpPr>
          <p:spPr bwMode="auto">
            <a:xfrm>
              <a:off x="6461029" y="3952862"/>
              <a:ext cx="828597" cy="200657"/>
            </a:xfrm>
            <a:prstGeom prst="rect">
              <a:avLst/>
            </a:prstGeom>
            <a:solidFill>
              <a:schemeClr val="bg1"/>
            </a:solidFill>
            <a:ln w="9525">
              <a:noFill/>
              <a:miter lim="800000"/>
              <a:headEnd/>
              <a:tailEnd/>
            </a:ln>
          </p:spPr>
          <p:txBody>
            <a:bodyPr>
              <a:prstTxWarp prst="textNoShape">
                <a:avLst/>
              </a:prstTxWarp>
              <a:spAutoFit/>
            </a:bodyPr>
            <a:lstStyle/>
            <a:p>
              <a:r>
                <a:rPr lang="en-US" sz="1500">
                  <a:solidFill>
                    <a:srgbClr val="FF0000"/>
                  </a:solidFill>
                  <a:latin typeface="Tahoma" charset="0"/>
                  <a:ea typeface="Tahoma" charset="0"/>
                  <a:cs typeface="Tahoma" charset="0"/>
                </a:rPr>
                <a:t>HD 189733b at </a:t>
              </a:r>
              <a:r>
                <a:rPr lang="en-US" sz="1500" b="1">
                  <a:solidFill>
                    <a:srgbClr val="FF0000"/>
                  </a:solidFill>
                  <a:latin typeface="Tahoma" charset="0"/>
                  <a:ea typeface="Tahoma" charset="0"/>
                  <a:cs typeface="Tahoma" charset="0"/>
                </a:rPr>
                <a:t>24 </a:t>
              </a:r>
              <a:r>
                <a:rPr lang="en-US" sz="1500" b="1">
                  <a:solidFill>
                    <a:srgbClr val="FF0000"/>
                  </a:solidFill>
                  <a:latin typeface="Lucida Grande" charset="0"/>
                  <a:ea typeface="Lucida Grande" charset="0"/>
                  <a:cs typeface="Lucida Grande" charset="0"/>
                </a:rPr>
                <a:t>μ</a:t>
              </a:r>
              <a:r>
                <a:rPr lang="en-US" sz="1500" b="1">
                  <a:solidFill>
                    <a:srgbClr val="FF0000"/>
                  </a:solidFill>
                  <a:latin typeface="Tahoma" charset="0"/>
                  <a:ea typeface="Tahoma" charset="0"/>
                  <a:cs typeface="Tahoma" charset="0"/>
                </a:rPr>
                <a:t>m </a:t>
              </a:r>
            </a:p>
            <a:p>
              <a:r>
                <a:rPr lang="en-US" sz="1500">
                  <a:solidFill>
                    <a:srgbClr val="FF0000"/>
                  </a:solidFill>
                  <a:latin typeface="Tahoma" charset="0"/>
                  <a:ea typeface="Tahoma" charset="0"/>
                  <a:cs typeface="Tahoma" charset="0"/>
                </a:rPr>
                <a:t>Knutson et al. (2009a)</a:t>
              </a:r>
            </a:p>
          </p:txBody>
        </p:sp>
      </p:grpSp>
      <p:sp>
        <p:nvSpPr>
          <p:cNvPr id="16" name="Text Box 14"/>
          <p:cNvSpPr txBox="1">
            <a:spLocks noChangeArrowheads="1"/>
          </p:cNvSpPr>
          <p:nvPr/>
        </p:nvSpPr>
        <p:spPr bwMode="auto">
          <a:xfrm>
            <a:off x="5613400" y="2911475"/>
            <a:ext cx="3378200" cy="2446338"/>
          </a:xfrm>
          <a:prstGeom prst="rect">
            <a:avLst/>
          </a:prstGeom>
          <a:noFill/>
          <a:ln w="9525">
            <a:noFill/>
            <a:miter lim="800000"/>
            <a:headEnd/>
            <a:tailEnd/>
          </a:ln>
        </p:spPr>
        <p:txBody>
          <a:bodyPr>
            <a:prstTxWarp prst="textNoShape">
              <a:avLst/>
            </a:prstTxWarp>
            <a:spAutoFit/>
          </a:bodyPr>
          <a:lstStyle/>
          <a:p>
            <a:pPr marL="457200" indent="-457200">
              <a:spcBef>
                <a:spcPct val="50000"/>
              </a:spcBef>
            </a:pPr>
            <a:r>
              <a:rPr lang="en-US" sz="1700">
                <a:latin typeface="Tahoma" charset="0"/>
                <a:ea typeface="Tahoma" charset="0"/>
                <a:cs typeface="Tahoma" charset="0"/>
              </a:rPr>
              <a:t>Why so similar? Two possibilities:</a:t>
            </a:r>
          </a:p>
          <a:p>
            <a:pPr marL="457200" indent="-457200">
              <a:spcBef>
                <a:spcPct val="50000"/>
              </a:spcBef>
              <a:buFont typeface="Arial" charset="0"/>
              <a:buAutoNum type="arabicPeriod"/>
            </a:pPr>
            <a:r>
              <a:rPr lang="en-US" sz="1700">
                <a:latin typeface="Tahoma" charset="0"/>
                <a:ea typeface="Tahoma" charset="0"/>
                <a:cs typeface="Tahoma" charset="0"/>
              </a:rPr>
              <a:t>Both wavelengths originate from the same pressure </a:t>
            </a:r>
          </a:p>
          <a:p>
            <a:pPr marL="457200" indent="-457200">
              <a:spcBef>
                <a:spcPct val="50000"/>
              </a:spcBef>
              <a:buFont typeface="Arial" charset="0"/>
              <a:buAutoNum type="arabicPeriod"/>
            </a:pPr>
            <a:r>
              <a:rPr lang="en-US" sz="1700">
                <a:latin typeface="Tahoma" charset="0"/>
                <a:ea typeface="Tahoma" charset="0"/>
                <a:cs typeface="Tahoma" charset="0"/>
              </a:rPr>
              <a:t>Day-night contrast is similar over the relatively modest factor of ~2-3 in pressure sensed by these two wavelengths</a:t>
            </a:r>
          </a:p>
        </p:txBody>
      </p:sp>
      <p:sp>
        <p:nvSpPr>
          <p:cNvPr id="19" name="TextBox 18"/>
          <p:cNvSpPr txBox="1">
            <a:spLocks noChangeArrowheads="1"/>
          </p:cNvSpPr>
          <p:nvPr/>
        </p:nvSpPr>
        <p:spPr bwMode="auto">
          <a:xfrm>
            <a:off x="5649913" y="1804988"/>
            <a:ext cx="3341687" cy="876300"/>
          </a:xfrm>
          <a:prstGeom prst="rect">
            <a:avLst/>
          </a:prstGeom>
          <a:noFill/>
          <a:ln w="9525">
            <a:noFill/>
            <a:miter lim="800000"/>
            <a:headEnd/>
            <a:tailEnd/>
          </a:ln>
        </p:spPr>
        <p:txBody>
          <a:bodyPr>
            <a:prstTxWarp prst="textNoShape">
              <a:avLst/>
            </a:prstTxWarp>
            <a:spAutoFit/>
          </a:bodyPr>
          <a:lstStyle/>
          <a:p>
            <a:r>
              <a:rPr lang="en-US" sz="1700" b="1">
                <a:latin typeface="Tahoma" charset="0"/>
                <a:ea typeface="Tahoma" charset="0"/>
                <a:cs typeface="Tahoma" charset="0"/>
              </a:rPr>
              <a:t>Same day-night temperature gradient from both light curves.</a:t>
            </a:r>
          </a:p>
        </p:txBody>
      </p:sp>
      <p:sp>
        <p:nvSpPr>
          <p:cNvPr id="64518" name="Title 1"/>
          <p:cNvSpPr>
            <a:spLocks noGrp="1"/>
          </p:cNvSpPr>
          <p:nvPr>
            <p:ph type="title"/>
          </p:nvPr>
        </p:nvSpPr>
        <p:spPr>
          <a:xfrm>
            <a:off x="5372100" y="523875"/>
            <a:ext cx="3797300" cy="957263"/>
          </a:xfrm>
        </p:spPr>
        <p:txBody>
          <a:bodyPr/>
          <a:lstStyle/>
          <a:p>
            <a:r>
              <a:rPr lang="en-US" sz="2600" b="1" smtClean="0">
                <a:solidFill>
                  <a:srgbClr val="0000FF"/>
                </a:solidFill>
                <a:latin typeface="Tahoma" charset="0"/>
                <a:ea typeface="Tahoma" charset="0"/>
                <a:cs typeface="Tahoma" charset="0"/>
              </a:rPr>
              <a:t>HD 189733 at Two Wavelengths</a:t>
            </a:r>
          </a:p>
        </p:txBody>
      </p:sp>
      <p:sp>
        <p:nvSpPr>
          <p:cNvPr id="21" name="Rectangle 20"/>
          <p:cNvSpPr/>
          <p:nvPr/>
        </p:nvSpPr>
        <p:spPr>
          <a:xfrm>
            <a:off x="215900" y="50800"/>
            <a:ext cx="5307013"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p:cNvSpPr/>
          <p:nvPr/>
        </p:nvSpPr>
        <p:spPr>
          <a:xfrm>
            <a:off x="393700" y="238125"/>
            <a:ext cx="531813"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330200" y="3502025"/>
            <a:ext cx="531813"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9154" name="Picture 4" descr="hotJup"/>
          <p:cNvPicPr>
            <a:picLocks noChangeAspect="1" noChangeArrowheads="1"/>
          </p:cNvPicPr>
          <p:nvPr/>
        </p:nvPicPr>
        <p:blipFill>
          <a:blip r:embed="rId3"/>
          <a:srcRect/>
          <a:stretch>
            <a:fillRect/>
          </a:stretch>
        </p:blipFill>
        <p:spPr bwMode="auto">
          <a:xfrm>
            <a:off x="1219200" y="0"/>
            <a:ext cx="6934200" cy="6873875"/>
          </a:xfrm>
          <a:prstGeom prst="rect">
            <a:avLst/>
          </a:prstGeom>
          <a:noFill/>
          <a:ln w="9525">
            <a:noFill/>
            <a:miter lim="800000"/>
            <a:headEnd/>
            <a:tailEnd/>
          </a:ln>
        </p:spPr>
      </p:pic>
      <p:sp>
        <p:nvSpPr>
          <p:cNvPr id="49155" name="TextBox 2"/>
          <p:cNvSpPr txBox="1">
            <a:spLocks noChangeArrowheads="1"/>
          </p:cNvSpPr>
          <p:nvPr/>
        </p:nvSpPr>
        <p:spPr bwMode="auto">
          <a:xfrm>
            <a:off x="3784600" y="967371"/>
            <a:ext cx="4191000" cy="430887"/>
          </a:xfrm>
          <a:prstGeom prst="rect">
            <a:avLst/>
          </a:prstGeom>
          <a:solidFill>
            <a:schemeClr val="bg1">
              <a:alpha val="54901"/>
            </a:schemeClr>
          </a:solidFill>
          <a:ln w="9525">
            <a:noFill/>
            <a:miter lim="800000"/>
            <a:headEnd/>
            <a:tailEnd/>
          </a:ln>
        </p:spPr>
        <p:txBody>
          <a:bodyPr wrap="square">
            <a:prstTxWarp prst="textNoShape">
              <a:avLst/>
            </a:prstTxWarp>
            <a:spAutoFit/>
          </a:bodyPr>
          <a:lstStyle/>
          <a:p>
            <a:r>
              <a:rPr lang="en-US" sz="2200" b="1" dirty="0">
                <a:latin typeface="Tahoma" charset="0"/>
                <a:ea typeface="Tahoma" charset="0"/>
                <a:cs typeface="Tahoma" charset="0"/>
              </a:rPr>
              <a:t>G</a:t>
            </a:r>
            <a:r>
              <a:rPr lang="en-US" sz="2200" b="1" dirty="0" smtClean="0">
                <a:latin typeface="Tahoma" charset="0"/>
                <a:ea typeface="Tahoma" charset="0"/>
                <a:cs typeface="Tahoma" charset="0"/>
              </a:rPr>
              <a:t>oals for hot </a:t>
            </a:r>
            <a:r>
              <a:rPr lang="en-US" sz="2200" b="1" dirty="0" err="1" smtClean="0">
                <a:latin typeface="Tahoma" charset="0"/>
                <a:ea typeface="Tahoma" charset="0"/>
                <a:cs typeface="Tahoma" charset="0"/>
              </a:rPr>
              <a:t>Jupiters</a:t>
            </a:r>
            <a:r>
              <a:rPr lang="en-US" sz="2200" b="1" dirty="0" smtClean="0">
                <a:latin typeface="Tahoma" charset="0"/>
                <a:ea typeface="Tahoma" charset="0"/>
                <a:cs typeface="Tahoma" charset="0"/>
              </a:rPr>
              <a:t>:</a:t>
            </a:r>
            <a:endParaRPr lang="en-US" sz="2200" b="1" dirty="0">
              <a:latin typeface="Tahoma" charset="0"/>
              <a:ea typeface="Tahoma" charset="0"/>
              <a:cs typeface="Tahoma" charset="0"/>
            </a:endParaRPr>
          </a:p>
        </p:txBody>
      </p:sp>
      <p:sp>
        <p:nvSpPr>
          <p:cNvPr id="49156" name="TextBox 3"/>
          <p:cNvSpPr txBox="1">
            <a:spLocks noChangeArrowheads="1"/>
          </p:cNvSpPr>
          <p:nvPr/>
        </p:nvSpPr>
        <p:spPr bwMode="auto">
          <a:xfrm>
            <a:off x="3784600" y="1471953"/>
            <a:ext cx="4191000" cy="3477875"/>
          </a:xfrm>
          <a:prstGeom prst="rect">
            <a:avLst/>
          </a:prstGeom>
          <a:solidFill>
            <a:schemeClr val="bg1">
              <a:alpha val="54901"/>
            </a:schemeClr>
          </a:solidFill>
          <a:ln w="9525">
            <a:noFill/>
            <a:miter lim="800000"/>
            <a:headEnd/>
            <a:tailEnd/>
          </a:ln>
        </p:spPr>
        <p:txBody>
          <a:bodyPr>
            <a:prstTxWarp prst="textNoShape">
              <a:avLst/>
            </a:prstTxWarp>
            <a:spAutoFit/>
          </a:bodyPr>
          <a:lstStyle/>
          <a:p>
            <a:pPr marL="457200" indent="-457200">
              <a:buAutoNum type="arabicPeriod"/>
            </a:pPr>
            <a:r>
              <a:rPr lang="en-US" sz="2200" b="1" dirty="0" smtClean="0">
                <a:latin typeface="Tahoma" charset="0"/>
                <a:ea typeface="Tahoma" charset="0"/>
                <a:cs typeface="Tahoma" charset="0"/>
              </a:rPr>
              <a:t>Test </a:t>
            </a:r>
            <a:r>
              <a:rPr lang="en-US" sz="2200" dirty="0" smtClean="0">
                <a:latin typeface="Tahoma" charset="0"/>
                <a:ea typeface="Tahoma" charset="0"/>
                <a:cs typeface="Tahoma" charset="0"/>
              </a:rPr>
              <a:t>basic predictions of circulation models.</a:t>
            </a:r>
          </a:p>
          <a:p>
            <a:pPr marL="457200" indent="-457200">
              <a:buAutoNum type="arabicPeriod"/>
            </a:pPr>
            <a:endParaRPr lang="en-US" sz="2200" dirty="0" smtClean="0">
              <a:latin typeface="Tahoma" charset="0"/>
              <a:ea typeface="Tahoma" charset="0"/>
              <a:cs typeface="Tahoma" charset="0"/>
            </a:endParaRPr>
          </a:p>
          <a:p>
            <a:pPr marL="457200" indent="-457200">
              <a:buAutoNum type="arabicPeriod"/>
            </a:pPr>
            <a:r>
              <a:rPr lang="en-US" sz="2200" dirty="0" smtClean="0">
                <a:latin typeface="Tahoma" charset="0"/>
                <a:ea typeface="Tahoma" charset="0"/>
                <a:cs typeface="Tahoma" charset="0"/>
              </a:rPr>
              <a:t>Understand how/why circulation patterns </a:t>
            </a:r>
            <a:r>
              <a:rPr lang="en-US" sz="2200" b="1" dirty="0" smtClean="0">
                <a:latin typeface="Tahoma" charset="0"/>
                <a:ea typeface="Tahoma" charset="0"/>
                <a:cs typeface="Tahoma" charset="0"/>
              </a:rPr>
              <a:t>vary</a:t>
            </a:r>
            <a:r>
              <a:rPr lang="en-US" sz="2200" dirty="0" smtClean="0">
                <a:latin typeface="Tahoma" charset="0"/>
                <a:ea typeface="Tahoma" charset="0"/>
                <a:cs typeface="Tahoma" charset="0"/>
              </a:rPr>
              <a:t>.</a:t>
            </a:r>
          </a:p>
          <a:p>
            <a:pPr marL="457200" indent="-457200">
              <a:buAutoNum type="arabicPeriod"/>
            </a:pPr>
            <a:endParaRPr lang="en-US" sz="2200" dirty="0" smtClean="0">
              <a:latin typeface="Tahoma" charset="0"/>
              <a:ea typeface="Tahoma" charset="0"/>
              <a:cs typeface="Tahoma" charset="0"/>
            </a:endParaRPr>
          </a:p>
          <a:p>
            <a:pPr marL="457200" indent="-457200">
              <a:buAutoNum type="arabicPeriod"/>
            </a:pPr>
            <a:r>
              <a:rPr lang="en-US" sz="2200" dirty="0" smtClean="0">
                <a:latin typeface="Tahoma" charset="0"/>
                <a:ea typeface="Tahoma" charset="0"/>
                <a:cs typeface="Tahoma" charset="0"/>
              </a:rPr>
              <a:t>What does this tell us about the </a:t>
            </a:r>
            <a:r>
              <a:rPr lang="en-US" sz="2200" b="1" dirty="0" smtClean="0">
                <a:latin typeface="Tahoma" charset="0"/>
                <a:ea typeface="Tahoma" charset="0"/>
                <a:cs typeface="Tahoma" charset="0"/>
              </a:rPr>
              <a:t>relevant</a:t>
            </a:r>
            <a:r>
              <a:rPr lang="en-US" sz="2200" b="1" dirty="0" smtClean="0">
                <a:latin typeface="Tahoma" charset="0"/>
                <a:ea typeface="Tahoma" charset="0"/>
                <a:cs typeface="Tahoma" charset="0"/>
              </a:rPr>
              <a:t> physical processes </a:t>
            </a:r>
            <a:r>
              <a:rPr lang="en-US" sz="2200" dirty="0" smtClean="0">
                <a:latin typeface="Tahoma" charset="0"/>
                <a:ea typeface="Tahoma" charset="0"/>
                <a:cs typeface="Tahoma" charset="0"/>
              </a:rPr>
              <a:t>in these atmospheres?</a:t>
            </a:r>
            <a:endParaRPr lang="en-US" sz="2200" dirty="0">
              <a:latin typeface="Tahoma" charset="0"/>
              <a:ea typeface="Tahoma" charset="0"/>
              <a:cs typeface="Tahoma" charset="0"/>
            </a:endParaRPr>
          </a:p>
        </p:txBody>
      </p:sp>
      <p:sp>
        <p:nvSpPr>
          <p:cNvPr id="49158" name="TextBox 9"/>
          <p:cNvSpPr txBox="1">
            <a:spLocks noChangeArrowheads="1"/>
          </p:cNvSpPr>
          <p:nvPr/>
        </p:nvSpPr>
        <p:spPr bwMode="auto">
          <a:xfrm>
            <a:off x="4953000" y="6411913"/>
            <a:ext cx="3467100" cy="369887"/>
          </a:xfrm>
          <a:prstGeom prst="rect">
            <a:avLst/>
          </a:prstGeom>
          <a:noFill/>
          <a:ln w="9525">
            <a:noFill/>
            <a:miter lim="800000"/>
            <a:headEnd/>
            <a:tailEnd/>
          </a:ln>
        </p:spPr>
        <p:txBody>
          <a:bodyPr>
            <a:prstTxWarp prst="textNoShape">
              <a:avLst/>
            </a:prstTxWarp>
            <a:spAutoFit/>
          </a:bodyPr>
          <a:lstStyle/>
          <a:p>
            <a:r>
              <a:rPr lang="en-US">
                <a:latin typeface="Tahoma" charset="0"/>
                <a:ea typeface="Tahoma" charset="0"/>
                <a:cs typeface="Tahoma" charset="0"/>
              </a:rPr>
              <a:t>Image credit: ESA/C. Carreau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fortney_1D.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1920" y="431800"/>
            <a:ext cx="8907780" cy="6362700"/>
          </a:xfrm>
          <a:prstGeom prst="rect">
            <a:avLst/>
          </a:prstGeom>
        </p:spPr>
      </p:pic>
      <p:sp>
        <p:nvSpPr>
          <p:cNvPr id="2" name="Title 1"/>
          <p:cNvSpPr>
            <a:spLocks noGrp="1"/>
          </p:cNvSpPr>
          <p:nvPr>
            <p:ph type="title"/>
          </p:nvPr>
        </p:nvSpPr>
        <p:spPr>
          <a:xfrm>
            <a:off x="457200" y="130706"/>
            <a:ext cx="8229600" cy="656695"/>
          </a:xfrm>
        </p:spPr>
        <p:txBody>
          <a:bodyPr>
            <a:normAutofit/>
          </a:bodyPr>
          <a:lstStyle/>
          <a:p>
            <a:r>
              <a:rPr lang="en-US" sz="3000" b="1" dirty="0" smtClean="0">
                <a:latin typeface="Tahoma"/>
                <a:cs typeface="Tahoma"/>
              </a:rPr>
              <a:t>Comparison to 1D Atmosphere Models</a:t>
            </a:r>
            <a:endParaRPr lang="en-US" sz="3000" b="1" dirty="0">
              <a:latin typeface="Tahoma"/>
              <a:cs typeface="Tahoma"/>
            </a:endParaRPr>
          </a:p>
        </p:txBody>
      </p:sp>
      <p:sp>
        <p:nvSpPr>
          <p:cNvPr id="5" name="Oval 4"/>
          <p:cNvSpPr/>
          <p:nvPr/>
        </p:nvSpPr>
        <p:spPr>
          <a:xfrm>
            <a:off x="4034370" y="4738156"/>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040698" y="4814844"/>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489432" y="4520163"/>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495760" y="4596851"/>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741327" y="4401626"/>
            <a:ext cx="1634067" cy="646331"/>
          </a:xfrm>
          <a:prstGeom prst="rect">
            <a:avLst/>
          </a:prstGeom>
          <a:noFill/>
        </p:spPr>
        <p:txBody>
          <a:bodyPr wrap="square" rtlCol="0">
            <a:spAutoFit/>
          </a:bodyPr>
          <a:lstStyle/>
          <a:p>
            <a:r>
              <a:rPr lang="en-US" dirty="0" smtClean="0"/>
              <a:t>New errors are 7-10x smaller!</a:t>
            </a:r>
            <a:endParaRPr lang="en-US" dirty="0"/>
          </a:p>
        </p:txBody>
      </p:sp>
      <p:sp>
        <p:nvSpPr>
          <p:cNvPr id="28" name="Oval 27"/>
          <p:cNvSpPr/>
          <p:nvPr/>
        </p:nvSpPr>
        <p:spPr>
          <a:xfrm>
            <a:off x="3346438" y="2842727"/>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352766" y="2919415"/>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3583508" y="2801438"/>
            <a:ext cx="173566" cy="154473"/>
          </a:xfrm>
          <a:prstGeom prst="ellipse">
            <a:avLst/>
          </a:prstGeom>
          <a:solidFill>
            <a:srgbClr val="008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589836" y="2878126"/>
            <a:ext cx="160888" cy="6899"/>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descr="f4b-xv-grab-save-as-ps.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26254" y="1459799"/>
            <a:ext cx="6442846" cy="3704636"/>
          </a:xfrm>
          <a:prstGeom prst="rect">
            <a:avLst/>
          </a:prstGeom>
        </p:spPr>
      </p:pic>
      <p:sp>
        <p:nvSpPr>
          <p:cNvPr id="2" name="Title 1"/>
          <p:cNvSpPr>
            <a:spLocks noGrp="1"/>
          </p:cNvSpPr>
          <p:nvPr>
            <p:ph type="title"/>
          </p:nvPr>
        </p:nvSpPr>
        <p:spPr>
          <a:xfrm>
            <a:off x="533400" y="234513"/>
            <a:ext cx="8153400" cy="838200"/>
          </a:xfrm>
        </p:spPr>
        <p:txBody>
          <a:bodyPr rtlCol="0">
            <a:normAutofit fontScale="90000"/>
          </a:bodyPr>
          <a:lstStyle/>
          <a:p>
            <a:pPr eaLnBrk="1" fontAlgn="auto" hangingPunct="1">
              <a:spcAft>
                <a:spcPts val="0"/>
              </a:spcAft>
              <a:defRPr/>
            </a:pPr>
            <a:r>
              <a:rPr lang="en-US" sz="2800" b="1" dirty="0" smtClean="0">
                <a:latin typeface="Tahoma"/>
                <a:cs typeface="Tahoma"/>
              </a:rPr>
              <a:t>Why care about circulation?  We are currently treating 3D atmospheres like 1D objects.</a:t>
            </a:r>
            <a:endParaRPr lang="en-US" sz="2800" b="1" dirty="0">
              <a:latin typeface="Tahoma"/>
              <a:ea typeface="+mj-ea"/>
              <a:cs typeface="Tahoma"/>
            </a:endParaRPr>
          </a:p>
        </p:txBody>
      </p:sp>
      <p:sp>
        <p:nvSpPr>
          <p:cNvPr id="95245" name="TextBox 31"/>
          <p:cNvSpPr txBox="1">
            <a:spLocks noChangeArrowheads="1"/>
          </p:cNvSpPr>
          <p:nvPr/>
        </p:nvSpPr>
        <p:spPr bwMode="auto">
          <a:xfrm>
            <a:off x="436873" y="1316496"/>
            <a:ext cx="6419133" cy="338554"/>
          </a:xfrm>
          <a:prstGeom prst="rect">
            <a:avLst/>
          </a:prstGeom>
          <a:solidFill>
            <a:schemeClr val="bg1"/>
          </a:solidFill>
          <a:ln w="9525">
            <a:noFill/>
            <a:miter lim="800000"/>
            <a:headEnd/>
            <a:tailEnd/>
          </a:ln>
        </p:spPr>
        <p:txBody>
          <a:bodyPr wrap="square">
            <a:prstTxWarp prst="textNoShape">
              <a:avLst/>
            </a:prstTxWarp>
            <a:spAutoFit/>
          </a:bodyPr>
          <a:lstStyle/>
          <a:p>
            <a:r>
              <a:rPr lang="en-US" sz="1600" b="1" dirty="0">
                <a:latin typeface="Tahoma" charset="0"/>
                <a:ea typeface="Tahoma" charset="0"/>
                <a:cs typeface="Tahoma" charset="0"/>
              </a:rPr>
              <a:t>Temperature Map for HD</a:t>
            </a:r>
            <a:r>
              <a:rPr lang="en-US" sz="1600" b="1" dirty="0" smtClean="0">
                <a:latin typeface="Tahoma" charset="0"/>
                <a:ea typeface="Tahoma" charset="0"/>
                <a:cs typeface="Tahoma" charset="0"/>
              </a:rPr>
              <a:t> 189733b (Showman et al. 2009)</a:t>
            </a:r>
            <a:endParaRPr lang="en-US" sz="1600" b="1" dirty="0">
              <a:latin typeface="Tahoma" charset="0"/>
              <a:ea typeface="Tahoma" charset="0"/>
              <a:cs typeface="Tahoma" charset="0"/>
            </a:endParaRPr>
          </a:p>
        </p:txBody>
      </p:sp>
      <p:sp>
        <p:nvSpPr>
          <p:cNvPr id="26" name="Rectangle 25"/>
          <p:cNvSpPr>
            <a:spLocks noChangeArrowheads="1"/>
          </p:cNvSpPr>
          <p:nvPr/>
        </p:nvSpPr>
        <p:spPr bwMode="auto">
          <a:xfrm>
            <a:off x="2095500" y="1707025"/>
            <a:ext cx="2641600" cy="3030076"/>
          </a:xfrm>
          <a:prstGeom prst="rect">
            <a:avLst/>
          </a:prstGeom>
          <a:noFill/>
          <a:ln w="47625">
            <a:solidFill>
              <a:srgbClr val="FF0000"/>
            </a:solidFill>
            <a:round/>
            <a:headEnd/>
            <a:tailEnd/>
          </a:ln>
        </p:spPr>
        <p:txBody>
          <a:bodyPr>
            <a:prstTxWarp prst="textNoShape">
              <a:avLst/>
            </a:prstTxWarp>
          </a:bodyPr>
          <a:lstStyle/>
          <a:p>
            <a:pPr defTabSz="914400" eaLnBrk="0" hangingPunct="0"/>
            <a:endParaRPr lang="en-US" sz="2400"/>
          </a:p>
        </p:txBody>
      </p:sp>
      <p:sp>
        <p:nvSpPr>
          <p:cNvPr id="25" name="TextBox 24"/>
          <p:cNvSpPr txBox="1"/>
          <p:nvPr/>
        </p:nvSpPr>
        <p:spPr>
          <a:xfrm>
            <a:off x="385656" y="5347194"/>
            <a:ext cx="8604875" cy="830997"/>
          </a:xfrm>
          <a:prstGeom prst="rect">
            <a:avLst/>
          </a:prstGeom>
          <a:noFill/>
        </p:spPr>
        <p:txBody>
          <a:bodyPr wrap="square" rtlCol="0">
            <a:spAutoFit/>
          </a:bodyPr>
          <a:lstStyle/>
          <a:p>
            <a:r>
              <a:rPr lang="en-US" sz="2400" b="1" dirty="0" smtClean="0">
                <a:solidFill>
                  <a:srgbClr val="000090"/>
                </a:solidFill>
                <a:latin typeface="Tahoma"/>
                <a:cs typeface="Tahoma"/>
              </a:rPr>
              <a:t>Is this a reasonable or an unreasonable assumption?  </a:t>
            </a:r>
          </a:p>
          <a:p>
            <a:r>
              <a:rPr lang="en-US" sz="2400" b="1" i="1" dirty="0" smtClean="0">
                <a:solidFill>
                  <a:srgbClr val="000090"/>
                </a:solidFill>
                <a:latin typeface="Tahoma"/>
                <a:cs typeface="Tahoma"/>
              </a:rPr>
              <a:t>We have no idea!</a:t>
            </a:r>
            <a:endParaRPr lang="en-US" sz="2400" b="1" i="1" dirty="0">
              <a:solidFill>
                <a:srgbClr val="000090"/>
              </a:solidFill>
              <a:latin typeface="Tahoma"/>
              <a:cs typeface="Tahoma"/>
            </a:endParaRPr>
          </a:p>
        </p:txBody>
      </p:sp>
      <p:sp>
        <p:nvSpPr>
          <p:cNvPr id="30" name="TextBox 12"/>
          <p:cNvSpPr txBox="1">
            <a:spLocks noChangeArrowheads="1"/>
          </p:cNvSpPr>
          <p:nvPr/>
        </p:nvSpPr>
        <p:spPr bwMode="auto">
          <a:xfrm>
            <a:off x="2062050" y="5010502"/>
            <a:ext cx="2782191" cy="400110"/>
          </a:xfrm>
          <a:prstGeom prst="rect">
            <a:avLst/>
          </a:prstGeom>
          <a:solidFill>
            <a:schemeClr val="bg1"/>
          </a:solidFill>
          <a:ln w="9525">
            <a:noFill/>
            <a:miter lim="800000"/>
            <a:headEnd/>
            <a:tailEnd/>
          </a:ln>
        </p:spPr>
        <p:txBody>
          <a:bodyPr>
            <a:prstTxWarp prst="textNoShape">
              <a:avLst/>
            </a:prstTxWarp>
            <a:spAutoFit/>
          </a:bodyPr>
          <a:lstStyle/>
          <a:p>
            <a:pPr algn="ctr"/>
            <a:r>
              <a:rPr lang="en-US" sz="2000" dirty="0">
                <a:latin typeface="Tahoma"/>
                <a:cs typeface="Tahoma"/>
              </a:rPr>
              <a:t>Longitude</a:t>
            </a:r>
          </a:p>
        </p:txBody>
      </p:sp>
      <p:sp>
        <p:nvSpPr>
          <p:cNvPr id="31" name="TextBox 11"/>
          <p:cNvSpPr txBox="1">
            <a:spLocks noChangeArrowheads="1"/>
          </p:cNvSpPr>
          <p:nvPr/>
        </p:nvSpPr>
        <p:spPr bwMode="auto">
          <a:xfrm rot="16200000">
            <a:off x="-501904" y="3053757"/>
            <a:ext cx="167117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a:latin typeface="Tahoma"/>
                <a:cs typeface="Tahoma"/>
              </a:rPr>
              <a:t>Latitude</a:t>
            </a:r>
          </a:p>
        </p:txBody>
      </p:sp>
      <p:sp>
        <p:nvSpPr>
          <p:cNvPr id="33" name="TextBox 32"/>
          <p:cNvSpPr txBox="1"/>
          <p:nvPr/>
        </p:nvSpPr>
        <p:spPr>
          <a:xfrm>
            <a:off x="6868707" y="1859424"/>
            <a:ext cx="2059393" cy="2246769"/>
          </a:xfrm>
          <a:prstGeom prst="rect">
            <a:avLst/>
          </a:prstGeom>
          <a:noFill/>
        </p:spPr>
        <p:txBody>
          <a:bodyPr wrap="square" rtlCol="0">
            <a:spAutoFit/>
          </a:bodyPr>
          <a:lstStyle/>
          <a:p>
            <a:r>
              <a:rPr lang="en-US" sz="2000" dirty="0" smtClean="0">
                <a:latin typeface="Tahoma"/>
                <a:cs typeface="Tahoma"/>
              </a:rPr>
              <a:t>Local differences in composition and thermal structure can alter shape of observed spectra.</a:t>
            </a:r>
            <a:endParaRPr lang="en-US" sz="2000" dirty="0">
              <a:latin typeface="Tahoma"/>
              <a:cs typeface="Tahoma"/>
            </a:endParaRPr>
          </a:p>
        </p:txBody>
      </p:sp>
      <p:sp>
        <p:nvSpPr>
          <p:cNvPr id="13" name="TextBox 31"/>
          <p:cNvSpPr txBox="1">
            <a:spLocks noChangeArrowheads="1"/>
          </p:cNvSpPr>
          <p:nvPr/>
        </p:nvSpPr>
        <p:spPr bwMode="auto">
          <a:xfrm>
            <a:off x="4996641" y="4411247"/>
            <a:ext cx="1099827" cy="338554"/>
          </a:xfrm>
          <a:prstGeom prst="rect">
            <a:avLst/>
          </a:prstGeom>
          <a:solidFill>
            <a:schemeClr val="bg1"/>
          </a:solidFill>
          <a:ln w="9525">
            <a:noFill/>
            <a:miter lim="800000"/>
            <a:headEnd/>
            <a:tailEnd/>
          </a:ln>
        </p:spPr>
        <p:txBody>
          <a:bodyPr wrap="square">
            <a:prstTxWarp prst="textNoShape">
              <a:avLst/>
            </a:prstTxWarp>
            <a:spAutoFit/>
          </a:bodyPr>
          <a:lstStyle/>
          <a:p>
            <a:r>
              <a:rPr lang="en-US" sz="1600" b="1" dirty="0" smtClean="0">
                <a:latin typeface="Tahoma" charset="0"/>
                <a:ea typeface="Tahoma" charset="0"/>
                <a:cs typeface="Tahoma" charset="0"/>
              </a:rPr>
              <a:t>30 mbar</a:t>
            </a:r>
            <a:endParaRPr lang="en-US" sz="1600" b="1" dirty="0">
              <a:latin typeface="Tahoma" charset="0"/>
              <a:ea typeface="Tahoma" charset="0"/>
              <a:cs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04775" y="228600"/>
            <a:ext cx="8986838" cy="838200"/>
          </a:xfrm>
        </p:spPr>
        <p:txBody>
          <a:bodyPr rtlCol="0">
            <a:noAutofit/>
          </a:bodyPr>
          <a:lstStyle/>
          <a:p>
            <a:pPr eaLnBrk="1" fontAlgn="auto" hangingPunct="1">
              <a:spcAft>
                <a:spcPts val="0"/>
              </a:spcAft>
              <a:defRPr/>
            </a:pPr>
            <a:r>
              <a:rPr lang="en-US" sz="2400" b="1" dirty="0" smtClean="0">
                <a:latin typeface="Tahoma"/>
                <a:ea typeface="+mj-ea"/>
                <a:cs typeface="Tahoma"/>
              </a:rPr>
              <a:t>First Longitudinal Temperature Profile for an </a:t>
            </a:r>
            <a:r>
              <a:rPr lang="en-US" sz="2400" b="1" dirty="0" err="1" smtClean="0">
                <a:latin typeface="Tahoma"/>
                <a:ea typeface="+mj-ea"/>
                <a:cs typeface="Tahoma"/>
              </a:rPr>
              <a:t>Exoplanet</a:t>
            </a:r>
            <a:r>
              <a:rPr lang="en-US" sz="2400" b="1" dirty="0" smtClean="0">
                <a:latin typeface="Tahoma"/>
                <a:ea typeface="+mj-ea"/>
                <a:cs typeface="Tahoma"/>
              </a:rPr>
              <a:t>:</a:t>
            </a:r>
            <a:br>
              <a:rPr lang="en-US" sz="2400" b="1" dirty="0" smtClean="0">
                <a:latin typeface="Tahoma"/>
                <a:ea typeface="+mj-ea"/>
                <a:cs typeface="Tahoma"/>
              </a:rPr>
            </a:br>
            <a:r>
              <a:rPr lang="en-US" sz="2400" b="1" dirty="0" smtClean="0">
                <a:latin typeface="Tahoma"/>
                <a:ea typeface="+mj-ea"/>
                <a:cs typeface="Tahoma"/>
              </a:rPr>
              <a:t>HD 189733b’s Hot Night Side at 8 </a:t>
            </a:r>
            <a:r>
              <a:rPr lang="en-US" sz="2400" b="1" dirty="0" err="1" smtClean="0">
                <a:latin typeface="Lucida Grande"/>
                <a:ea typeface="Lucida Grande"/>
                <a:cs typeface="Lucida Grande"/>
              </a:rPr>
              <a:t>μm</a:t>
            </a:r>
            <a:endParaRPr lang="en-US" sz="2400" b="1" dirty="0">
              <a:solidFill>
                <a:srgbClr val="0000FF"/>
              </a:solidFill>
              <a:latin typeface="Tahoma"/>
              <a:ea typeface="+mj-ea"/>
              <a:cs typeface="Tahoma"/>
            </a:endParaRPr>
          </a:p>
        </p:txBody>
      </p:sp>
      <p:pic>
        <p:nvPicPr>
          <p:cNvPr id="54275" name="Picture 23" descr="f2"/>
          <p:cNvPicPr>
            <a:picLocks noChangeAspect="1" noChangeArrowheads="1"/>
          </p:cNvPicPr>
          <p:nvPr/>
        </p:nvPicPr>
        <p:blipFill>
          <a:blip r:embed="rId3"/>
          <a:srcRect/>
          <a:stretch>
            <a:fillRect/>
          </a:stretch>
        </p:blipFill>
        <p:spPr bwMode="auto">
          <a:xfrm>
            <a:off x="152400" y="1371600"/>
            <a:ext cx="4430713" cy="4419600"/>
          </a:xfrm>
          <a:prstGeom prst="rect">
            <a:avLst/>
          </a:prstGeom>
          <a:noFill/>
          <a:ln w="9525">
            <a:noFill/>
            <a:miter lim="800000"/>
            <a:headEnd/>
            <a:tailEnd/>
          </a:ln>
        </p:spPr>
      </p:pic>
      <p:grpSp>
        <p:nvGrpSpPr>
          <p:cNvPr id="2" name="Group 15"/>
          <p:cNvGrpSpPr>
            <a:grpSpLocks/>
          </p:cNvGrpSpPr>
          <p:nvPr/>
        </p:nvGrpSpPr>
        <p:grpSpPr bwMode="auto">
          <a:xfrm>
            <a:off x="1535113" y="2895600"/>
            <a:ext cx="1371600" cy="1068388"/>
            <a:chOff x="1676400" y="2895600"/>
            <a:chExt cx="1371600" cy="1067594"/>
          </a:xfrm>
        </p:grpSpPr>
        <p:sp>
          <p:nvSpPr>
            <p:cNvPr id="54287" name="TextBox 9"/>
            <p:cNvSpPr txBox="1">
              <a:spLocks noChangeArrowheads="1"/>
            </p:cNvSpPr>
            <p:nvPr/>
          </p:nvSpPr>
          <p:spPr bwMode="auto">
            <a:xfrm>
              <a:off x="1676400" y="2895600"/>
              <a:ext cx="1371600" cy="369332"/>
            </a:xfrm>
            <a:prstGeom prst="rect">
              <a:avLst/>
            </a:prstGeom>
            <a:noFill/>
            <a:ln w="9525">
              <a:noFill/>
              <a:miter lim="800000"/>
              <a:headEnd/>
              <a:tailEnd/>
            </a:ln>
          </p:spPr>
          <p:txBody>
            <a:bodyPr>
              <a:prstTxWarp prst="textNoShape">
                <a:avLst/>
              </a:prstTxWarp>
              <a:spAutoFit/>
            </a:bodyPr>
            <a:lstStyle/>
            <a:p>
              <a:r>
                <a:rPr lang="en-US" b="1" dirty="0">
                  <a:latin typeface="Tahoma" charset="0"/>
                  <a:ea typeface="Tahoma" charset="0"/>
                  <a:cs typeface="Tahoma" charset="0"/>
                </a:rPr>
                <a:t>1000 K</a:t>
              </a:r>
            </a:p>
          </p:txBody>
        </p:sp>
        <p:cxnSp>
          <p:nvCxnSpPr>
            <p:cNvPr id="54288" name="Straight Arrow Connector 11"/>
            <p:cNvCxnSpPr>
              <a:cxnSpLocks noChangeShapeType="1"/>
            </p:cNvCxnSpPr>
            <p:nvPr/>
          </p:nvCxnSpPr>
          <p:spPr bwMode="auto">
            <a:xfrm rot="5400000">
              <a:off x="1790700" y="3619500"/>
              <a:ext cx="685800" cy="1588"/>
            </a:xfrm>
            <a:prstGeom prst="straightConnector1">
              <a:avLst/>
            </a:prstGeom>
            <a:noFill/>
            <a:ln w="9525">
              <a:solidFill>
                <a:schemeClr val="tx1"/>
              </a:solidFill>
              <a:round/>
              <a:headEnd/>
              <a:tailEnd type="arrow" w="med" len="med"/>
            </a:ln>
          </p:spPr>
        </p:cxnSp>
      </p:grpSp>
      <p:grpSp>
        <p:nvGrpSpPr>
          <p:cNvPr id="3" name="Group 14"/>
          <p:cNvGrpSpPr>
            <a:grpSpLocks/>
          </p:cNvGrpSpPr>
          <p:nvPr/>
        </p:nvGrpSpPr>
        <p:grpSpPr bwMode="auto">
          <a:xfrm>
            <a:off x="3287713" y="2895600"/>
            <a:ext cx="1371600" cy="762000"/>
            <a:chOff x="3429000" y="2895600"/>
            <a:chExt cx="1371600" cy="762000"/>
          </a:xfrm>
        </p:grpSpPr>
        <p:sp>
          <p:nvSpPr>
            <p:cNvPr id="54285" name="TextBox 8"/>
            <p:cNvSpPr txBox="1">
              <a:spLocks noChangeArrowheads="1"/>
            </p:cNvSpPr>
            <p:nvPr/>
          </p:nvSpPr>
          <p:spPr bwMode="auto">
            <a:xfrm>
              <a:off x="3429000" y="2895600"/>
              <a:ext cx="1371600" cy="369332"/>
            </a:xfrm>
            <a:prstGeom prst="rect">
              <a:avLst/>
            </a:prstGeom>
            <a:noFill/>
            <a:ln w="9525">
              <a:noFill/>
              <a:miter lim="800000"/>
              <a:headEnd/>
              <a:tailEnd/>
            </a:ln>
          </p:spPr>
          <p:txBody>
            <a:bodyPr>
              <a:prstTxWarp prst="textNoShape">
                <a:avLst/>
              </a:prstTxWarp>
              <a:spAutoFit/>
            </a:bodyPr>
            <a:lstStyle/>
            <a:p>
              <a:r>
                <a:rPr lang="en-US" b="1">
                  <a:latin typeface="Tahoma" charset="0"/>
                  <a:ea typeface="Tahoma" charset="0"/>
                  <a:cs typeface="Tahoma" charset="0"/>
                </a:rPr>
                <a:t>1200 K</a:t>
              </a:r>
            </a:p>
          </p:txBody>
        </p:sp>
        <p:cxnSp>
          <p:nvCxnSpPr>
            <p:cNvPr id="54286" name="Straight Arrow Connector 12"/>
            <p:cNvCxnSpPr>
              <a:cxnSpLocks noChangeShapeType="1"/>
            </p:cNvCxnSpPr>
            <p:nvPr/>
          </p:nvCxnSpPr>
          <p:spPr bwMode="auto">
            <a:xfrm rot="16200000" flipH="1">
              <a:off x="3695699" y="3467099"/>
              <a:ext cx="381000" cy="1"/>
            </a:xfrm>
            <a:prstGeom prst="straightConnector1">
              <a:avLst/>
            </a:prstGeom>
            <a:noFill/>
            <a:ln w="9525">
              <a:solidFill>
                <a:schemeClr val="tx1"/>
              </a:solidFill>
              <a:round/>
              <a:headEnd/>
              <a:tailEnd type="arrow" w="med" len="med"/>
            </a:ln>
          </p:spPr>
        </p:cxnSp>
      </p:grpSp>
      <p:grpSp>
        <p:nvGrpSpPr>
          <p:cNvPr id="5" name="Group 25"/>
          <p:cNvGrpSpPr>
            <a:grpSpLocks/>
          </p:cNvGrpSpPr>
          <p:nvPr/>
        </p:nvGrpSpPr>
        <p:grpSpPr bwMode="auto">
          <a:xfrm>
            <a:off x="4606925" y="1371600"/>
            <a:ext cx="4395788" cy="4506913"/>
            <a:chOff x="4748213" y="1371600"/>
            <a:chExt cx="4395787" cy="4507468"/>
          </a:xfrm>
        </p:grpSpPr>
        <p:pic>
          <p:nvPicPr>
            <p:cNvPr id="54280" name="Picture 12" descr="fig3_combined"/>
            <p:cNvPicPr>
              <a:picLocks noChangeAspect="1" noChangeArrowheads="1"/>
            </p:cNvPicPr>
            <p:nvPr/>
          </p:nvPicPr>
          <p:blipFill>
            <a:blip r:embed="rId4"/>
            <a:srcRect/>
            <a:stretch>
              <a:fillRect/>
            </a:stretch>
          </p:blipFill>
          <p:spPr bwMode="auto">
            <a:xfrm>
              <a:off x="4748213" y="1459468"/>
              <a:ext cx="4395787" cy="4419600"/>
            </a:xfrm>
            <a:prstGeom prst="rect">
              <a:avLst/>
            </a:prstGeom>
            <a:noFill/>
            <a:ln w="9525">
              <a:noFill/>
              <a:miter lim="800000"/>
              <a:headEnd/>
              <a:tailEnd/>
            </a:ln>
          </p:spPr>
        </p:pic>
        <p:sp>
          <p:nvSpPr>
            <p:cNvPr id="54281" name="TextBox 17"/>
            <p:cNvSpPr txBox="1">
              <a:spLocks noChangeArrowheads="1"/>
            </p:cNvSpPr>
            <p:nvPr/>
          </p:nvSpPr>
          <p:spPr bwMode="auto">
            <a:xfrm>
              <a:off x="7010400" y="1371600"/>
              <a:ext cx="1371600" cy="369332"/>
            </a:xfrm>
            <a:prstGeom prst="rect">
              <a:avLst/>
            </a:prstGeom>
            <a:noFill/>
            <a:ln w="9525">
              <a:noFill/>
              <a:miter lim="800000"/>
              <a:headEnd/>
              <a:tailEnd/>
            </a:ln>
          </p:spPr>
          <p:txBody>
            <a:bodyPr>
              <a:prstTxWarp prst="textNoShape">
                <a:avLst/>
              </a:prstTxWarp>
              <a:spAutoFit/>
            </a:bodyPr>
            <a:lstStyle/>
            <a:p>
              <a:r>
                <a:rPr lang="en-US" b="1">
                  <a:latin typeface="Tahoma" charset="0"/>
                  <a:ea typeface="Tahoma" charset="0"/>
                  <a:cs typeface="Tahoma" charset="0"/>
                </a:rPr>
                <a:t>1200 K</a:t>
              </a:r>
            </a:p>
          </p:txBody>
        </p:sp>
        <p:cxnSp>
          <p:nvCxnSpPr>
            <p:cNvPr id="54282" name="Straight Arrow Connector 18"/>
            <p:cNvCxnSpPr>
              <a:cxnSpLocks noChangeShapeType="1"/>
            </p:cNvCxnSpPr>
            <p:nvPr/>
          </p:nvCxnSpPr>
          <p:spPr bwMode="auto">
            <a:xfrm rot="16200000" flipH="1">
              <a:off x="6972298" y="2247900"/>
              <a:ext cx="990602" cy="2"/>
            </a:xfrm>
            <a:prstGeom prst="straightConnector1">
              <a:avLst/>
            </a:prstGeom>
            <a:noFill/>
            <a:ln w="9525">
              <a:solidFill>
                <a:schemeClr val="tx1"/>
              </a:solidFill>
              <a:round/>
              <a:headEnd/>
              <a:tailEnd type="arrow" w="med" len="med"/>
            </a:ln>
          </p:spPr>
        </p:cxnSp>
        <p:sp>
          <p:nvSpPr>
            <p:cNvPr id="54283" name="TextBox 20"/>
            <p:cNvSpPr txBox="1">
              <a:spLocks noChangeArrowheads="1"/>
            </p:cNvSpPr>
            <p:nvPr/>
          </p:nvSpPr>
          <p:spPr bwMode="auto">
            <a:xfrm>
              <a:off x="8153400" y="1447800"/>
              <a:ext cx="990600" cy="369332"/>
            </a:xfrm>
            <a:prstGeom prst="rect">
              <a:avLst/>
            </a:prstGeom>
            <a:noFill/>
            <a:ln w="9525">
              <a:noFill/>
              <a:miter lim="800000"/>
              <a:headEnd/>
              <a:tailEnd/>
            </a:ln>
          </p:spPr>
          <p:txBody>
            <a:bodyPr>
              <a:prstTxWarp prst="textNoShape">
                <a:avLst/>
              </a:prstTxWarp>
              <a:spAutoFit/>
            </a:bodyPr>
            <a:lstStyle/>
            <a:p>
              <a:r>
                <a:rPr lang="en-US" b="1">
                  <a:latin typeface="Tahoma" charset="0"/>
                  <a:ea typeface="Tahoma" charset="0"/>
                  <a:cs typeface="Tahoma" charset="0"/>
                </a:rPr>
                <a:t>1000 K</a:t>
              </a:r>
            </a:p>
          </p:txBody>
        </p:sp>
        <p:cxnSp>
          <p:nvCxnSpPr>
            <p:cNvPr id="54284" name="Straight Arrow Connector 21"/>
            <p:cNvCxnSpPr>
              <a:cxnSpLocks noChangeShapeType="1"/>
            </p:cNvCxnSpPr>
            <p:nvPr/>
          </p:nvCxnSpPr>
          <p:spPr bwMode="auto">
            <a:xfrm rot="16200000" flipH="1">
              <a:off x="8336602" y="2255197"/>
              <a:ext cx="1005195" cy="152399"/>
            </a:xfrm>
            <a:prstGeom prst="straightConnector1">
              <a:avLst/>
            </a:prstGeom>
            <a:noFill/>
            <a:ln w="9525">
              <a:solidFill>
                <a:schemeClr val="tx1"/>
              </a:solidFill>
              <a:round/>
              <a:headEnd/>
              <a:tailEnd type="arrow" w="med" len="med"/>
            </a:ln>
          </p:spPr>
        </p:cxnSp>
      </p:grpSp>
      <p:sp>
        <p:nvSpPr>
          <p:cNvPr id="54279" name="Text Box 6"/>
          <p:cNvSpPr txBox="1">
            <a:spLocks noChangeArrowheads="1"/>
          </p:cNvSpPr>
          <p:nvPr/>
        </p:nvSpPr>
        <p:spPr bwMode="auto">
          <a:xfrm>
            <a:off x="4876800" y="5907088"/>
            <a:ext cx="4191000" cy="58420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latin typeface="Tahoma" charset="0"/>
                <a:ea typeface="Tahoma" charset="0"/>
                <a:cs typeface="Tahoma" charset="0"/>
              </a:rPr>
              <a:t>Spitzer 8 </a:t>
            </a:r>
            <a:r>
              <a:rPr lang="en-US" sz="1600" dirty="0" err="1">
                <a:latin typeface="Tahoma" charset="0"/>
                <a:ea typeface="Lucida Grande" charset="0"/>
                <a:cs typeface="Lucida Grande" charset="0"/>
              </a:rPr>
              <a:t>μ</a:t>
            </a:r>
            <a:r>
              <a:rPr lang="en-US" sz="1600" dirty="0" err="1">
                <a:latin typeface="Tahoma" charset="0"/>
                <a:ea typeface="Tahoma" charset="0"/>
                <a:cs typeface="Tahoma" charset="0"/>
              </a:rPr>
              <a:t>m</a:t>
            </a:r>
            <a:r>
              <a:rPr lang="en-US" sz="1600" dirty="0">
                <a:latin typeface="Tahoma" charset="0"/>
                <a:ea typeface="Tahoma" charset="0"/>
                <a:cs typeface="Tahoma" charset="0"/>
              </a:rPr>
              <a:t> observations of HD 189733b (Knutson et al. </a:t>
            </a:r>
            <a:r>
              <a:rPr lang="en-US" sz="1600" dirty="0" smtClean="0">
                <a:latin typeface="Tahoma" charset="0"/>
                <a:ea typeface="Tahoma" charset="0"/>
                <a:cs typeface="Tahoma" charset="0"/>
              </a:rPr>
              <a:t>2007b)</a:t>
            </a:r>
            <a:endParaRPr lang="en-US" sz="1600" dirty="0">
              <a:latin typeface="Tahoma" charset="0"/>
              <a:ea typeface="Tahoma" charset="0"/>
              <a:cs typeface="Tahoma" charset="0"/>
            </a:endParaRPr>
          </a:p>
        </p:txBody>
      </p:sp>
      <p:sp>
        <p:nvSpPr>
          <p:cNvPr id="33" name="Rectangle 32"/>
          <p:cNvSpPr/>
          <p:nvPr/>
        </p:nvSpPr>
        <p:spPr>
          <a:xfrm>
            <a:off x="1836738" y="5907088"/>
            <a:ext cx="2619180" cy="411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1058"/>
          <p:cNvSpPr>
            <a:spLocks noChangeArrowheads="1"/>
          </p:cNvSpPr>
          <p:nvPr/>
        </p:nvSpPr>
        <p:spPr bwMode="auto">
          <a:xfrm>
            <a:off x="2451100" y="5888038"/>
            <a:ext cx="350837" cy="33019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5" name="Oval 1058"/>
          <p:cNvSpPr>
            <a:spLocks noChangeArrowheads="1"/>
          </p:cNvSpPr>
          <p:nvPr/>
        </p:nvSpPr>
        <p:spPr bwMode="auto">
          <a:xfrm>
            <a:off x="1131887" y="5892800"/>
            <a:ext cx="350837" cy="3302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 name="Oval 1058"/>
          <p:cNvSpPr>
            <a:spLocks noChangeArrowheads="1"/>
          </p:cNvSpPr>
          <p:nvPr/>
        </p:nvSpPr>
        <p:spPr bwMode="auto">
          <a:xfrm>
            <a:off x="1752600" y="5894388"/>
            <a:ext cx="350837" cy="33019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7" name="AutoShape 1059"/>
          <p:cNvSpPr>
            <a:spLocks noChangeArrowheads="1"/>
          </p:cNvSpPr>
          <p:nvPr/>
        </p:nvSpPr>
        <p:spPr bwMode="auto">
          <a:xfrm>
            <a:off x="1752601" y="5899149"/>
            <a:ext cx="157272" cy="317123"/>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8" name="AutoShape 1059"/>
          <p:cNvSpPr>
            <a:spLocks noChangeArrowheads="1"/>
          </p:cNvSpPr>
          <p:nvPr/>
        </p:nvSpPr>
        <p:spPr bwMode="auto">
          <a:xfrm>
            <a:off x="2451101" y="5891213"/>
            <a:ext cx="187516" cy="317121"/>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39" name="Oval 1058"/>
          <p:cNvSpPr>
            <a:spLocks noChangeArrowheads="1"/>
          </p:cNvSpPr>
          <p:nvPr/>
        </p:nvSpPr>
        <p:spPr bwMode="auto">
          <a:xfrm>
            <a:off x="3089275" y="5886450"/>
            <a:ext cx="350837" cy="330200"/>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0" name="Oval 1058"/>
          <p:cNvSpPr>
            <a:spLocks noChangeArrowheads="1"/>
          </p:cNvSpPr>
          <p:nvPr/>
        </p:nvSpPr>
        <p:spPr bwMode="auto">
          <a:xfrm>
            <a:off x="3776662" y="5892800"/>
            <a:ext cx="350837" cy="330200"/>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41" name="AutoShape 1059"/>
          <p:cNvSpPr>
            <a:spLocks noChangeArrowheads="1"/>
          </p:cNvSpPr>
          <p:nvPr/>
        </p:nvSpPr>
        <p:spPr bwMode="auto">
          <a:xfrm flipH="1">
            <a:off x="3263900" y="5880100"/>
            <a:ext cx="187516" cy="330200"/>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43" name="TextBox 42"/>
          <p:cNvSpPr txBox="1"/>
          <p:nvPr/>
        </p:nvSpPr>
        <p:spPr>
          <a:xfrm>
            <a:off x="320674" y="5611813"/>
            <a:ext cx="1152525" cy="738664"/>
          </a:xfrm>
          <a:prstGeom prst="rect">
            <a:avLst/>
          </a:prstGeom>
          <a:noFill/>
        </p:spPr>
        <p:txBody>
          <a:bodyPr wrap="square" rtlCol="0">
            <a:spAutoFit/>
          </a:bodyPr>
          <a:lstStyle/>
          <a:p>
            <a:r>
              <a:rPr lang="en-US" sz="1400" dirty="0" smtClean="0">
                <a:latin typeface="Tahoma"/>
                <a:cs typeface="Tahoma"/>
              </a:rPr>
              <a:t>Observer’s view of planet</a:t>
            </a:r>
            <a:endParaRPr lang="en-US" sz="1400" dirty="0">
              <a:latin typeface="Tahoma"/>
              <a:cs typeface="Tahom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implest_189733_spectrum.jpg"/>
          <p:cNvPicPr>
            <a:picLocks noChangeAspect="1"/>
          </p:cNvPicPr>
          <p:nvPr/>
        </p:nvPicPr>
        <p:blipFill>
          <a:blip r:embed="rId2"/>
          <a:stretch>
            <a:fillRect/>
          </a:stretch>
        </p:blipFill>
        <p:spPr>
          <a:xfrm>
            <a:off x="445540" y="262472"/>
            <a:ext cx="8317460" cy="5486400"/>
          </a:xfrm>
          <a:prstGeom prst="rect">
            <a:avLst/>
          </a:prstGeom>
        </p:spPr>
      </p:pic>
      <p:sp>
        <p:nvSpPr>
          <p:cNvPr id="2" name="Title 1"/>
          <p:cNvSpPr>
            <a:spLocks noGrp="1"/>
          </p:cNvSpPr>
          <p:nvPr>
            <p:ph type="title"/>
          </p:nvPr>
        </p:nvSpPr>
        <p:spPr>
          <a:xfrm>
            <a:off x="1270004" y="-59258"/>
            <a:ext cx="6993468" cy="1600200"/>
          </a:xfrm>
        </p:spPr>
        <p:txBody>
          <a:bodyPr/>
          <a:lstStyle/>
          <a:p>
            <a:r>
              <a:rPr lang="en-US" sz="2400" dirty="0" smtClean="0">
                <a:latin typeface="Tahoma"/>
                <a:cs typeface="Tahoma"/>
              </a:rPr>
              <a:t>A Broadband Emission Spectrum For HD 189733b</a:t>
            </a:r>
            <a:br>
              <a:rPr lang="en-US" sz="2400" dirty="0" smtClean="0">
                <a:latin typeface="Tahoma"/>
                <a:cs typeface="Tahoma"/>
              </a:rPr>
            </a:br>
            <a:r>
              <a:rPr lang="en-US" sz="1800" dirty="0" smtClean="0">
                <a:latin typeface="Tahoma"/>
                <a:cs typeface="Tahoma"/>
              </a:rPr>
              <a:t> Charbonneau, Knutson et al. (2008), Barman (2008)</a:t>
            </a:r>
            <a:endParaRPr lang="en-US" sz="1800" dirty="0">
              <a:latin typeface="Tahoma"/>
              <a:cs typeface="Tahoma"/>
            </a:endParaRPr>
          </a:p>
        </p:txBody>
      </p:sp>
      <p:grpSp>
        <p:nvGrpSpPr>
          <p:cNvPr id="9" name="Group 8"/>
          <p:cNvGrpSpPr/>
          <p:nvPr/>
        </p:nvGrpSpPr>
        <p:grpSpPr>
          <a:xfrm>
            <a:off x="4605869" y="2404540"/>
            <a:ext cx="3911598" cy="1526639"/>
            <a:chOff x="4605869" y="2675468"/>
            <a:chExt cx="3911598" cy="1526639"/>
          </a:xfrm>
        </p:grpSpPr>
        <p:sp>
          <p:nvSpPr>
            <p:cNvPr id="7" name="Oval 6"/>
            <p:cNvSpPr/>
            <p:nvPr/>
          </p:nvSpPr>
          <p:spPr>
            <a:xfrm>
              <a:off x="4605869" y="2675468"/>
              <a:ext cx="880533" cy="897467"/>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37205" y="2878668"/>
              <a:ext cx="2980262" cy="1323439"/>
            </a:xfrm>
            <a:prstGeom prst="rect">
              <a:avLst/>
            </a:prstGeom>
            <a:noFill/>
          </p:spPr>
          <p:txBody>
            <a:bodyPr wrap="square" rtlCol="0">
              <a:spAutoFit/>
            </a:bodyPr>
            <a:lstStyle/>
            <a:p>
              <a:r>
                <a:rPr lang="en-US" sz="2000" dirty="0" smtClean="0">
                  <a:solidFill>
                    <a:srgbClr val="FF0000"/>
                  </a:solidFill>
                  <a:latin typeface="Tahoma"/>
                  <a:cs typeface="Tahoma"/>
                </a:rPr>
                <a:t>We just calculated a temperature based on a</a:t>
              </a:r>
              <a:r>
                <a:rPr lang="en-US" sz="2000" dirty="0" smtClean="0">
                  <a:solidFill>
                    <a:srgbClr val="FF0000"/>
                  </a:solidFill>
                  <a:latin typeface="Tahoma"/>
                  <a:cs typeface="Tahoma"/>
                </a:rPr>
                <a:t> single band!  That </a:t>
              </a:r>
              <a:r>
                <a:rPr lang="en-US" sz="2000" dirty="0" smtClean="0">
                  <a:solidFill>
                    <a:srgbClr val="FF0000"/>
                  </a:solidFill>
                  <a:latin typeface="Tahoma"/>
                  <a:cs typeface="Tahoma"/>
                </a:rPr>
                <a:t>can’t be correct….</a:t>
              </a:r>
              <a:endParaRPr lang="en-US" sz="2000" dirty="0">
                <a:solidFill>
                  <a:srgbClr val="FF0000"/>
                </a:solidFill>
                <a:latin typeface="Tahoma"/>
                <a:cs typeface="Tahoma"/>
              </a:endParaRPr>
            </a:p>
          </p:txBody>
        </p:sp>
      </p:grpSp>
      <p:sp>
        <p:nvSpPr>
          <p:cNvPr id="10" name="TextBox 9"/>
          <p:cNvSpPr txBox="1"/>
          <p:nvPr/>
        </p:nvSpPr>
        <p:spPr>
          <a:xfrm>
            <a:off x="1828809" y="5702304"/>
            <a:ext cx="6519328" cy="430887"/>
          </a:xfrm>
          <a:prstGeom prst="rect">
            <a:avLst/>
          </a:prstGeom>
          <a:noFill/>
        </p:spPr>
        <p:txBody>
          <a:bodyPr wrap="square" rtlCol="0">
            <a:spAutoFit/>
          </a:bodyPr>
          <a:lstStyle/>
          <a:p>
            <a:r>
              <a:rPr lang="en-US" sz="2200" dirty="0" smtClean="0">
                <a:solidFill>
                  <a:srgbClr val="0000FF"/>
                </a:solidFill>
                <a:latin typeface="Tahoma"/>
                <a:cs typeface="Tahoma"/>
              </a:rPr>
              <a:t>Want </a:t>
            </a:r>
            <a:r>
              <a:rPr lang="en-US" sz="2200" b="1" dirty="0" smtClean="0">
                <a:solidFill>
                  <a:srgbClr val="0000FF"/>
                </a:solidFill>
                <a:latin typeface="Tahoma"/>
                <a:cs typeface="Tahoma"/>
              </a:rPr>
              <a:t>spectrum </a:t>
            </a:r>
            <a:r>
              <a:rPr lang="en-US" sz="2200" dirty="0" smtClean="0">
                <a:solidFill>
                  <a:srgbClr val="0000FF"/>
                </a:solidFill>
                <a:latin typeface="Tahoma"/>
                <a:cs typeface="Tahoma"/>
              </a:rPr>
              <a:t>as a function of orbital phase. </a:t>
            </a:r>
            <a:endParaRPr lang="en-US" sz="2200" dirty="0">
              <a:solidFill>
                <a:srgbClr val="0000FF"/>
              </a:solidFill>
              <a:latin typeface="Tahoma"/>
              <a:cs typeface="Tahoma"/>
            </a:endParaRPr>
          </a:p>
        </p:txBody>
      </p:sp>
      <p:sp>
        <p:nvSpPr>
          <p:cNvPr id="11" name="TextBox 10"/>
          <p:cNvSpPr txBox="1"/>
          <p:nvPr/>
        </p:nvSpPr>
        <p:spPr>
          <a:xfrm>
            <a:off x="7873998" y="4394200"/>
            <a:ext cx="1016002" cy="400110"/>
          </a:xfrm>
          <a:prstGeom prst="rect">
            <a:avLst/>
          </a:prstGeom>
          <a:noFill/>
        </p:spPr>
        <p:txBody>
          <a:bodyPr wrap="square" rtlCol="0">
            <a:spAutoFit/>
          </a:bodyPr>
          <a:lstStyle/>
          <a:p>
            <a:r>
              <a:rPr lang="en-US" sz="2000" dirty="0" smtClean="0">
                <a:latin typeface="Tahoma"/>
                <a:cs typeface="Tahoma"/>
              </a:rPr>
              <a:t>Model</a:t>
            </a:r>
            <a:endParaRPr lang="en-US" sz="2000" dirty="0">
              <a:latin typeface="Tahoma"/>
              <a:cs typeface="Tahoma"/>
            </a:endParaRPr>
          </a:p>
        </p:txBody>
      </p:sp>
      <p:sp>
        <p:nvSpPr>
          <p:cNvPr id="12" name="TextBox 11"/>
          <p:cNvSpPr txBox="1"/>
          <p:nvPr/>
        </p:nvSpPr>
        <p:spPr>
          <a:xfrm>
            <a:off x="8000998" y="4667766"/>
            <a:ext cx="1016002" cy="400110"/>
          </a:xfrm>
          <a:prstGeom prst="rect">
            <a:avLst/>
          </a:prstGeom>
          <a:noFill/>
        </p:spPr>
        <p:txBody>
          <a:bodyPr wrap="square" rtlCol="0">
            <a:spAutoFit/>
          </a:bodyPr>
          <a:lstStyle/>
          <a:p>
            <a:r>
              <a:rPr lang="en-US" sz="2000" dirty="0" smtClean="0">
                <a:solidFill>
                  <a:srgbClr val="0000FF"/>
                </a:solidFill>
                <a:latin typeface="Tahoma"/>
                <a:cs typeface="Tahoma"/>
              </a:rPr>
              <a:t>Data</a:t>
            </a:r>
            <a:endParaRPr lang="en-US" sz="2000" dirty="0">
              <a:solidFill>
                <a:srgbClr val="0000FF"/>
              </a:solidFill>
              <a:latin typeface="Tahom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9607" y="188636"/>
            <a:ext cx="6561354" cy="302244"/>
          </a:xfrm>
        </p:spPr>
        <p:txBody>
          <a:bodyPr>
            <a:normAutofit fontScale="90000"/>
          </a:bodyPr>
          <a:lstStyle/>
          <a:p>
            <a:r>
              <a:rPr lang="en-US" sz="3200" b="1" dirty="0" smtClean="0">
                <a:solidFill>
                  <a:srgbClr val="000090"/>
                </a:solidFill>
                <a:latin typeface="Tahoma"/>
                <a:cs typeface="Tahoma"/>
              </a:rPr>
              <a:t>New Warm Spitzer Observations</a:t>
            </a:r>
            <a:endParaRPr lang="en-US" sz="3200" b="1" dirty="0">
              <a:solidFill>
                <a:srgbClr val="000090"/>
              </a:solidFill>
              <a:latin typeface="Tahoma"/>
              <a:cs typeface="Tahoma"/>
            </a:endParaRPr>
          </a:p>
        </p:txBody>
      </p:sp>
      <p:pic>
        <p:nvPicPr>
          <p:cNvPr id="4" name="Picture 3" descr="hd189_ch1_phase_var_raw.eps"/>
          <p:cNvPicPr>
            <a:picLocks noChangeAspect="1"/>
          </p:cNvPicPr>
          <p:nvPr/>
        </p:nvPicPr>
        <mc:AlternateContent>
          <mc:Choice xmlns:ma="http://schemas.microsoft.com/office/mac/drawingml/2008/main" Requires="ma">
            <p:blipFill>
              <a:blip r:embed="rId2"/>
              <a:srcRect l="9810" t="27774" r="21063" b="45401"/>
              <a:stretch>
                <a:fillRect/>
              </a:stretch>
            </p:blipFill>
          </mc:Choice>
          <mc:Fallback>
            <p:blipFill>
              <a:blip r:embed="rId3"/>
              <a:srcRect l="9810" t="27774" r="21063" b="45401"/>
              <a:stretch>
                <a:fillRect/>
              </a:stretch>
            </p:blipFill>
          </mc:Fallback>
        </mc:AlternateContent>
        <p:spPr>
          <a:xfrm>
            <a:off x="97690" y="388598"/>
            <a:ext cx="6731079" cy="3380247"/>
          </a:xfrm>
          <a:prstGeom prst="rect">
            <a:avLst/>
          </a:prstGeom>
        </p:spPr>
      </p:pic>
      <p:pic>
        <p:nvPicPr>
          <p:cNvPr id="5" name="Picture 4" descr="hd189_ch2_phase_var_raw.eps"/>
          <p:cNvPicPr>
            <a:picLocks noChangeAspect="1"/>
          </p:cNvPicPr>
          <p:nvPr/>
        </p:nvPicPr>
        <mc:AlternateContent>
          <mc:Choice xmlns:ma="http://schemas.microsoft.com/office/mac/drawingml/2008/main" Requires="ma">
            <p:blipFill>
              <a:blip r:embed="rId4"/>
              <a:srcRect l="9810" t="28249" r="21063" b="45638"/>
              <a:stretch>
                <a:fillRect/>
              </a:stretch>
            </p:blipFill>
          </mc:Choice>
          <mc:Fallback>
            <p:blipFill>
              <a:blip r:embed="rId5"/>
              <a:srcRect l="9810" t="28249" r="21063" b="45638"/>
              <a:stretch>
                <a:fillRect/>
              </a:stretch>
            </p:blipFill>
          </mc:Fallback>
        </mc:AlternateContent>
        <p:spPr>
          <a:xfrm>
            <a:off x="97691" y="3579702"/>
            <a:ext cx="6731080" cy="3290506"/>
          </a:xfrm>
          <a:prstGeom prst="rect">
            <a:avLst/>
          </a:prstGeom>
        </p:spPr>
      </p:pic>
      <p:sp>
        <p:nvSpPr>
          <p:cNvPr id="6" name="TextBox 5"/>
          <p:cNvSpPr txBox="1"/>
          <p:nvPr/>
        </p:nvSpPr>
        <p:spPr>
          <a:xfrm>
            <a:off x="6777968" y="1530333"/>
            <a:ext cx="2315231" cy="4154983"/>
          </a:xfrm>
          <a:prstGeom prst="rect">
            <a:avLst/>
          </a:prstGeom>
          <a:noFill/>
        </p:spPr>
        <p:txBody>
          <a:bodyPr wrap="square" rtlCol="0">
            <a:spAutoFit/>
          </a:bodyPr>
          <a:lstStyle/>
          <a:p>
            <a:r>
              <a:rPr lang="en-US" sz="2400" b="1" dirty="0" smtClean="0">
                <a:latin typeface="Tahoma"/>
                <a:cs typeface="Tahoma"/>
              </a:rPr>
              <a:t>Multi-wavelength </a:t>
            </a:r>
            <a:r>
              <a:rPr lang="en-US" sz="2400" dirty="0" smtClean="0">
                <a:latin typeface="Tahoma"/>
                <a:cs typeface="Tahoma"/>
              </a:rPr>
              <a:t>(3.6, </a:t>
            </a:r>
            <a:r>
              <a:rPr lang="en-US" sz="2400" dirty="0" smtClean="0">
                <a:latin typeface="Tahoma"/>
                <a:cs typeface="Tahoma"/>
              </a:rPr>
              <a:t>4.5 + old </a:t>
            </a:r>
            <a:r>
              <a:rPr lang="en-US" sz="2400" dirty="0" smtClean="0">
                <a:latin typeface="Tahoma"/>
                <a:cs typeface="Tahoma"/>
              </a:rPr>
              <a:t>8.0, 24 </a:t>
            </a:r>
            <a:r>
              <a:rPr lang="en-US" sz="2400" dirty="0" err="1" smtClean="0">
                <a:latin typeface="Lucida Grande"/>
                <a:ea typeface="Lucida Grande"/>
                <a:cs typeface="Lucida Grande"/>
              </a:rPr>
              <a:t>μ</a:t>
            </a:r>
            <a:r>
              <a:rPr lang="en-US" sz="2400" dirty="0" err="1" smtClean="0">
                <a:latin typeface="Tahoma"/>
                <a:cs typeface="Tahoma"/>
              </a:rPr>
              <a:t>m</a:t>
            </a:r>
            <a:r>
              <a:rPr lang="en-US" sz="2400" dirty="0" smtClean="0">
                <a:latin typeface="Tahoma"/>
                <a:cs typeface="Tahoma"/>
              </a:rPr>
              <a:t>).</a:t>
            </a:r>
          </a:p>
          <a:p>
            <a:endParaRPr lang="en-US" sz="2400" dirty="0" smtClean="0">
              <a:latin typeface="Tahoma"/>
              <a:cs typeface="Tahoma"/>
            </a:endParaRPr>
          </a:p>
          <a:p>
            <a:r>
              <a:rPr lang="en-US" sz="2400" b="1" dirty="0" smtClean="0">
                <a:latin typeface="Tahoma"/>
                <a:cs typeface="Tahoma"/>
              </a:rPr>
              <a:t>Full orbit </a:t>
            </a:r>
          </a:p>
          <a:p>
            <a:r>
              <a:rPr lang="en-US" sz="2400" dirty="0" smtClean="0">
                <a:latin typeface="Tahoma"/>
                <a:cs typeface="Tahoma"/>
              </a:rPr>
              <a:t>(75 hours).</a:t>
            </a:r>
          </a:p>
          <a:p>
            <a:endParaRPr lang="en-US" sz="2400" dirty="0" smtClean="0">
              <a:latin typeface="Tahoma"/>
              <a:cs typeface="Tahoma"/>
            </a:endParaRPr>
          </a:p>
          <a:p>
            <a:r>
              <a:rPr lang="en-US" sz="2400" dirty="0" smtClean="0">
                <a:latin typeface="Tahoma"/>
                <a:cs typeface="Tahoma"/>
              </a:rPr>
              <a:t>But where is the phase curve?</a:t>
            </a:r>
            <a:endParaRPr lang="en-US" sz="2400" dirty="0">
              <a:latin typeface="Tahoma"/>
              <a:cs typeface="Tahoma"/>
            </a:endParaRPr>
          </a:p>
        </p:txBody>
      </p:sp>
      <p:sp>
        <p:nvSpPr>
          <p:cNvPr id="7" name="TextBox 6"/>
          <p:cNvSpPr txBox="1"/>
          <p:nvPr/>
        </p:nvSpPr>
        <p:spPr>
          <a:xfrm>
            <a:off x="5340278" y="2706301"/>
            <a:ext cx="1237380" cy="430887"/>
          </a:xfrm>
          <a:prstGeom prst="rect">
            <a:avLst/>
          </a:prstGeom>
          <a:noFill/>
        </p:spPr>
        <p:txBody>
          <a:bodyPr wrap="square" rtlCol="0">
            <a:spAutoFit/>
          </a:bodyPr>
          <a:lstStyle/>
          <a:p>
            <a:r>
              <a:rPr lang="en-US" sz="2200" b="1" dirty="0" smtClean="0">
                <a:solidFill>
                  <a:srgbClr val="0000FF"/>
                </a:solidFill>
                <a:latin typeface="Tahoma"/>
                <a:cs typeface="Tahoma"/>
              </a:rPr>
              <a:t>3.6 </a:t>
            </a:r>
            <a:r>
              <a:rPr lang="en-US" sz="2200" b="1" dirty="0" err="1" smtClean="0">
                <a:solidFill>
                  <a:srgbClr val="0000FF"/>
                </a:solidFill>
                <a:latin typeface="Lucida Grande"/>
                <a:ea typeface="Lucida Grande"/>
                <a:cs typeface="Lucida Grande"/>
              </a:rPr>
              <a:t>μ</a:t>
            </a:r>
            <a:r>
              <a:rPr lang="en-US" sz="2200" b="1" dirty="0" err="1">
                <a:solidFill>
                  <a:srgbClr val="0000FF"/>
                </a:solidFill>
                <a:latin typeface="Tahoma"/>
                <a:cs typeface="Tahoma"/>
              </a:rPr>
              <a:t>m</a:t>
            </a:r>
            <a:r>
              <a:rPr lang="en-US" sz="2200" b="1" dirty="0" smtClean="0">
                <a:solidFill>
                  <a:srgbClr val="0000FF"/>
                </a:solidFill>
                <a:latin typeface="Tahoma"/>
                <a:cs typeface="Tahoma"/>
              </a:rPr>
              <a:t> </a:t>
            </a:r>
            <a:endParaRPr lang="en-US" sz="2200" b="1" dirty="0">
              <a:solidFill>
                <a:srgbClr val="0000FF"/>
              </a:solidFill>
              <a:latin typeface="Tahoma"/>
              <a:cs typeface="Tahoma"/>
            </a:endParaRPr>
          </a:p>
        </p:txBody>
      </p:sp>
      <p:sp>
        <p:nvSpPr>
          <p:cNvPr id="8" name="TextBox 7"/>
          <p:cNvSpPr txBox="1"/>
          <p:nvPr/>
        </p:nvSpPr>
        <p:spPr>
          <a:xfrm>
            <a:off x="5421683" y="5869519"/>
            <a:ext cx="1237380" cy="430887"/>
          </a:xfrm>
          <a:prstGeom prst="rect">
            <a:avLst/>
          </a:prstGeom>
          <a:noFill/>
        </p:spPr>
        <p:txBody>
          <a:bodyPr wrap="square" rtlCol="0">
            <a:spAutoFit/>
          </a:bodyPr>
          <a:lstStyle/>
          <a:p>
            <a:r>
              <a:rPr lang="en-US" sz="2200" b="1" dirty="0" smtClean="0">
                <a:solidFill>
                  <a:srgbClr val="FF0000"/>
                </a:solidFill>
                <a:latin typeface="Tahoma"/>
                <a:cs typeface="Tahoma"/>
              </a:rPr>
              <a:t>4.5 </a:t>
            </a:r>
            <a:r>
              <a:rPr lang="en-US" sz="2200" b="1" dirty="0" err="1" smtClean="0">
                <a:solidFill>
                  <a:srgbClr val="FF0000"/>
                </a:solidFill>
                <a:latin typeface="Lucida Grande"/>
                <a:ea typeface="Lucida Grande"/>
                <a:cs typeface="Lucida Grande"/>
              </a:rPr>
              <a:t>μ</a:t>
            </a:r>
            <a:r>
              <a:rPr lang="en-US" sz="2200" b="1" dirty="0" err="1">
                <a:solidFill>
                  <a:srgbClr val="FF0000"/>
                </a:solidFill>
                <a:latin typeface="Tahoma"/>
                <a:cs typeface="Tahoma"/>
              </a:rPr>
              <a:t>m</a:t>
            </a:r>
            <a:r>
              <a:rPr lang="en-US" sz="2200" b="1" dirty="0" smtClean="0">
                <a:solidFill>
                  <a:srgbClr val="FF0000"/>
                </a:solidFill>
                <a:latin typeface="Tahoma"/>
                <a:cs typeface="Tahoma"/>
              </a:rPr>
              <a:t> </a:t>
            </a:r>
            <a:endParaRPr lang="en-US" sz="2200" b="1" dirty="0">
              <a:solidFill>
                <a:srgbClr val="FF0000"/>
              </a:solidFill>
              <a:latin typeface="Tahoma"/>
              <a:cs typeface="Tahom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f2.eps"/>
          <p:cNvPicPr>
            <a:picLocks noChangeAspect="1"/>
          </p:cNvPicPr>
          <p:nvPr/>
        </p:nvPicPr>
        <mc:AlternateContent>
          <mc:Choice xmlns:ma="http://schemas.microsoft.com/office/mac/drawingml/2008/main" Requires="ma">
            <p:blipFill>
              <a:blip r:embed="rId3"/>
              <a:srcRect r="51296" b="48723"/>
              <a:stretch>
                <a:fillRect/>
              </a:stretch>
            </p:blipFill>
          </mc:Choice>
          <mc:Fallback>
            <p:blipFill>
              <a:blip r:embed="rId4"/>
              <a:srcRect r="51296" b="48723"/>
              <a:stretch>
                <a:fillRect/>
              </a:stretch>
            </p:blipFill>
          </mc:Fallback>
        </mc:AlternateContent>
        <p:spPr>
          <a:xfrm>
            <a:off x="304799" y="654787"/>
            <a:ext cx="4450257" cy="4685412"/>
          </a:xfrm>
          <a:prstGeom prst="rect">
            <a:avLst/>
          </a:prstGeom>
        </p:spPr>
      </p:pic>
      <p:sp>
        <p:nvSpPr>
          <p:cNvPr id="2" name="Title 1"/>
          <p:cNvSpPr>
            <a:spLocks noGrp="1"/>
          </p:cNvSpPr>
          <p:nvPr>
            <p:ph type="title"/>
          </p:nvPr>
        </p:nvSpPr>
        <p:spPr>
          <a:xfrm>
            <a:off x="457200" y="223839"/>
            <a:ext cx="8229600" cy="637049"/>
          </a:xfrm>
        </p:spPr>
        <p:txBody>
          <a:bodyPr>
            <a:normAutofit/>
          </a:bodyPr>
          <a:lstStyle/>
          <a:p>
            <a:r>
              <a:rPr lang="en-US" sz="3200" b="1" dirty="0" smtClean="0">
                <a:latin typeface="Tahoma"/>
                <a:cs typeface="Tahoma"/>
              </a:rPr>
              <a:t>Pixel Maps &amp; Star Spots</a:t>
            </a:r>
            <a:endParaRPr lang="en-US" sz="3200" b="1" dirty="0">
              <a:latin typeface="Tahoma"/>
              <a:cs typeface="Tahoma"/>
            </a:endParaRPr>
          </a:p>
        </p:txBody>
      </p:sp>
      <p:sp>
        <p:nvSpPr>
          <p:cNvPr id="4" name="Rectangle 16"/>
          <p:cNvSpPr>
            <a:spLocks noChangeArrowheads="1"/>
          </p:cNvSpPr>
          <p:nvPr/>
        </p:nvSpPr>
        <p:spPr bwMode="auto">
          <a:xfrm>
            <a:off x="4643963" y="1893648"/>
            <a:ext cx="4114800" cy="27432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5" name="Text Box 9"/>
          <p:cNvSpPr txBox="1">
            <a:spLocks noChangeArrowheads="1"/>
          </p:cNvSpPr>
          <p:nvPr/>
        </p:nvSpPr>
        <p:spPr bwMode="auto">
          <a:xfrm>
            <a:off x="364066" y="5468699"/>
            <a:ext cx="8572491" cy="70788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smtClean="0">
                <a:solidFill>
                  <a:srgbClr val="FF0000"/>
                </a:solidFill>
                <a:latin typeface="Tahoma" charset="0"/>
                <a:ea typeface="Tahoma" charset="0"/>
                <a:cs typeface="Tahoma" charset="0"/>
              </a:rPr>
              <a:t>Fit data simultaneously to determine pixel response as a function of </a:t>
            </a:r>
            <a:r>
              <a:rPr lang="en-US" sz="2000" dirty="0" err="1" smtClean="0">
                <a:solidFill>
                  <a:srgbClr val="FF0000"/>
                </a:solidFill>
                <a:latin typeface="Tahoma" charset="0"/>
                <a:ea typeface="Tahoma" charset="0"/>
                <a:cs typeface="Tahoma" charset="0"/>
              </a:rPr>
              <a:t>x</a:t>
            </a:r>
            <a:r>
              <a:rPr lang="en-US" sz="2000" dirty="0" smtClean="0">
                <a:solidFill>
                  <a:srgbClr val="FF0000"/>
                </a:solidFill>
                <a:latin typeface="Tahoma" charset="0"/>
                <a:ea typeface="Tahoma" charset="0"/>
                <a:cs typeface="Tahoma" charset="0"/>
              </a:rPr>
              <a:t> and </a:t>
            </a:r>
            <a:r>
              <a:rPr lang="en-US" sz="2000" dirty="0" err="1" smtClean="0">
                <a:solidFill>
                  <a:srgbClr val="FF0000"/>
                </a:solidFill>
                <a:latin typeface="Tahoma" charset="0"/>
                <a:ea typeface="Tahoma" charset="0"/>
                <a:cs typeface="Tahoma" charset="0"/>
              </a:rPr>
              <a:t>y</a:t>
            </a:r>
            <a:r>
              <a:rPr lang="en-US" sz="2000" dirty="0" smtClean="0">
                <a:solidFill>
                  <a:srgbClr val="FF0000"/>
                </a:solidFill>
                <a:latin typeface="Tahoma" charset="0"/>
                <a:ea typeface="Tahoma" charset="0"/>
                <a:cs typeface="Tahoma" charset="0"/>
              </a:rPr>
              <a:t> position, linear slope due to stellar rotation, and planet phase curve.</a:t>
            </a:r>
            <a:endParaRPr lang="en-US" sz="2000" dirty="0">
              <a:solidFill>
                <a:srgbClr val="FF0000"/>
              </a:solidFill>
              <a:latin typeface="Tahoma" charset="0"/>
              <a:ea typeface="Tahoma" charset="0"/>
              <a:cs typeface="Tahoma" charset="0"/>
              <a:sym typeface="Symbol" charset="2"/>
            </a:endParaRPr>
          </a:p>
        </p:txBody>
      </p:sp>
      <p:sp>
        <p:nvSpPr>
          <p:cNvPr id="6" name="Text Box 10"/>
          <p:cNvSpPr txBox="1">
            <a:spLocks noChangeArrowheads="1"/>
          </p:cNvSpPr>
          <p:nvPr/>
        </p:nvSpPr>
        <p:spPr bwMode="auto">
          <a:xfrm>
            <a:off x="5088463" y="991948"/>
            <a:ext cx="3784600" cy="64611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Tahoma" charset="0"/>
                <a:ea typeface="Tahoma" charset="0"/>
                <a:cs typeface="Tahoma" charset="0"/>
              </a:rPr>
              <a:t>The brightness of the star can vary as spots rotate in and out of view.</a:t>
            </a:r>
          </a:p>
        </p:txBody>
      </p:sp>
      <p:grpSp>
        <p:nvGrpSpPr>
          <p:cNvPr id="7" name="Group 13"/>
          <p:cNvGrpSpPr>
            <a:grpSpLocks/>
          </p:cNvGrpSpPr>
          <p:nvPr/>
        </p:nvGrpSpPr>
        <p:grpSpPr bwMode="auto">
          <a:xfrm>
            <a:off x="4742388" y="3816111"/>
            <a:ext cx="4130675" cy="1565275"/>
            <a:chOff x="136722" y="3213740"/>
            <a:chExt cx="4130478" cy="1564437"/>
          </a:xfrm>
        </p:grpSpPr>
        <p:pic>
          <p:nvPicPr>
            <p:cNvPr id="8" name="Picture 6" descr="f3"/>
            <p:cNvPicPr>
              <a:picLocks noChangeAspect="1" noChangeArrowheads="1"/>
            </p:cNvPicPr>
            <p:nvPr/>
          </p:nvPicPr>
          <p:blipFill>
            <a:blip r:embed="rId5"/>
            <a:srcRect t="66180"/>
            <a:stretch>
              <a:fillRect/>
            </a:stretch>
          </p:blipFill>
          <p:spPr bwMode="auto">
            <a:xfrm>
              <a:off x="292558" y="3213740"/>
              <a:ext cx="3974642" cy="1358260"/>
            </a:xfrm>
            <a:prstGeom prst="rect">
              <a:avLst/>
            </a:prstGeom>
            <a:noFill/>
            <a:ln w="9525">
              <a:noFill/>
              <a:miter lim="800000"/>
              <a:headEnd/>
              <a:tailEnd/>
            </a:ln>
          </p:spPr>
        </p:pic>
        <p:sp>
          <p:nvSpPr>
            <p:cNvPr id="9" name="TextBox 10"/>
            <p:cNvSpPr txBox="1">
              <a:spLocks noChangeArrowheads="1"/>
            </p:cNvSpPr>
            <p:nvPr/>
          </p:nvSpPr>
          <p:spPr bwMode="auto">
            <a:xfrm>
              <a:off x="1549400" y="4470400"/>
              <a:ext cx="1905000" cy="307777"/>
            </a:xfrm>
            <a:prstGeom prst="rect">
              <a:avLst/>
            </a:prstGeom>
            <a:solidFill>
              <a:schemeClr val="bg1"/>
            </a:solidFill>
            <a:ln w="9525">
              <a:noFill/>
              <a:miter lim="800000"/>
              <a:headEnd/>
              <a:tailEnd/>
            </a:ln>
          </p:spPr>
          <p:txBody>
            <a:bodyPr>
              <a:prstTxWarp prst="textNoShape">
                <a:avLst/>
              </a:prstTxWarp>
              <a:spAutoFit/>
            </a:bodyPr>
            <a:lstStyle/>
            <a:p>
              <a:r>
                <a:rPr lang="en-US" sz="1400"/>
                <a:t>Photometric Phase</a:t>
              </a:r>
            </a:p>
          </p:txBody>
        </p:sp>
        <p:sp>
          <p:nvSpPr>
            <p:cNvPr id="10" name="TextBox 11"/>
            <p:cNvSpPr txBox="1">
              <a:spLocks noChangeArrowheads="1"/>
            </p:cNvSpPr>
            <p:nvPr/>
          </p:nvSpPr>
          <p:spPr bwMode="auto">
            <a:xfrm rot="-5400000">
              <a:off x="-369789" y="3721100"/>
              <a:ext cx="1320800" cy="307777"/>
            </a:xfrm>
            <a:prstGeom prst="rect">
              <a:avLst/>
            </a:prstGeom>
            <a:solidFill>
              <a:schemeClr val="bg1"/>
            </a:solidFill>
            <a:ln w="9525">
              <a:noFill/>
              <a:miter lim="800000"/>
              <a:headEnd/>
              <a:tailEnd/>
            </a:ln>
          </p:spPr>
          <p:txBody>
            <a:bodyPr>
              <a:prstTxWarp prst="textNoShape">
                <a:avLst/>
              </a:prstTxWarp>
              <a:spAutoFit/>
            </a:bodyPr>
            <a:lstStyle/>
            <a:p>
              <a:r>
                <a:rPr lang="en-US" sz="1400"/>
                <a:t>Relative Flux</a:t>
              </a:r>
            </a:p>
          </p:txBody>
        </p:sp>
        <p:sp>
          <p:nvSpPr>
            <p:cNvPr id="11" name="TextBox 12"/>
            <p:cNvSpPr txBox="1">
              <a:spLocks noChangeArrowheads="1"/>
            </p:cNvSpPr>
            <p:nvPr/>
          </p:nvSpPr>
          <p:spPr bwMode="auto">
            <a:xfrm>
              <a:off x="2832100" y="3886282"/>
              <a:ext cx="1409700" cy="461418"/>
            </a:xfrm>
            <a:prstGeom prst="rect">
              <a:avLst/>
            </a:prstGeom>
            <a:noFill/>
            <a:ln w="9525">
              <a:noFill/>
              <a:miter lim="800000"/>
              <a:headEnd/>
              <a:tailEnd/>
            </a:ln>
          </p:spPr>
          <p:txBody>
            <a:bodyPr>
              <a:prstTxWarp prst="textNoShape">
                <a:avLst/>
              </a:prstTxWarp>
              <a:spAutoFit/>
            </a:bodyPr>
            <a:lstStyle/>
            <a:p>
              <a:r>
                <a:rPr lang="en-US" sz="1200" dirty="0" smtClean="0">
                  <a:latin typeface="Tahoma" charset="0"/>
                  <a:ea typeface="Tahoma" charset="0"/>
                  <a:cs typeface="Tahoma" charset="0"/>
                </a:rPr>
                <a:t>12 day rotation</a:t>
              </a:r>
            </a:p>
            <a:p>
              <a:r>
                <a:rPr lang="en-US" sz="1200" dirty="0" smtClean="0">
                  <a:latin typeface="Tahoma" charset="0"/>
                  <a:ea typeface="Tahoma" charset="0"/>
                  <a:cs typeface="Tahoma" charset="0"/>
                </a:rPr>
                <a:t>Winn </a:t>
              </a:r>
              <a:r>
                <a:rPr lang="en-US" sz="1200" dirty="0">
                  <a:latin typeface="Tahoma" charset="0"/>
                  <a:ea typeface="Tahoma" charset="0"/>
                  <a:cs typeface="Tahoma" charset="0"/>
                </a:rPr>
                <a:t>et al. (2007)</a:t>
              </a:r>
            </a:p>
          </p:txBody>
        </p:sp>
      </p:grpSp>
      <p:pic>
        <p:nvPicPr>
          <p:cNvPr id="12" name="Picture 19"/>
          <p:cNvPicPr>
            <a:picLocks noChangeAspect="1"/>
          </p:cNvPicPr>
          <p:nvPr/>
        </p:nvPicPr>
        <p:blipFill>
          <a:blip r:embed="rId6"/>
          <a:srcRect/>
          <a:stretch>
            <a:fillRect/>
          </a:stretch>
        </p:blipFill>
        <p:spPr bwMode="auto">
          <a:xfrm>
            <a:off x="5825063" y="1742836"/>
            <a:ext cx="1928813" cy="1928812"/>
          </a:xfrm>
          <a:prstGeom prst="rect">
            <a:avLst/>
          </a:prstGeom>
          <a:noFill/>
          <a:ln w="9525">
            <a:noFill/>
            <a:miter lim="800000"/>
            <a:headEnd/>
            <a:tailEnd/>
          </a:ln>
        </p:spPr>
      </p:pic>
      <p:sp>
        <p:nvSpPr>
          <p:cNvPr id="14" name="TextBox 13"/>
          <p:cNvSpPr txBox="1"/>
          <p:nvPr/>
        </p:nvSpPr>
        <p:spPr>
          <a:xfrm>
            <a:off x="3124200" y="1577736"/>
            <a:ext cx="1346200" cy="646331"/>
          </a:xfrm>
          <a:prstGeom prst="rect">
            <a:avLst/>
          </a:prstGeom>
          <a:noFill/>
        </p:spPr>
        <p:txBody>
          <a:bodyPr wrap="square" rtlCol="0">
            <a:spAutoFit/>
          </a:bodyPr>
          <a:lstStyle/>
          <a:p>
            <a:r>
              <a:rPr lang="en-US" dirty="0" smtClean="0"/>
              <a:t>Ballard et al. (2010)</a:t>
            </a:r>
            <a:endParaRPr lang="en-US" dirty="0"/>
          </a:p>
        </p:txBody>
      </p:sp>
      <p:sp>
        <p:nvSpPr>
          <p:cNvPr id="15" name="Rectangle 14"/>
          <p:cNvSpPr/>
          <p:nvPr/>
        </p:nvSpPr>
        <p:spPr>
          <a:xfrm>
            <a:off x="6959600" y="3943350"/>
            <a:ext cx="254000" cy="975210"/>
          </a:xfrm>
          <a:prstGeom prst="rect">
            <a:avLst/>
          </a:prstGeom>
          <a:solidFill>
            <a:schemeClr val="tx1">
              <a:lumMod val="50000"/>
              <a:lumOff val="50000"/>
              <a:alpha val="4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5"/>
            <a:ext cx="8229600" cy="724429"/>
          </a:xfrm>
        </p:spPr>
        <p:txBody>
          <a:bodyPr>
            <a:normAutofit/>
          </a:bodyPr>
          <a:lstStyle/>
          <a:p>
            <a:r>
              <a:rPr lang="en-US" sz="2800" b="1" dirty="0" smtClean="0">
                <a:latin typeface="Tahoma"/>
                <a:cs typeface="Tahoma"/>
              </a:rPr>
              <a:t>Final Corrected</a:t>
            </a:r>
            <a:r>
              <a:rPr lang="en-US" sz="2800" b="1" dirty="0" smtClean="0">
                <a:latin typeface="Tahoma"/>
                <a:cs typeface="Tahoma"/>
              </a:rPr>
              <a:t> HD 189733b Light </a:t>
            </a:r>
            <a:r>
              <a:rPr lang="en-US" sz="2800" b="1" dirty="0" smtClean="0">
                <a:latin typeface="Tahoma"/>
                <a:cs typeface="Tahoma"/>
              </a:rPr>
              <a:t>Curves</a:t>
            </a:r>
            <a:endParaRPr lang="en-US" sz="2800" b="1" dirty="0">
              <a:latin typeface="Tahoma"/>
              <a:cs typeface="Tahoma"/>
            </a:endParaRPr>
          </a:p>
        </p:txBody>
      </p:sp>
      <p:pic>
        <p:nvPicPr>
          <p:cNvPr id="4" name="Picture 3" descr="hd189_ch1_phase_var_sfit_cowan.eps"/>
          <p:cNvPicPr>
            <a:picLocks noChangeAspect="1"/>
          </p:cNvPicPr>
          <p:nvPr/>
        </p:nvPicPr>
        <mc:AlternateContent>
          <mc:Choice xmlns:ma="http://schemas.microsoft.com/office/mac/drawingml/2008/main" Requires="ma">
            <p:blipFill>
              <a:blip r:embed="rId3"/>
              <a:srcRect l="8460" t="9630" r="21242" b="45432"/>
              <a:stretch>
                <a:fillRect/>
              </a:stretch>
            </p:blipFill>
          </mc:Choice>
          <mc:Fallback>
            <p:blipFill>
              <a:blip r:embed="rId4"/>
              <a:srcRect l="8460" t="9630" r="21242" b="45432"/>
              <a:stretch>
                <a:fillRect/>
              </a:stretch>
            </p:blipFill>
          </mc:Fallback>
        </mc:AlternateContent>
        <p:spPr>
          <a:xfrm>
            <a:off x="118540" y="622304"/>
            <a:ext cx="4722826" cy="3907066"/>
          </a:xfrm>
          <a:prstGeom prst="rect">
            <a:avLst/>
          </a:prstGeom>
        </p:spPr>
      </p:pic>
      <p:pic>
        <p:nvPicPr>
          <p:cNvPr id="5" name="Picture 4" descr="hd189_ch2_phase_var_sfit_cowan.eps"/>
          <p:cNvPicPr>
            <a:picLocks noChangeAspect="1"/>
          </p:cNvPicPr>
          <p:nvPr/>
        </p:nvPicPr>
        <mc:AlternateContent>
          <mc:Choice xmlns:ma="http://schemas.microsoft.com/office/mac/drawingml/2008/main" Requires="ma">
            <p:blipFill>
              <a:blip r:embed="rId5"/>
              <a:srcRect l="12435" t="9877" r="21561" b="44938"/>
              <a:stretch>
                <a:fillRect/>
              </a:stretch>
            </p:blipFill>
          </mc:Choice>
          <mc:Fallback>
            <p:blipFill>
              <a:blip r:embed="rId6"/>
              <a:srcRect l="12435" t="9877" r="21561" b="44938"/>
              <a:stretch>
                <a:fillRect/>
              </a:stretch>
            </p:blipFill>
          </mc:Fallback>
        </mc:AlternateContent>
        <p:spPr>
          <a:xfrm>
            <a:off x="4766733" y="647703"/>
            <a:ext cx="4434357" cy="3928533"/>
          </a:xfrm>
          <a:prstGeom prst="rect">
            <a:avLst/>
          </a:prstGeom>
        </p:spPr>
      </p:pic>
      <p:sp>
        <p:nvSpPr>
          <p:cNvPr id="6" name="TextBox 5"/>
          <p:cNvSpPr txBox="1"/>
          <p:nvPr/>
        </p:nvSpPr>
        <p:spPr>
          <a:xfrm>
            <a:off x="776121" y="1678522"/>
            <a:ext cx="1237380" cy="430887"/>
          </a:xfrm>
          <a:prstGeom prst="rect">
            <a:avLst/>
          </a:prstGeom>
          <a:noFill/>
        </p:spPr>
        <p:txBody>
          <a:bodyPr wrap="square" rtlCol="0">
            <a:spAutoFit/>
          </a:bodyPr>
          <a:lstStyle/>
          <a:p>
            <a:r>
              <a:rPr lang="en-US" sz="2200" b="1" dirty="0" smtClean="0">
                <a:solidFill>
                  <a:srgbClr val="0000FF"/>
                </a:solidFill>
                <a:latin typeface="Tahoma"/>
                <a:cs typeface="Tahoma"/>
              </a:rPr>
              <a:t>3.6 </a:t>
            </a:r>
            <a:r>
              <a:rPr lang="en-US" sz="2200" b="1" dirty="0" err="1" smtClean="0">
                <a:solidFill>
                  <a:srgbClr val="0000FF"/>
                </a:solidFill>
                <a:latin typeface="Lucida Grande"/>
                <a:ea typeface="Lucida Grande"/>
                <a:cs typeface="Lucida Grande"/>
              </a:rPr>
              <a:t>μ</a:t>
            </a:r>
            <a:r>
              <a:rPr lang="en-US" sz="2200" b="1" dirty="0" err="1">
                <a:solidFill>
                  <a:srgbClr val="0000FF"/>
                </a:solidFill>
                <a:latin typeface="Tahoma"/>
                <a:cs typeface="Tahoma"/>
              </a:rPr>
              <a:t>m</a:t>
            </a:r>
            <a:r>
              <a:rPr lang="en-US" sz="2200" b="1" dirty="0" smtClean="0">
                <a:solidFill>
                  <a:srgbClr val="0000FF"/>
                </a:solidFill>
                <a:latin typeface="Tahoma"/>
                <a:cs typeface="Tahoma"/>
              </a:rPr>
              <a:t> </a:t>
            </a:r>
            <a:endParaRPr lang="en-US" sz="2200" b="1" dirty="0">
              <a:solidFill>
                <a:srgbClr val="0000FF"/>
              </a:solidFill>
              <a:latin typeface="Tahoma"/>
              <a:cs typeface="Tahoma"/>
            </a:endParaRPr>
          </a:p>
        </p:txBody>
      </p:sp>
      <p:sp>
        <p:nvSpPr>
          <p:cNvPr id="7" name="TextBox 6"/>
          <p:cNvSpPr txBox="1"/>
          <p:nvPr/>
        </p:nvSpPr>
        <p:spPr>
          <a:xfrm>
            <a:off x="5164665" y="1703922"/>
            <a:ext cx="1237380" cy="430887"/>
          </a:xfrm>
          <a:prstGeom prst="rect">
            <a:avLst/>
          </a:prstGeom>
          <a:noFill/>
        </p:spPr>
        <p:txBody>
          <a:bodyPr wrap="square" rtlCol="0">
            <a:spAutoFit/>
          </a:bodyPr>
          <a:lstStyle/>
          <a:p>
            <a:r>
              <a:rPr lang="en-US" sz="2200" b="1" dirty="0" smtClean="0">
                <a:solidFill>
                  <a:srgbClr val="FF0000"/>
                </a:solidFill>
                <a:latin typeface="Tahoma"/>
                <a:cs typeface="Tahoma"/>
              </a:rPr>
              <a:t>4.5 </a:t>
            </a:r>
            <a:r>
              <a:rPr lang="en-US" sz="2200" b="1" dirty="0" err="1" smtClean="0">
                <a:solidFill>
                  <a:srgbClr val="FF0000"/>
                </a:solidFill>
                <a:latin typeface="Lucida Grande"/>
                <a:ea typeface="Lucida Grande"/>
                <a:cs typeface="Lucida Grande"/>
              </a:rPr>
              <a:t>μ</a:t>
            </a:r>
            <a:r>
              <a:rPr lang="en-US" sz="2200" b="1" dirty="0" err="1">
                <a:solidFill>
                  <a:srgbClr val="FF0000"/>
                </a:solidFill>
                <a:latin typeface="Tahoma"/>
                <a:cs typeface="Tahoma"/>
              </a:rPr>
              <a:t>m</a:t>
            </a:r>
            <a:r>
              <a:rPr lang="en-US" sz="2200" b="1" dirty="0" smtClean="0">
                <a:solidFill>
                  <a:srgbClr val="FF0000"/>
                </a:solidFill>
                <a:latin typeface="Tahoma"/>
                <a:cs typeface="Tahoma"/>
              </a:rPr>
              <a:t> </a:t>
            </a:r>
            <a:endParaRPr lang="en-US" sz="2200" b="1" dirty="0">
              <a:solidFill>
                <a:srgbClr val="FF0000"/>
              </a:solidFill>
              <a:latin typeface="Tahoma"/>
              <a:cs typeface="Tahoma"/>
            </a:endParaRPr>
          </a:p>
        </p:txBody>
      </p:sp>
      <p:sp>
        <p:nvSpPr>
          <p:cNvPr id="9" name="TextBox 8"/>
          <p:cNvSpPr txBox="1"/>
          <p:nvPr/>
        </p:nvSpPr>
        <p:spPr>
          <a:xfrm>
            <a:off x="457200" y="4944535"/>
            <a:ext cx="4656666" cy="1015663"/>
          </a:xfrm>
          <a:prstGeom prst="rect">
            <a:avLst/>
          </a:prstGeom>
          <a:noFill/>
        </p:spPr>
        <p:txBody>
          <a:bodyPr wrap="square" rtlCol="0">
            <a:spAutoFit/>
          </a:bodyPr>
          <a:lstStyle/>
          <a:p>
            <a:r>
              <a:rPr lang="en-US" sz="2000" dirty="0" smtClean="0">
                <a:latin typeface="Tahoma"/>
                <a:cs typeface="Tahoma"/>
              </a:rPr>
              <a:t>Amplitude: 0.0913% ± 0.0039%</a:t>
            </a:r>
          </a:p>
          <a:p>
            <a:r>
              <a:rPr lang="en-US" sz="2000" dirty="0" smtClean="0">
                <a:latin typeface="Tahoma"/>
                <a:cs typeface="Tahoma"/>
              </a:rPr>
              <a:t>ΔT = 311 ± 15 K</a:t>
            </a:r>
          </a:p>
          <a:p>
            <a:endParaRPr lang="en-US" sz="2000" dirty="0">
              <a:latin typeface="Tahoma"/>
              <a:cs typeface="Tahoma"/>
            </a:endParaRPr>
          </a:p>
        </p:txBody>
      </p:sp>
      <p:sp>
        <p:nvSpPr>
          <p:cNvPr id="10" name="TextBox 9"/>
          <p:cNvSpPr txBox="1"/>
          <p:nvPr/>
        </p:nvSpPr>
        <p:spPr>
          <a:xfrm>
            <a:off x="4811731" y="4944535"/>
            <a:ext cx="4656666" cy="1015663"/>
          </a:xfrm>
          <a:prstGeom prst="rect">
            <a:avLst/>
          </a:prstGeom>
          <a:noFill/>
        </p:spPr>
        <p:txBody>
          <a:bodyPr wrap="square" rtlCol="0">
            <a:spAutoFit/>
          </a:bodyPr>
          <a:lstStyle/>
          <a:p>
            <a:r>
              <a:rPr lang="en-US" sz="2000" dirty="0" smtClean="0">
                <a:latin typeface="Tahoma"/>
                <a:cs typeface="Tahoma"/>
              </a:rPr>
              <a:t>Amplitude: 0.1295% ± 0.0078%</a:t>
            </a:r>
          </a:p>
          <a:p>
            <a:r>
              <a:rPr lang="en-US" sz="2000" dirty="0" smtClean="0">
                <a:latin typeface="Tahoma"/>
                <a:cs typeface="Tahoma"/>
              </a:rPr>
              <a:t>ΔT = 374 ± 31 K</a:t>
            </a:r>
          </a:p>
          <a:p>
            <a:endParaRPr lang="en-US" sz="2000" dirty="0">
              <a:latin typeface="Tahoma"/>
              <a:cs typeface="Tahoma"/>
            </a:endParaRPr>
          </a:p>
        </p:txBody>
      </p:sp>
      <p:cxnSp>
        <p:nvCxnSpPr>
          <p:cNvPr id="28" name="Straight Connector 27"/>
          <p:cNvCxnSpPr/>
          <p:nvPr/>
        </p:nvCxnSpPr>
        <p:spPr>
          <a:xfrm>
            <a:off x="776121" y="3585633"/>
            <a:ext cx="3903829"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158316" y="3633257"/>
            <a:ext cx="3903829" cy="1588"/>
          </a:xfrm>
          <a:prstGeom prst="line">
            <a:avLst/>
          </a:prstGeom>
          <a:ln w="63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4499" y="5680798"/>
            <a:ext cx="8439846" cy="646331"/>
          </a:xfrm>
          <a:prstGeom prst="rect">
            <a:avLst/>
          </a:prstGeom>
          <a:noFill/>
        </p:spPr>
        <p:txBody>
          <a:bodyPr wrap="square" rtlCol="0">
            <a:spAutoFit/>
          </a:bodyPr>
          <a:lstStyle/>
          <a:p>
            <a:r>
              <a:rPr lang="en-US" b="1" dirty="0" smtClean="0">
                <a:solidFill>
                  <a:srgbClr val="0000FF"/>
                </a:solidFill>
                <a:latin typeface="Tahoma"/>
                <a:cs typeface="Tahoma"/>
              </a:rPr>
              <a:t>See Cowan &amp; </a:t>
            </a:r>
            <a:r>
              <a:rPr lang="en-US" b="1" dirty="0" err="1" smtClean="0">
                <a:solidFill>
                  <a:srgbClr val="0000FF"/>
                </a:solidFill>
                <a:latin typeface="Tahoma"/>
                <a:cs typeface="Tahoma"/>
              </a:rPr>
              <a:t>Agol</a:t>
            </a:r>
            <a:r>
              <a:rPr lang="en-US" b="1" dirty="0" smtClean="0">
                <a:solidFill>
                  <a:srgbClr val="0000FF"/>
                </a:solidFill>
                <a:latin typeface="Tahoma"/>
                <a:cs typeface="Tahoma"/>
              </a:rPr>
              <a:t> (2008) for description of functional forms for phase curve fits.</a:t>
            </a:r>
            <a:endParaRPr lang="en-US" b="1" dirty="0">
              <a:solidFill>
                <a:srgbClr val="0000FF"/>
              </a:solidFill>
              <a:latin typeface="Tahoma"/>
              <a:cs typeface="Tahoma"/>
            </a:endParaRPr>
          </a:p>
        </p:txBody>
      </p:sp>
      <p:sp>
        <p:nvSpPr>
          <p:cNvPr id="33" name="TextBox 32"/>
          <p:cNvSpPr txBox="1"/>
          <p:nvPr/>
        </p:nvSpPr>
        <p:spPr>
          <a:xfrm>
            <a:off x="735536" y="3832211"/>
            <a:ext cx="1956863" cy="307777"/>
          </a:xfrm>
          <a:prstGeom prst="rect">
            <a:avLst/>
          </a:prstGeom>
          <a:noFill/>
        </p:spPr>
        <p:txBody>
          <a:bodyPr wrap="square" rtlCol="0">
            <a:spAutoFit/>
          </a:bodyPr>
          <a:lstStyle/>
          <a:p>
            <a:r>
              <a:rPr lang="en-US" sz="1400" dirty="0" smtClean="0">
                <a:latin typeface="Tahoma"/>
                <a:cs typeface="Tahoma"/>
              </a:rPr>
              <a:t>Flux from star alone</a:t>
            </a:r>
            <a:endParaRPr lang="en-US" sz="1400" dirty="0">
              <a:latin typeface="Tahoma"/>
              <a:cs typeface="Tahoma"/>
            </a:endParaRPr>
          </a:p>
        </p:txBody>
      </p:sp>
      <p:cxnSp>
        <p:nvCxnSpPr>
          <p:cNvPr id="34" name="Straight Arrow Connector 11"/>
          <p:cNvCxnSpPr>
            <a:cxnSpLocks noChangeShapeType="1"/>
          </p:cNvCxnSpPr>
          <p:nvPr/>
        </p:nvCxnSpPr>
        <p:spPr bwMode="auto">
          <a:xfrm rot="5400000" flipH="1" flipV="1">
            <a:off x="1149617" y="3754168"/>
            <a:ext cx="206889" cy="101599"/>
          </a:xfrm>
          <a:prstGeom prst="straightConnector1">
            <a:avLst/>
          </a:prstGeom>
          <a:noFill/>
          <a:ln w="19050">
            <a:solidFill>
              <a:schemeClr val="tx1"/>
            </a:solidFill>
            <a:round/>
            <a:headEnd/>
            <a:tailEnd type="arrow" w="med" len="med"/>
          </a:ln>
        </p:spPr>
      </p:cxnSp>
      <p:sp>
        <p:nvSpPr>
          <p:cNvPr id="64" name="Oval 1058"/>
          <p:cNvSpPr>
            <a:spLocks noChangeArrowheads="1"/>
          </p:cNvSpPr>
          <p:nvPr/>
        </p:nvSpPr>
        <p:spPr bwMode="auto">
          <a:xfrm>
            <a:off x="1262063" y="44767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5" name="Oval 1058"/>
          <p:cNvSpPr>
            <a:spLocks noChangeArrowheads="1"/>
          </p:cNvSpPr>
          <p:nvPr/>
        </p:nvSpPr>
        <p:spPr bwMode="auto">
          <a:xfrm>
            <a:off x="3340100" y="44846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6" name="Oval 1058"/>
          <p:cNvSpPr>
            <a:spLocks noChangeArrowheads="1"/>
          </p:cNvSpPr>
          <p:nvPr/>
        </p:nvSpPr>
        <p:spPr bwMode="auto">
          <a:xfrm>
            <a:off x="2630488" y="44894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7" name="Oval 1058"/>
          <p:cNvSpPr>
            <a:spLocks noChangeArrowheads="1"/>
          </p:cNvSpPr>
          <p:nvPr/>
        </p:nvSpPr>
        <p:spPr bwMode="auto">
          <a:xfrm>
            <a:off x="2984500" y="44910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68" name="AutoShape 1059"/>
          <p:cNvSpPr>
            <a:spLocks noChangeArrowheads="1"/>
          </p:cNvSpPr>
          <p:nvPr/>
        </p:nvSpPr>
        <p:spPr bwMode="auto">
          <a:xfrm>
            <a:off x="2984500" y="44958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69" name="AutoShape 1059"/>
          <p:cNvSpPr>
            <a:spLocks noChangeArrowheads="1"/>
          </p:cNvSpPr>
          <p:nvPr/>
        </p:nvSpPr>
        <p:spPr bwMode="auto">
          <a:xfrm>
            <a:off x="3340100" y="44894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70" name="Oval 1058"/>
          <p:cNvSpPr>
            <a:spLocks noChangeArrowheads="1"/>
          </p:cNvSpPr>
          <p:nvPr/>
        </p:nvSpPr>
        <p:spPr bwMode="auto">
          <a:xfrm>
            <a:off x="1646238" y="44767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1" name="AutoShape 1059"/>
          <p:cNvSpPr>
            <a:spLocks noChangeArrowheads="1"/>
          </p:cNvSpPr>
          <p:nvPr/>
        </p:nvSpPr>
        <p:spPr bwMode="auto">
          <a:xfrm>
            <a:off x="1646238" y="44751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72" name="Oval 1058"/>
          <p:cNvSpPr>
            <a:spLocks noChangeArrowheads="1"/>
          </p:cNvSpPr>
          <p:nvPr/>
        </p:nvSpPr>
        <p:spPr bwMode="auto">
          <a:xfrm>
            <a:off x="1957388" y="44783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3" name="AutoShape 1059"/>
          <p:cNvSpPr>
            <a:spLocks noChangeArrowheads="1"/>
          </p:cNvSpPr>
          <p:nvPr/>
        </p:nvSpPr>
        <p:spPr bwMode="auto">
          <a:xfrm flipH="1">
            <a:off x="2046288" y="44831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74" name="Oval 1058"/>
          <p:cNvSpPr>
            <a:spLocks noChangeArrowheads="1"/>
          </p:cNvSpPr>
          <p:nvPr/>
        </p:nvSpPr>
        <p:spPr bwMode="auto">
          <a:xfrm>
            <a:off x="2274888" y="44846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5" name="AutoShape 1059"/>
          <p:cNvSpPr>
            <a:spLocks noChangeArrowheads="1"/>
          </p:cNvSpPr>
          <p:nvPr/>
        </p:nvSpPr>
        <p:spPr bwMode="auto">
          <a:xfrm flipH="1">
            <a:off x="2371725" y="44846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76" name="Oval 1058"/>
          <p:cNvSpPr>
            <a:spLocks noChangeArrowheads="1"/>
          </p:cNvSpPr>
          <p:nvPr/>
        </p:nvSpPr>
        <p:spPr bwMode="auto">
          <a:xfrm>
            <a:off x="3665538" y="44783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7" name="AutoShape 1059"/>
          <p:cNvSpPr>
            <a:spLocks noChangeArrowheads="1"/>
          </p:cNvSpPr>
          <p:nvPr/>
        </p:nvSpPr>
        <p:spPr bwMode="auto">
          <a:xfrm flipH="1">
            <a:off x="3751263" y="44846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78" name="Oval 1058"/>
          <p:cNvSpPr>
            <a:spLocks noChangeArrowheads="1"/>
          </p:cNvSpPr>
          <p:nvPr/>
        </p:nvSpPr>
        <p:spPr bwMode="auto">
          <a:xfrm>
            <a:off x="4033838" y="44799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79" name="Oval 1058"/>
          <p:cNvSpPr>
            <a:spLocks noChangeArrowheads="1"/>
          </p:cNvSpPr>
          <p:nvPr/>
        </p:nvSpPr>
        <p:spPr bwMode="auto">
          <a:xfrm>
            <a:off x="5643563" y="44894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0" name="Oval 1058"/>
          <p:cNvSpPr>
            <a:spLocks noChangeArrowheads="1"/>
          </p:cNvSpPr>
          <p:nvPr/>
        </p:nvSpPr>
        <p:spPr bwMode="auto">
          <a:xfrm>
            <a:off x="7721600" y="449738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1" name="Oval 1058"/>
          <p:cNvSpPr>
            <a:spLocks noChangeArrowheads="1"/>
          </p:cNvSpPr>
          <p:nvPr/>
        </p:nvSpPr>
        <p:spPr bwMode="auto">
          <a:xfrm>
            <a:off x="7011988" y="4502150"/>
            <a:ext cx="184150" cy="16033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2" name="Oval 1058"/>
          <p:cNvSpPr>
            <a:spLocks noChangeArrowheads="1"/>
          </p:cNvSpPr>
          <p:nvPr/>
        </p:nvSpPr>
        <p:spPr bwMode="auto">
          <a:xfrm>
            <a:off x="7366000" y="45037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3" name="AutoShape 1059"/>
          <p:cNvSpPr>
            <a:spLocks noChangeArrowheads="1"/>
          </p:cNvSpPr>
          <p:nvPr/>
        </p:nvSpPr>
        <p:spPr bwMode="auto">
          <a:xfrm>
            <a:off x="7366000" y="4508500"/>
            <a:ext cx="82550" cy="153988"/>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84" name="AutoShape 1059"/>
          <p:cNvSpPr>
            <a:spLocks noChangeArrowheads="1"/>
          </p:cNvSpPr>
          <p:nvPr/>
        </p:nvSpPr>
        <p:spPr bwMode="auto">
          <a:xfrm>
            <a:off x="7721600" y="450215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85" name="Oval 1058"/>
          <p:cNvSpPr>
            <a:spLocks noChangeArrowheads="1"/>
          </p:cNvSpPr>
          <p:nvPr/>
        </p:nvSpPr>
        <p:spPr bwMode="auto">
          <a:xfrm>
            <a:off x="6027738" y="4489450"/>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6" name="AutoShape 1059"/>
          <p:cNvSpPr>
            <a:spLocks noChangeArrowheads="1"/>
          </p:cNvSpPr>
          <p:nvPr/>
        </p:nvSpPr>
        <p:spPr bwMode="auto">
          <a:xfrm>
            <a:off x="6027738" y="4487863"/>
            <a:ext cx="100012"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87" name="Oval 1058"/>
          <p:cNvSpPr>
            <a:spLocks noChangeArrowheads="1"/>
          </p:cNvSpPr>
          <p:nvPr/>
        </p:nvSpPr>
        <p:spPr bwMode="auto">
          <a:xfrm>
            <a:off x="6338888" y="4491038"/>
            <a:ext cx="184150"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88" name="AutoShape 1059"/>
          <p:cNvSpPr>
            <a:spLocks noChangeArrowheads="1"/>
          </p:cNvSpPr>
          <p:nvPr/>
        </p:nvSpPr>
        <p:spPr bwMode="auto">
          <a:xfrm flipH="1">
            <a:off x="6427788" y="4495800"/>
            <a:ext cx="98425" cy="153988"/>
          </a:xfrm>
          <a:prstGeom prst="moon">
            <a:avLst>
              <a:gd name="adj" fmla="val 875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89" name="Oval 1058"/>
          <p:cNvSpPr>
            <a:spLocks noChangeArrowheads="1"/>
          </p:cNvSpPr>
          <p:nvPr/>
        </p:nvSpPr>
        <p:spPr bwMode="auto">
          <a:xfrm>
            <a:off x="6656388" y="4497388"/>
            <a:ext cx="182562" cy="160337"/>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90" name="AutoShape 1059"/>
          <p:cNvSpPr>
            <a:spLocks noChangeArrowheads="1"/>
          </p:cNvSpPr>
          <p:nvPr/>
        </p:nvSpPr>
        <p:spPr bwMode="auto">
          <a:xfrm flipH="1">
            <a:off x="6753225" y="4497388"/>
            <a:ext cx="84138" cy="155575"/>
          </a:xfrm>
          <a:prstGeom prst="moon">
            <a:avLst>
              <a:gd name="adj" fmla="val 50000"/>
            </a:avLst>
          </a:prstGeom>
          <a:solidFill>
            <a:schemeClr val="bg1"/>
          </a:solidFill>
          <a:ln w="12700">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91" name="Oval 1058"/>
          <p:cNvSpPr>
            <a:spLocks noChangeArrowheads="1"/>
          </p:cNvSpPr>
          <p:nvPr/>
        </p:nvSpPr>
        <p:spPr bwMode="auto">
          <a:xfrm>
            <a:off x="8047038" y="4503738"/>
            <a:ext cx="184150" cy="160337"/>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92" name="AutoShape 1059"/>
          <p:cNvSpPr>
            <a:spLocks noChangeArrowheads="1"/>
          </p:cNvSpPr>
          <p:nvPr/>
        </p:nvSpPr>
        <p:spPr bwMode="auto">
          <a:xfrm flipH="1">
            <a:off x="8132763" y="4510088"/>
            <a:ext cx="98425" cy="160337"/>
          </a:xfrm>
          <a:prstGeom prst="moon">
            <a:avLst>
              <a:gd name="adj" fmla="val 5000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33"/>
              </a:solidFill>
              <a:latin typeface="Calibri" charset="0"/>
            </a:endParaRPr>
          </a:p>
        </p:txBody>
      </p:sp>
      <p:sp>
        <p:nvSpPr>
          <p:cNvPr id="93" name="Oval 1058"/>
          <p:cNvSpPr>
            <a:spLocks noChangeArrowheads="1"/>
          </p:cNvSpPr>
          <p:nvPr/>
        </p:nvSpPr>
        <p:spPr bwMode="auto">
          <a:xfrm>
            <a:off x="8415338" y="4505325"/>
            <a:ext cx="184150" cy="160338"/>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94" name="TextBox 93"/>
          <p:cNvSpPr txBox="1"/>
          <p:nvPr/>
        </p:nvSpPr>
        <p:spPr>
          <a:xfrm>
            <a:off x="4344988" y="4299278"/>
            <a:ext cx="1379538" cy="523220"/>
          </a:xfrm>
          <a:prstGeom prst="rect">
            <a:avLst/>
          </a:prstGeom>
          <a:noFill/>
        </p:spPr>
        <p:txBody>
          <a:bodyPr wrap="square" rtlCol="0">
            <a:spAutoFit/>
          </a:bodyPr>
          <a:lstStyle/>
          <a:p>
            <a:r>
              <a:rPr lang="en-US" sz="1400" dirty="0" smtClean="0">
                <a:latin typeface="Tahoma"/>
                <a:cs typeface="Tahoma"/>
              </a:rPr>
              <a:t>Observer’s view of planet</a:t>
            </a:r>
            <a:endParaRPr lang="en-US" sz="1400" dirty="0">
              <a:latin typeface="Tahom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46600" y="378619"/>
            <a:ext cx="4483102" cy="1173162"/>
          </a:xfrm>
        </p:spPr>
        <p:txBody>
          <a:bodyPr>
            <a:normAutofit fontScale="90000"/>
          </a:bodyPr>
          <a:lstStyle/>
          <a:p>
            <a:r>
              <a:rPr lang="en-US" sz="3000" b="1" dirty="0" smtClean="0">
                <a:latin typeface="Tahoma"/>
                <a:cs typeface="Tahoma"/>
              </a:rPr>
              <a:t>Comparison to 1D Atmosphere Models</a:t>
            </a:r>
            <a:r>
              <a:rPr lang="en-US" b="1" dirty="0" smtClean="0">
                <a:latin typeface="Tahoma"/>
                <a:cs typeface="Tahoma"/>
              </a:rPr>
              <a:t/>
            </a:r>
            <a:br>
              <a:rPr lang="en-US" b="1" dirty="0" smtClean="0">
                <a:latin typeface="Tahoma"/>
                <a:cs typeface="Tahoma"/>
              </a:rPr>
            </a:br>
            <a:r>
              <a:rPr lang="en-US" sz="1889" dirty="0" smtClean="0">
                <a:latin typeface="Tahoma"/>
                <a:cs typeface="Tahoma"/>
              </a:rPr>
              <a:t>Burrows et al. (2008</a:t>
            </a:r>
            <a:r>
              <a:rPr lang="en-US" sz="1889" dirty="0" smtClean="0">
                <a:latin typeface="Tahoma"/>
                <a:cs typeface="Tahoma"/>
              </a:rPr>
              <a:t>), </a:t>
            </a:r>
            <a:r>
              <a:rPr lang="en-US" sz="1889" dirty="0" err="1" smtClean="0">
                <a:latin typeface="Tahoma"/>
                <a:cs typeface="Tahoma"/>
              </a:rPr>
              <a:t>Grillmair</a:t>
            </a:r>
            <a:r>
              <a:rPr lang="en-US" sz="1889" dirty="0" smtClean="0">
                <a:latin typeface="Tahoma"/>
                <a:cs typeface="Tahoma"/>
              </a:rPr>
              <a:t> et al. (2008)</a:t>
            </a:r>
            <a:endParaRPr lang="en-US" sz="1889" dirty="0"/>
          </a:p>
        </p:txBody>
      </p:sp>
      <p:pic>
        <p:nvPicPr>
          <p:cNvPr id="4" name="Picture 3" descr="hd189_dayside_spectrum.eps"/>
          <p:cNvPicPr>
            <a:picLocks noChangeAspect="1"/>
          </p:cNvPicPr>
          <p:nvPr/>
        </p:nvPicPr>
        <mc:AlternateContent>
          <mc:Choice xmlns:ma="http://schemas.microsoft.com/office/mac/drawingml/2008/main" Requires="ma">
            <p:blipFill>
              <a:blip r:embed="rId3"/>
              <a:srcRect l="11177" t="23704" r="33943" b="45185"/>
              <a:stretch>
                <a:fillRect/>
              </a:stretch>
            </p:blipFill>
          </mc:Choice>
          <mc:Fallback>
            <p:blipFill>
              <a:blip r:embed="rId4"/>
              <a:srcRect l="11177" t="23704" r="33943" b="45185"/>
              <a:stretch>
                <a:fillRect/>
              </a:stretch>
            </p:blipFill>
          </mc:Fallback>
        </mc:AlternateContent>
        <p:spPr>
          <a:xfrm>
            <a:off x="3505198" y="2743200"/>
            <a:ext cx="5487685" cy="4025900"/>
          </a:xfrm>
          <a:prstGeom prst="rect">
            <a:avLst/>
          </a:prstGeom>
        </p:spPr>
      </p:pic>
      <p:sp>
        <p:nvSpPr>
          <p:cNvPr id="6" name="TextBox 5"/>
          <p:cNvSpPr txBox="1"/>
          <p:nvPr/>
        </p:nvSpPr>
        <p:spPr>
          <a:xfrm>
            <a:off x="4241800" y="2927290"/>
            <a:ext cx="2362200" cy="400110"/>
          </a:xfrm>
          <a:prstGeom prst="rect">
            <a:avLst/>
          </a:prstGeom>
          <a:noFill/>
        </p:spPr>
        <p:txBody>
          <a:bodyPr wrap="square" rtlCol="0">
            <a:spAutoFit/>
          </a:bodyPr>
          <a:lstStyle/>
          <a:p>
            <a:r>
              <a:rPr lang="en-US" sz="2000" b="1" dirty="0" smtClean="0">
                <a:solidFill>
                  <a:srgbClr val="FF0000"/>
                </a:solidFill>
                <a:latin typeface="Tahoma"/>
                <a:cs typeface="Tahoma"/>
              </a:rPr>
              <a:t>Day Side</a:t>
            </a:r>
            <a:endParaRPr lang="en-US" sz="2000" b="1" dirty="0">
              <a:solidFill>
                <a:srgbClr val="FF0000"/>
              </a:solidFill>
              <a:latin typeface="Tahoma"/>
              <a:cs typeface="Tahoma"/>
            </a:endParaRPr>
          </a:p>
        </p:txBody>
      </p:sp>
      <p:grpSp>
        <p:nvGrpSpPr>
          <p:cNvPr id="11" name="Group 10"/>
          <p:cNvGrpSpPr/>
          <p:nvPr/>
        </p:nvGrpSpPr>
        <p:grpSpPr>
          <a:xfrm>
            <a:off x="165099" y="25400"/>
            <a:ext cx="4524828" cy="3276600"/>
            <a:chOff x="165099" y="-12700"/>
            <a:chExt cx="4524828" cy="3276600"/>
          </a:xfrm>
        </p:grpSpPr>
        <p:pic>
          <p:nvPicPr>
            <p:cNvPr id="5" name="Picture 4" descr="hd189_nightside_spectrum.eps"/>
            <p:cNvPicPr>
              <a:picLocks noChangeAspect="1"/>
            </p:cNvPicPr>
            <p:nvPr/>
          </p:nvPicPr>
          <mc:AlternateContent>
            <mc:Choice xmlns:ma="http://schemas.microsoft.com/office/mac/drawingml/2008/main" Requires="ma">
              <p:blipFill>
                <a:blip r:embed="rId5"/>
                <a:srcRect l="10937" t="23333" r="33464" b="45556"/>
                <a:stretch>
                  <a:fillRect/>
                </a:stretch>
              </p:blipFill>
            </mc:Choice>
            <mc:Fallback>
              <p:blipFill>
                <a:blip r:embed="rId6"/>
                <a:srcRect l="10937" t="23333" r="33464" b="45556"/>
                <a:stretch>
                  <a:fillRect/>
                </a:stretch>
              </p:blipFill>
            </mc:Fallback>
          </mc:AlternateContent>
          <p:spPr>
            <a:xfrm>
              <a:off x="165099" y="-12700"/>
              <a:ext cx="4524828" cy="3276600"/>
            </a:xfrm>
            <a:prstGeom prst="rect">
              <a:avLst/>
            </a:prstGeom>
          </p:spPr>
        </p:pic>
        <p:sp>
          <p:nvSpPr>
            <p:cNvPr id="7" name="TextBox 6"/>
            <p:cNvSpPr txBox="1"/>
            <p:nvPr/>
          </p:nvSpPr>
          <p:spPr>
            <a:xfrm>
              <a:off x="812800" y="222190"/>
              <a:ext cx="2362200" cy="400110"/>
            </a:xfrm>
            <a:prstGeom prst="rect">
              <a:avLst/>
            </a:prstGeom>
            <a:noFill/>
          </p:spPr>
          <p:txBody>
            <a:bodyPr wrap="square" rtlCol="0">
              <a:spAutoFit/>
            </a:bodyPr>
            <a:lstStyle/>
            <a:p>
              <a:r>
                <a:rPr lang="en-US" sz="2000" b="1" dirty="0" smtClean="0">
                  <a:solidFill>
                    <a:srgbClr val="FF0000"/>
                  </a:solidFill>
                  <a:latin typeface="Tahoma"/>
                  <a:cs typeface="Tahoma"/>
                </a:rPr>
                <a:t>Night Side</a:t>
              </a:r>
              <a:endParaRPr lang="en-US" sz="2000" b="1" dirty="0">
                <a:solidFill>
                  <a:srgbClr val="FF0000"/>
                </a:solidFill>
                <a:latin typeface="Tahoma"/>
                <a:cs typeface="Tahoma"/>
              </a:endParaRPr>
            </a:p>
          </p:txBody>
        </p:sp>
      </p:grpSp>
      <p:sp>
        <p:nvSpPr>
          <p:cNvPr id="8" name="TextBox 7"/>
          <p:cNvSpPr txBox="1"/>
          <p:nvPr/>
        </p:nvSpPr>
        <p:spPr>
          <a:xfrm>
            <a:off x="8013700" y="5410200"/>
            <a:ext cx="1016002" cy="400110"/>
          </a:xfrm>
          <a:prstGeom prst="rect">
            <a:avLst/>
          </a:prstGeom>
          <a:noFill/>
        </p:spPr>
        <p:txBody>
          <a:bodyPr wrap="square" rtlCol="0">
            <a:spAutoFit/>
          </a:bodyPr>
          <a:lstStyle/>
          <a:p>
            <a:r>
              <a:rPr lang="en-US" sz="2000" dirty="0" smtClean="0">
                <a:latin typeface="Tahoma"/>
                <a:cs typeface="Tahoma"/>
              </a:rPr>
              <a:t>Model</a:t>
            </a:r>
            <a:endParaRPr lang="en-US" sz="2000" dirty="0">
              <a:latin typeface="Tahoma"/>
              <a:cs typeface="Tahoma"/>
            </a:endParaRPr>
          </a:p>
        </p:txBody>
      </p:sp>
      <p:sp>
        <p:nvSpPr>
          <p:cNvPr id="9" name="TextBox 8"/>
          <p:cNvSpPr txBox="1"/>
          <p:nvPr/>
        </p:nvSpPr>
        <p:spPr>
          <a:xfrm>
            <a:off x="8153400" y="5683766"/>
            <a:ext cx="1016002" cy="400110"/>
          </a:xfrm>
          <a:prstGeom prst="rect">
            <a:avLst/>
          </a:prstGeom>
          <a:noFill/>
        </p:spPr>
        <p:txBody>
          <a:bodyPr wrap="square" rtlCol="0">
            <a:spAutoFit/>
          </a:bodyPr>
          <a:lstStyle/>
          <a:p>
            <a:r>
              <a:rPr lang="en-US" sz="2000" dirty="0" smtClean="0">
                <a:solidFill>
                  <a:srgbClr val="0000FF"/>
                </a:solidFill>
                <a:latin typeface="Tahoma"/>
                <a:cs typeface="Tahoma"/>
              </a:rPr>
              <a:t>Data</a:t>
            </a:r>
            <a:endParaRPr lang="en-US" sz="2000" dirty="0">
              <a:solidFill>
                <a:srgbClr val="0000FF"/>
              </a:solidFill>
              <a:latin typeface="Tahoma"/>
              <a:cs typeface="Tahoma"/>
            </a:endParaRPr>
          </a:p>
        </p:txBody>
      </p:sp>
      <p:sp>
        <p:nvSpPr>
          <p:cNvPr id="10" name="TextBox 9"/>
          <p:cNvSpPr txBox="1"/>
          <p:nvPr/>
        </p:nvSpPr>
        <p:spPr>
          <a:xfrm>
            <a:off x="584200" y="3733800"/>
            <a:ext cx="2730500" cy="2031325"/>
          </a:xfrm>
          <a:prstGeom prst="rect">
            <a:avLst/>
          </a:prstGeom>
          <a:noFill/>
        </p:spPr>
        <p:txBody>
          <a:bodyPr wrap="square" rtlCol="0">
            <a:spAutoFit/>
          </a:bodyPr>
          <a:lstStyle/>
          <a:p>
            <a:r>
              <a:rPr lang="en-US" dirty="0" smtClean="0">
                <a:latin typeface="Tahoma"/>
                <a:cs typeface="Tahoma"/>
              </a:rPr>
              <a:t>Solar composition, equilibrium chemistry, e</a:t>
            </a:r>
            <a:r>
              <a:rPr lang="en-US" dirty="0" smtClean="0">
                <a:latin typeface="Tahoma"/>
                <a:cs typeface="Tahoma"/>
              </a:rPr>
              <a:t>xtra </a:t>
            </a:r>
            <a:r>
              <a:rPr lang="en-US" dirty="0" smtClean="0">
                <a:latin typeface="Tahoma"/>
                <a:cs typeface="Tahoma"/>
              </a:rPr>
              <a:t>absorber </a:t>
            </a:r>
            <a:r>
              <a:rPr lang="en-US" dirty="0" err="1" smtClean="0">
                <a:latin typeface="Tahoma"/>
                <a:cs typeface="Tahoma"/>
              </a:rPr>
              <a:t>κ</a:t>
            </a:r>
            <a:r>
              <a:rPr lang="en-US" dirty="0" smtClean="0">
                <a:latin typeface="Tahoma"/>
                <a:cs typeface="Tahoma"/>
              </a:rPr>
              <a:t> with opacity 0.035 cm</a:t>
            </a:r>
            <a:r>
              <a:rPr lang="en-US" baseline="30000" dirty="0" smtClean="0">
                <a:latin typeface="Tahoma"/>
                <a:cs typeface="Tahoma"/>
              </a:rPr>
              <a:t>2</a:t>
            </a:r>
            <a:r>
              <a:rPr lang="en-US" dirty="0" smtClean="0">
                <a:latin typeface="Tahoma"/>
                <a:cs typeface="Tahoma"/>
              </a:rPr>
              <a:t>/g, 15% of incident flux transported at depth to the night side</a:t>
            </a:r>
            <a:r>
              <a:rPr lang="en-US" dirty="0" smtClean="0">
                <a:latin typeface="Tahoma"/>
                <a:cs typeface="Tahoma"/>
              </a:rPr>
              <a:t>.</a:t>
            </a:r>
            <a:endParaRPr lang="en-US" dirty="0" smtClean="0">
              <a:latin typeface="Tahoma"/>
              <a:cs typeface="Tahoma"/>
            </a:endParaRPr>
          </a:p>
        </p:txBody>
      </p:sp>
      <p:sp>
        <p:nvSpPr>
          <p:cNvPr id="12" name="TextBox 11"/>
          <p:cNvSpPr txBox="1"/>
          <p:nvPr/>
        </p:nvSpPr>
        <p:spPr>
          <a:xfrm>
            <a:off x="4673600" y="1855738"/>
            <a:ext cx="4419602" cy="707886"/>
          </a:xfrm>
          <a:prstGeom prst="rect">
            <a:avLst/>
          </a:prstGeom>
          <a:noFill/>
        </p:spPr>
        <p:txBody>
          <a:bodyPr wrap="square" rtlCol="0">
            <a:spAutoFit/>
          </a:bodyPr>
          <a:lstStyle/>
          <a:p>
            <a:r>
              <a:rPr lang="en-US" sz="2000" u="sng" dirty="0" smtClean="0">
                <a:latin typeface="Tahoma"/>
                <a:cs typeface="Tahoma"/>
              </a:rPr>
              <a:t>How well can we infer night side properties based on dayside spectra?</a:t>
            </a:r>
            <a:endParaRPr lang="en-US" sz="2000" u="sng" dirty="0">
              <a:latin typeface="Tahoma"/>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5160</TotalTime>
  <Words>1680</Words>
  <Application>Microsoft Macintosh PowerPoint</Application>
  <PresentationFormat>On-screen Show (4:3)</PresentationFormat>
  <Paragraphs>152</Paragraphs>
  <Slides>20</Slides>
  <Notes>13</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A Warm Spitzer Survey of Atmospheric Circulation Patterns</vt:lpstr>
      <vt:lpstr>Slide 2</vt:lpstr>
      <vt:lpstr>Why care about circulation?  We are currently treating 3D atmospheres like 1D objects.</vt:lpstr>
      <vt:lpstr>First Longitudinal Temperature Profile for an Exoplanet: HD 189733b’s Hot Night Side at 8 μm</vt:lpstr>
      <vt:lpstr>A Broadband Emission Spectrum For HD 189733b  Charbonneau, Knutson et al. (2008), Barman (2008)</vt:lpstr>
      <vt:lpstr>New Warm Spitzer Observations</vt:lpstr>
      <vt:lpstr>Pixel Maps &amp; Star Spots</vt:lpstr>
      <vt:lpstr>Final Corrected HD 189733b Light Curves</vt:lpstr>
      <vt:lpstr>Comparison to 1D Atmosphere Models Burrows et al. (2008), Grillmair et al. (2008)</vt:lpstr>
      <vt:lpstr>Comparison to 3D Atmosphere Models Showman, Fortney et al. (2009)</vt:lpstr>
      <vt:lpstr>A Growing Diversity of Circulation Patterns</vt:lpstr>
      <vt:lpstr>HD 189733b with Warm Spitzer</vt:lpstr>
      <vt:lpstr>Overlapping data sets allow for consistency checks on corrections.</vt:lpstr>
      <vt:lpstr>Spot Variations for New Obs.</vt:lpstr>
      <vt:lpstr>3.6 μm Parameter Distributions from MCMC Fits</vt:lpstr>
      <vt:lpstr>4.5 μm Parameter Distributions from MCMC Fits</vt:lpstr>
      <vt:lpstr>Slide 17</vt:lpstr>
      <vt:lpstr>HD 189733b, Charbonneau et al. (2008)</vt:lpstr>
      <vt:lpstr>HD 189733 at Two Wavelengths</vt:lpstr>
      <vt:lpstr>Comparison to 1D Atmosphere Models</vt:lpstr>
    </vt:vector>
  </TitlesOfParts>
  <Company>Harvard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Warm Spitzer Survey of Atmospheric Circulation Patterns</dc:title>
  <dc:creator>Heather Knutson</dc:creator>
  <cp:lastModifiedBy>Heather Knutson</cp:lastModifiedBy>
  <cp:revision>87</cp:revision>
  <dcterms:created xsi:type="dcterms:W3CDTF">2011-09-13T17:50:39Z</dcterms:created>
  <dcterms:modified xsi:type="dcterms:W3CDTF">2011-09-15T15:52:42Z</dcterms:modified>
</cp:coreProperties>
</file>