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321" r:id="rId3"/>
    <p:sldId id="294" r:id="rId4"/>
    <p:sldId id="300" r:id="rId5"/>
    <p:sldId id="315" r:id="rId6"/>
    <p:sldId id="310" r:id="rId7"/>
    <p:sldId id="324" r:id="rId8"/>
    <p:sldId id="316" r:id="rId9"/>
    <p:sldId id="317" r:id="rId10"/>
    <p:sldId id="322" r:id="rId11"/>
    <p:sldId id="318" r:id="rId12"/>
    <p:sldId id="325" r:id="rId13"/>
    <p:sldId id="298" r:id="rId14"/>
    <p:sldId id="319" r:id="rId15"/>
    <p:sldId id="271" r:id="rId16"/>
    <p:sldId id="272" r:id="rId17"/>
    <p:sldId id="312" r:id="rId18"/>
    <p:sldId id="288" r:id="rId19"/>
  </p:sldIdLst>
  <p:sldSz cx="10058400" cy="7772400"/>
  <p:notesSz cx="7315200" cy="96012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509412" algn="l" rtl="0" fontAlgn="base">
      <a:spcBef>
        <a:spcPct val="0"/>
      </a:spcBef>
      <a:spcAft>
        <a:spcPct val="0"/>
      </a:spcAft>
      <a:defRPr kern="1200">
        <a:solidFill>
          <a:schemeClr val="tx1"/>
        </a:solidFill>
        <a:latin typeface="Arial" pitchFamily="34" charset="0"/>
        <a:ea typeface="+mn-ea"/>
        <a:cs typeface="Arial" pitchFamily="34" charset="0"/>
      </a:defRPr>
    </a:lvl2pPr>
    <a:lvl3pPr marL="1018824" algn="l" rtl="0" fontAlgn="base">
      <a:spcBef>
        <a:spcPct val="0"/>
      </a:spcBef>
      <a:spcAft>
        <a:spcPct val="0"/>
      </a:spcAft>
      <a:defRPr kern="1200">
        <a:solidFill>
          <a:schemeClr val="tx1"/>
        </a:solidFill>
        <a:latin typeface="Arial" pitchFamily="34" charset="0"/>
        <a:ea typeface="+mn-ea"/>
        <a:cs typeface="Arial" pitchFamily="34" charset="0"/>
      </a:defRPr>
    </a:lvl3pPr>
    <a:lvl4pPr marL="1528237" algn="l" rtl="0" fontAlgn="base">
      <a:spcBef>
        <a:spcPct val="0"/>
      </a:spcBef>
      <a:spcAft>
        <a:spcPct val="0"/>
      </a:spcAft>
      <a:defRPr kern="1200">
        <a:solidFill>
          <a:schemeClr val="tx1"/>
        </a:solidFill>
        <a:latin typeface="Arial" pitchFamily="34" charset="0"/>
        <a:ea typeface="+mn-ea"/>
        <a:cs typeface="Arial" pitchFamily="34" charset="0"/>
      </a:defRPr>
    </a:lvl4pPr>
    <a:lvl5pPr marL="2037649" algn="l" rtl="0" fontAlgn="base">
      <a:spcBef>
        <a:spcPct val="0"/>
      </a:spcBef>
      <a:spcAft>
        <a:spcPct val="0"/>
      </a:spcAft>
      <a:defRPr kern="1200">
        <a:solidFill>
          <a:schemeClr val="tx1"/>
        </a:solidFill>
        <a:latin typeface="Arial" pitchFamily="34" charset="0"/>
        <a:ea typeface="+mn-ea"/>
        <a:cs typeface="Arial" pitchFamily="34" charset="0"/>
      </a:defRPr>
    </a:lvl5pPr>
    <a:lvl6pPr marL="2547061" algn="l" defTabSz="1018824" rtl="0" eaLnBrk="1" latinLnBrk="0" hangingPunct="1">
      <a:defRPr kern="1200">
        <a:solidFill>
          <a:schemeClr val="tx1"/>
        </a:solidFill>
        <a:latin typeface="Arial" pitchFamily="34" charset="0"/>
        <a:ea typeface="+mn-ea"/>
        <a:cs typeface="Arial" pitchFamily="34" charset="0"/>
      </a:defRPr>
    </a:lvl6pPr>
    <a:lvl7pPr marL="3056473" algn="l" defTabSz="1018824" rtl="0" eaLnBrk="1" latinLnBrk="0" hangingPunct="1">
      <a:defRPr kern="1200">
        <a:solidFill>
          <a:schemeClr val="tx1"/>
        </a:solidFill>
        <a:latin typeface="Arial" pitchFamily="34" charset="0"/>
        <a:ea typeface="+mn-ea"/>
        <a:cs typeface="Arial" pitchFamily="34" charset="0"/>
      </a:defRPr>
    </a:lvl7pPr>
    <a:lvl8pPr marL="3565886" algn="l" defTabSz="1018824" rtl="0" eaLnBrk="1" latinLnBrk="0" hangingPunct="1">
      <a:defRPr kern="1200">
        <a:solidFill>
          <a:schemeClr val="tx1"/>
        </a:solidFill>
        <a:latin typeface="Arial" pitchFamily="34" charset="0"/>
        <a:ea typeface="+mn-ea"/>
        <a:cs typeface="Arial" pitchFamily="34" charset="0"/>
      </a:defRPr>
    </a:lvl8pPr>
    <a:lvl9pPr marL="4075298" algn="l" defTabSz="1018824"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87250" autoAdjust="0"/>
  </p:normalViewPr>
  <p:slideViewPr>
    <p:cSldViewPr>
      <p:cViewPr>
        <p:scale>
          <a:sx n="80" d="100"/>
          <a:sy n="80" d="100"/>
        </p:scale>
        <p:origin x="-858" y="72"/>
      </p:cViewPr>
      <p:guideLst>
        <p:guide orient="horz" pos="2448"/>
        <p:guide pos="3168"/>
      </p:guideLst>
    </p:cSldViewPr>
  </p:slideViewPr>
  <p:outlineViewPr>
    <p:cViewPr>
      <p:scale>
        <a:sx n="33" d="100"/>
        <a:sy n="33" d="100"/>
      </p:scale>
      <p:origin x="48" y="58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9041" tIns="49521" rIns="99041" bIns="49521" rtlCol="0"/>
          <a:lstStyle>
            <a:lvl1pPr algn="l">
              <a:defRPr sz="1300"/>
            </a:lvl1pPr>
          </a:lstStyle>
          <a:p>
            <a:pPr>
              <a:defRPr/>
            </a:pPr>
            <a:endParaRPr lang="en-US"/>
          </a:p>
        </p:txBody>
      </p:sp>
      <p:sp>
        <p:nvSpPr>
          <p:cNvPr id="3" name="Date Placeholder 2"/>
          <p:cNvSpPr>
            <a:spLocks noGrp="1"/>
          </p:cNvSpPr>
          <p:nvPr>
            <p:ph type="dt" idx="1"/>
          </p:nvPr>
        </p:nvSpPr>
        <p:spPr>
          <a:xfrm>
            <a:off x="4143587" y="1"/>
            <a:ext cx="3169920" cy="480060"/>
          </a:xfrm>
          <a:prstGeom prst="rect">
            <a:avLst/>
          </a:prstGeom>
        </p:spPr>
        <p:txBody>
          <a:bodyPr vert="horz" lIns="99041" tIns="49521" rIns="99041" bIns="49521" rtlCol="0"/>
          <a:lstStyle>
            <a:lvl1pPr algn="r">
              <a:defRPr sz="1300"/>
            </a:lvl1pPr>
          </a:lstStyle>
          <a:p>
            <a:pPr>
              <a:defRPr/>
            </a:pPr>
            <a:fld id="{DE26C58B-A54C-44D7-8104-7ED74635F37D}" type="datetimeFigureOut">
              <a:rPr lang="en-US"/>
              <a:pPr>
                <a:defRPr/>
              </a:pPr>
              <a:t>9/14/2011</a:t>
            </a:fld>
            <a:endParaRPr lang="en-US"/>
          </a:p>
        </p:txBody>
      </p:sp>
      <p:sp>
        <p:nvSpPr>
          <p:cNvPr id="4" name="Slide Image Placeholder 3"/>
          <p:cNvSpPr>
            <a:spLocks noGrp="1" noRot="1" noChangeAspect="1"/>
          </p:cNvSpPr>
          <p:nvPr>
            <p:ph type="sldImg" idx="2"/>
          </p:nvPr>
        </p:nvSpPr>
        <p:spPr>
          <a:xfrm>
            <a:off x="1328738" y="720725"/>
            <a:ext cx="4657725" cy="3598863"/>
          </a:xfrm>
          <a:prstGeom prst="rect">
            <a:avLst/>
          </a:prstGeom>
          <a:noFill/>
          <a:ln w="12700">
            <a:solidFill>
              <a:prstClr val="black"/>
            </a:solidFill>
          </a:ln>
        </p:spPr>
        <p:txBody>
          <a:bodyPr vert="horz" lIns="99041" tIns="49521" rIns="99041" bIns="49521" rtlCol="0" anchor="ctr"/>
          <a:lstStyle/>
          <a:p>
            <a:pPr lvl="0"/>
            <a:endParaRPr lang="en-US" noProof="0" smtClean="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9041" tIns="49521" rIns="99041" bIns="4952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9041" tIns="49521" rIns="99041" bIns="49521" rtlCol="0" anchor="b"/>
          <a:lstStyle>
            <a:lvl1pPr algn="l">
              <a:defRPr sz="1300"/>
            </a:lvl1pPr>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9041" tIns="49521" rIns="99041" bIns="49521" rtlCol="0" anchor="b"/>
          <a:lstStyle>
            <a:lvl1pPr algn="r">
              <a:defRPr sz="1300"/>
            </a:lvl1pPr>
          </a:lstStyle>
          <a:p>
            <a:pPr>
              <a:defRPr/>
            </a:pPr>
            <a:fld id="{6880E82C-1009-48F4-9091-F22617528DF1}" type="slidenum">
              <a:rPr lang="en-US"/>
              <a:pPr>
                <a:defRPr/>
              </a:pPr>
              <a:t>‹#›</a:t>
            </a:fld>
            <a:endParaRPr lang="en-US"/>
          </a:p>
        </p:txBody>
      </p:sp>
    </p:spTree>
    <p:extLst>
      <p:ext uri="{BB962C8B-B14F-4D97-AF65-F5344CB8AC3E}">
        <p14:creationId xmlns:p14="http://schemas.microsoft.com/office/powerpoint/2010/main" val="12693133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509412" algn="l" rtl="0" eaLnBrk="0" fontAlgn="base" hangingPunct="0">
      <a:spcBef>
        <a:spcPct val="30000"/>
      </a:spcBef>
      <a:spcAft>
        <a:spcPct val="0"/>
      </a:spcAft>
      <a:defRPr sz="1300" kern="1200">
        <a:solidFill>
          <a:schemeClr val="tx1"/>
        </a:solidFill>
        <a:latin typeface="+mn-lt"/>
        <a:ea typeface="+mn-ea"/>
        <a:cs typeface="+mn-cs"/>
      </a:defRPr>
    </a:lvl2pPr>
    <a:lvl3pPr marL="1018824" algn="l" rtl="0" eaLnBrk="0" fontAlgn="base" hangingPunct="0">
      <a:spcBef>
        <a:spcPct val="30000"/>
      </a:spcBef>
      <a:spcAft>
        <a:spcPct val="0"/>
      </a:spcAft>
      <a:defRPr sz="1300" kern="1200">
        <a:solidFill>
          <a:schemeClr val="tx1"/>
        </a:solidFill>
        <a:latin typeface="+mn-lt"/>
        <a:ea typeface="+mn-ea"/>
        <a:cs typeface="+mn-cs"/>
      </a:defRPr>
    </a:lvl3pPr>
    <a:lvl4pPr marL="1528237" algn="l" rtl="0" eaLnBrk="0" fontAlgn="base" hangingPunct="0">
      <a:spcBef>
        <a:spcPct val="30000"/>
      </a:spcBef>
      <a:spcAft>
        <a:spcPct val="0"/>
      </a:spcAft>
      <a:defRPr sz="1300" kern="1200">
        <a:solidFill>
          <a:schemeClr val="tx1"/>
        </a:solidFill>
        <a:latin typeface="+mn-lt"/>
        <a:ea typeface="+mn-ea"/>
        <a:cs typeface="+mn-cs"/>
      </a:defRPr>
    </a:lvl4pPr>
    <a:lvl5pPr marL="2037649" algn="l" rtl="0" eaLnBrk="0" fontAlgn="base" hangingPunct="0">
      <a:spcBef>
        <a:spcPct val="30000"/>
      </a:spcBef>
      <a:spcAft>
        <a:spcPct val="0"/>
      </a:spcAft>
      <a:defRPr sz="1300" kern="1200">
        <a:solidFill>
          <a:schemeClr val="tx1"/>
        </a:solidFill>
        <a:latin typeface="+mn-lt"/>
        <a:ea typeface="+mn-ea"/>
        <a:cs typeface="+mn-cs"/>
      </a:defRPr>
    </a:lvl5pPr>
    <a:lvl6pPr marL="2547061" algn="l" defTabSz="1018824" rtl="0" eaLnBrk="1" latinLnBrk="0" hangingPunct="1">
      <a:defRPr sz="1300" kern="1200">
        <a:solidFill>
          <a:schemeClr val="tx1"/>
        </a:solidFill>
        <a:latin typeface="+mn-lt"/>
        <a:ea typeface="+mn-ea"/>
        <a:cs typeface="+mn-cs"/>
      </a:defRPr>
    </a:lvl6pPr>
    <a:lvl7pPr marL="3056473" algn="l" defTabSz="1018824" rtl="0" eaLnBrk="1" latinLnBrk="0" hangingPunct="1">
      <a:defRPr sz="1300" kern="1200">
        <a:solidFill>
          <a:schemeClr val="tx1"/>
        </a:solidFill>
        <a:latin typeface="+mn-lt"/>
        <a:ea typeface="+mn-ea"/>
        <a:cs typeface="+mn-cs"/>
      </a:defRPr>
    </a:lvl7pPr>
    <a:lvl8pPr marL="3565886" algn="l" defTabSz="1018824" rtl="0" eaLnBrk="1" latinLnBrk="0" hangingPunct="1">
      <a:defRPr sz="1300" kern="1200">
        <a:solidFill>
          <a:schemeClr val="tx1"/>
        </a:solidFill>
        <a:latin typeface="+mn-lt"/>
        <a:ea typeface="+mn-ea"/>
        <a:cs typeface="+mn-cs"/>
      </a:defRPr>
    </a:lvl8pPr>
    <a:lvl9pPr marL="4075298" algn="l" defTabSz="101882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1328738" y="720725"/>
            <a:ext cx="4657725" cy="3598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Emphasize that for pseudo-synchronous rotators, all </a:t>
            </a:r>
            <a:r>
              <a:rPr lang="en-US" dirty="0" smtClean="0"/>
              <a:t>parameters </a:t>
            </a:r>
            <a:r>
              <a:rPr lang="en-US" dirty="0" smtClean="0"/>
              <a:t>are the same as the synchronous cases except the rotational </a:t>
            </a:r>
            <a:r>
              <a:rPr lang="en-US" dirty="0" smtClean="0"/>
              <a:t>period</a:t>
            </a:r>
          </a:p>
          <a:p>
            <a:endParaRPr lang="en-US" dirty="0" smtClean="0"/>
          </a:p>
          <a:p>
            <a:r>
              <a:rPr lang="en-US" dirty="0" smtClean="0"/>
              <a:t>Put</a:t>
            </a:r>
            <a:r>
              <a:rPr lang="en-US" baseline="0" dirty="0" smtClean="0"/>
              <a:t> graph</a:t>
            </a:r>
            <a:endParaRPr lang="en-US" dirty="0"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804706" indent="-309503" eaLnBrk="0" hangingPunct="0">
              <a:defRPr>
                <a:solidFill>
                  <a:schemeClr val="tx1"/>
                </a:solidFill>
                <a:latin typeface="Arial" pitchFamily="34" charset="0"/>
                <a:cs typeface="Arial" pitchFamily="34" charset="0"/>
              </a:defRPr>
            </a:lvl2pPr>
            <a:lvl3pPr marL="1238011" indent="-247602" eaLnBrk="0" hangingPunct="0">
              <a:defRPr>
                <a:solidFill>
                  <a:schemeClr val="tx1"/>
                </a:solidFill>
                <a:latin typeface="Arial" pitchFamily="34" charset="0"/>
                <a:cs typeface="Arial" pitchFamily="34" charset="0"/>
              </a:defRPr>
            </a:lvl3pPr>
            <a:lvl4pPr marL="1733217" indent="-247602" eaLnBrk="0" hangingPunct="0">
              <a:defRPr>
                <a:solidFill>
                  <a:schemeClr val="tx1"/>
                </a:solidFill>
                <a:latin typeface="Arial" pitchFamily="34" charset="0"/>
                <a:cs typeface="Arial" pitchFamily="34" charset="0"/>
              </a:defRPr>
            </a:lvl4pPr>
            <a:lvl5pPr marL="2228420" indent="-247602" eaLnBrk="0" hangingPunct="0">
              <a:defRPr>
                <a:solidFill>
                  <a:schemeClr val="tx1"/>
                </a:solidFill>
                <a:latin typeface="Arial" pitchFamily="34" charset="0"/>
                <a:cs typeface="Arial" pitchFamily="34" charset="0"/>
              </a:defRPr>
            </a:lvl5pPr>
            <a:lvl6pPr marL="2723625" indent="-247602" eaLnBrk="0" fontAlgn="base" hangingPunct="0">
              <a:spcBef>
                <a:spcPct val="0"/>
              </a:spcBef>
              <a:spcAft>
                <a:spcPct val="0"/>
              </a:spcAft>
              <a:defRPr>
                <a:solidFill>
                  <a:schemeClr val="tx1"/>
                </a:solidFill>
                <a:latin typeface="Arial" pitchFamily="34" charset="0"/>
                <a:cs typeface="Arial" pitchFamily="34" charset="0"/>
              </a:defRPr>
            </a:lvl6pPr>
            <a:lvl7pPr marL="3218830" indent="-247602" eaLnBrk="0" fontAlgn="base" hangingPunct="0">
              <a:spcBef>
                <a:spcPct val="0"/>
              </a:spcBef>
              <a:spcAft>
                <a:spcPct val="0"/>
              </a:spcAft>
              <a:defRPr>
                <a:solidFill>
                  <a:schemeClr val="tx1"/>
                </a:solidFill>
                <a:latin typeface="Arial" pitchFamily="34" charset="0"/>
                <a:cs typeface="Arial" pitchFamily="34" charset="0"/>
              </a:defRPr>
            </a:lvl7pPr>
            <a:lvl8pPr marL="3714033" indent="-247602" eaLnBrk="0" fontAlgn="base" hangingPunct="0">
              <a:spcBef>
                <a:spcPct val="0"/>
              </a:spcBef>
              <a:spcAft>
                <a:spcPct val="0"/>
              </a:spcAft>
              <a:defRPr>
                <a:solidFill>
                  <a:schemeClr val="tx1"/>
                </a:solidFill>
                <a:latin typeface="Arial" pitchFamily="34" charset="0"/>
                <a:cs typeface="Arial" pitchFamily="34" charset="0"/>
              </a:defRPr>
            </a:lvl8pPr>
            <a:lvl9pPr marL="4209239" indent="-247602"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F97AE10-6774-4F37-8F34-52A8E276D6D6}" type="slidenum">
              <a:rPr lang="en-US" smtClean="0"/>
              <a:pPr eaLnBrk="1" hangingPunct="1"/>
              <a:t>3</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a:t>
            </a:r>
            <a:r>
              <a:rPr lang="en-US" baseline="0" dirty="0" smtClean="0"/>
              <a:t> guess is the rotation rate plays the largest role in the ringing, although things like gravity and </a:t>
            </a:r>
            <a:r>
              <a:rPr lang="en-US" baseline="0" dirty="0" err="1" smtClean="0"/>
              <a:t>radiative</a:t>
            </a:r>
            <a:r>
              <a:rPr lang="en-US" baseline="0" dirty="0" smtClean="0"/>
              <a:t> timescales could also affect the structure</a:t>
            </a:r>
            <a:endParaRPr lang="en-US" dirty="0"/>
          </a:p>
        </p:txBody>
      </p:sp>
      <p:sp>
        <p:nvSpPr>
          <p:cNvPr id="4" name="Slide Number Placeholder 3"/>
          <p:cNvSpPr>
            <a:spLocks noGrp="1"/>
          </p:cNvSpPr>
          <p:nvPr>
            <p:ph type="sldNum" sz="quarter" idx="10"/>
          </p:nvPr>
        </p:nvSpPr>
        <p:spPr/>
        <p:txBody>
          <a:bodyPr/>
          <a:lstStyle/>
          <a:p>
            <a:pPr>
              <a:defRPr/>
            </a:pPr>
            <a:fld id="{6880E82C-1009-48F4-9091-F22617528DF1}" type="slidenum">
              <a:rPr lang="en-US" smtClean="0"/>
              <a:pPr>
                <a:defRPr/>
              </a:pPr>
              <a:t>13</a:t>
            </a:fld>
            <a:endParaRPr lang="en-US"/>
          </a:p>
        </p:txBody>
      </p:sp>
    </p:spTree>
    <p:extLst>
      <p:ext uri="{BB962C8B-B14F-4D97-AF65-F5344CB8AC3E}">
        <p14:creationId xmlns:p14="http://schemas.microsoft.com/office/powerpoint/2010/main" val="3455433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8738" y="720725"/>
            <a:ext cx="4657725" cy="3598863"/>
          </a:xfrm>
        </p:spPr>
      </p:sp>
      <p:sp>
        <p:nvSpPr>
          <p:cNvPr id="3" name="Notes Placeholder 2"/>
          <p:cNvSpPr>
            <a:spLocks noGrp="1"/>
          </p:cNvSpPr>
          <p:nvPr>
            <p:ph type="body" idx="1"/>
          </p:nvPr>
        </p:nvSpPr>
        <p:spPr/>
        <p:txBody>
          <a:bodyPr/>
          <a:lstStyle/>
          <a:p>
            <a:pPr eaLnBrk="1" hangingPunct="1">
              <a:spcBef>
                <a:spcPct val="0"/>
              </a:spcBef>
            </a:pPr>
            <a:r>
              <a:rPr lang="en-US" dirty="0" smtClean="0"/>
              <a:t>Cubed sphere spacing does not converge to zero at poles, like </a:t>
            </a:r>
            <a:r>
              <a:rPr lang="en-US" dirty="0" err="1" smtClean="0"/>
              <a:t>lat-lon</a:t>
            </a:r>
            <a:r>
              <a:rPr lang="en-US" dirty="0" smtClean="0"/>
              <a:t> grid</a:t>
            </a:r>
          </a:p>
          <a:p>
            <a:pPr eaLnBrk="1" hangingPunct="1">
              <a:spcBef>
                <a:spcPct val="0"/>
              </a:spcBef>
            </a:pPr>
            <a:r>
              <a:rPr lang="en-US" dirty="0" smtClean="0"/>
              <a:t>Has 8 special corner points, but still remain reasonably spaced close to the points</a:t>
            </a:r>
          </a:p>
          <a:p>
            <a:pPr eaLnBrk="1" hangingPunct="1">
              <a:spcBef>
                <a:spcPct val="0"/>
              </a:spcBef>
            </a:pPr>
            <a:r>
              <a:rPr lang="en-US" dirty="0" smtClean="0"/>
              <a:t>Can have long time steps than a </a:t>
            </a:r>
            <a:r>
              <a:rPr lang="en-US" dirty="0" err="1" smtClean="0"/>
              <a:t>lat-lon</a:t>
            </a:r>
            <a:r>
              <a:rPr lang="en-US" dirty="0" smtClean="0"/>
              <a:t> at a similar resolution</a:t>
            </a:r>
          </a:p>
          <a:p>
            <a:pPr eaLnBrk="1" hangingPunct="1">
              <a:spcBef>
                <a:spcPct val="0"/>
              </a:spcBef>
            </a:pPr>
            <a:r>
              <a:rPr lang="en-US" dirty="0" smtClean="0"/>
              <a:t>Plane parallel </a:t>
            </a:r>
          </a:p>
          <a:p>
            <a:pPr eaLnBrk="1" hangingPunct="1">
              <a:spcBef>
                <a:spcPct val="0"/>
              </a:spcBef>
            </a:pPr>
            <a:r>
              <a:rPr lang="en-US" dirty="0" smtClean="0"/>
              <a:t>Two stream—solve for upward and downward fluxes; includes both incident radiation from the parent star and thermal radiation from the planet’s atmosphere and interior</a:t>
            </a:r>
          </a:p>
          <a:p>
            <a:pPr eaLnBrk="1" hangingPunct="1">
              <a:spcBef>
                <a:spcPct val="0"/>
              </a:spcBef>
            </a:pPr>
            <a:r>
              <a:rPr lang="en-US" dirty="0" smtClean="0"/>
              <a:t>Correlated k method—opacities are first computed at millions of individual </a:t>
            </a:r>
            <a:r>
              <a:rPr lang="en-US" dirty="0" err="1" smtClean="0"/>
              <a:t>freq</a:t>
            </a:r>
            <a:r>
              <a:rPr lang="en-US" dirty="0" smtClean="0"/>
              <a:t> points at over 700 P-T points, then sum opacities at each P-T point.  Then, divide frequencies into bins (in this case, 30) and sort opacities by strength</a:t>
            </a:r>
          </a:p>
          <a:p>
            <a:endParaRPr lang="en-US" dirty="0"/>
          </a:p>
        </p:txBody>
      </p:sp>
      <p:sp>
        <p:nvSpPr>
          <p:cNvPr id="4" name="Slide Number Placeholder 3"/>
          <p:cNvSpPr>
            <a:spLocks noGrp="1"/>
          </p:cNvSpPr>
          <p:nvPr>
            <p:ph type="sldNum" sz="quarter" idx="10"/>
          </p:nvPr>
        </p:nvSpPr>
        <p:spPr/>
        <p:txBody>
          <a:bodyPr/>
          <a:lstStyle/>
          <a:p>
            <a:pPr>
              <a:defRPr/>
            </a:pPr>
            <a:fld id="{6880E82C-1009-48F4-9091-F22617528DF1}" type="slidenum">
              <a:rPr lang="en-US" smtClean="0"/>
              <a:pPr>
                <a:defRPr/>
              </a:pPr>
              <a:t>14</a:t>
            </a:fld>
            <a:endParaRPr lang="en-US"/>
          </a:p>
        </p:txBody>
      </p:sp>
    </p:spTree>
    <p:extLst>
      <p:ext uri="{BB962C8B-B14F-4D97-AF65-F5344CB8AC3E}">
        <p14:creationId xmlns:p14="http://schemas.microsoft.com/office/powerpoint/2010/main" val="1004862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1328738" y="720725"/>
            <a:ext cx="4657725" cy="3598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M = mean anomaly</a:t>
            </a:r>
          </a:p>
          <a:p>
            <a:pPr eaLnBrk="1" hangingPunct="1">
              <a:spcBef>
                <a:spcPct val="0"/>
              </a:spcBef>
            </a:pPr>
            <a:r>
              <a:rPr lang="en-US" smtClean="0"/>
              <a:t>E = eccentric anomaly</a:t>
            </a:r>
          </a:p>
          <a:p>
            <a:pPr eaLnBrk="1" hangingPunct="1">
              <a:spcBef>
                <a:spcPct val="0"/>
              </a:spcBef>
            </a:pPr>
            <a:r>
              <a:rPr lang="en-US" smtClean="0"/>
              <a:t>Assume synchronous rotation save for one</a:t>
            </a: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804706" indent="-309503" eaLnBrk="0" hangingPunct="0">
              <a:defRPr>
                <a:solidFill>
                  <a:schemeClr val="tx1"/>
                </a:solidFill>
                <a:latin typeface="Arial" pitchFamily="34" charset="0"/>
                <a:cs typeface="Arial" pitchFamily="34" charset="0"/>
              </a:defRPr>
            </a:lvl2pPr>
            <a:lvl3pPr marL="1238011" indent="-247602" eaLnBrk="0" hangingPunct="0">
              <a:defRPr>
                <a:solidFill>
                  <a:schemeClr val="tx1"/>
                </a:solidFill>
                <a:latin typeface="Arial" pitchFamily="34" charset="0"/>
                <a:cs typeface="Arial" pitchFamily="34" charset="0"/>
              </a:defRPr>
            </a:lvl3pPr>
            <a:lvl4pPr marL="1733217" indent="-247602" eaLnBrk="0" hangingPunct="0">
              <a:defRPr>
                <a:solidFill>
                  <a:schemeClr val="tx1"/>
                </a:solidFill>
                <a:latin typeface="Arial" pitchFamily="34" charset="0"/>
                <a:cs typeface="Arial" pitchFamily="34" charset="0"/>
              </a:defRPr>
            </a:lvl4pPr>
            <a:lvl5pPr marL="2228420" indent="-247602" eaLnBrk="0" hangingPunct="0">
              <a:defRPr>
                <a:solidFill>
                  <a:schemeClr val="tx1"/>
                </a:solidFill>
                <a:latin typeface="Arial" pitchFamily="34" charset="0"/>
                <a:cs typeface="Arial" pitchFamily="34" charset="0"/>
              </a:defRPr>
            </a:lvl5pPr>
            <a:lvl6pPr marL="2723625" indent="-247602" eaLnBrk="0" fontAlgn="base" hangingPunct="0">
              <a:spcBef>
                <a:spcPct val="0"/>
              </a:spcBef>
              <a:spcAft>
                <a:spcPct val="0"/>
              </a:spcAft>
              <a:defRPr>
                <a:solidFill>
                  <a:schemeClr val="tx1"/>
                </a:solidFill>
                <a:latin typeface="Arial" pitchFamily="34" charset="0"/>
                <a:cs typeface="Arial" pitchFamily="34" charset="0"/>
              </a:defRPr>
            </a:lvl6pPr>
            <a:lvl7pPr marL="3218830" indent="-247602" eaLnBrk="0" fontAlgn="base" hangingPunct="0">
              <a:spcBef>
                <a:spcPct val="0"/>
              </a:spcBef>
              <a:spcAft>
                <a:spcPct val="0"/>
              </a:spcAft>
              <a:defRPr>
                <a:solidFill>
                  <a:schemeClr val="tx1"/>
                </a:solidFill>
                <a:latin typeface="Arial" pitchFamily="34" charset="0"/>
                <a:cs typeface="Arial" pitchFamily="34" charset="0"/>
              </a:defRPr>
            </a:lvl7pPr>
            <a:lvl8pPr marL="3714033" indent="-247602" eaLnBrk="0" fontAlgn="base" hangingPunct="0">
              <a:spcBef>
                <a:spcPct val="0"/>
              </a:spcBef>
              <a:spcAft>
                <a:spcPct val="0"/>
              </a:spcAft>
              <a:defRPr>
                <a:solidFill>
                  <a:schemeClr val="tx1"/>
                </a:solidFill>
                <a:latin typeface="Arial" pitchFamily="34" charset="0"/>
                <a:cs typeface="Arial" pitchFamily="34" charset="0"/>
              </a:defRPr>
            </a:lvl8pPr>
            <a:lvl9pPr marL="4209239" indent="-247602"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59D093F-CA30-4100-B7C3-91D15C82D6C0}" type="slidenum">
              <a:rPr lang="en-US" smtClean="0"/>
              <a:pPr eaLnBrk="1" hangingPunct="1"/>
              <a:t>15</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xfrm>
            <a:off x="1328738" y="720725"/>
            <a:ext cx="4657725" cy="3598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2300">
                <a:latin typeface="Lao UI" pitchFamily="34" charset="0"/>
                <a:ea typeface="Lao UI" pitchFamily="34" charset="0"/>
                <a:cs typeface="Lao UI" pitchFamily="34" charset="0"/>
              </a:rPr>
              <a:t>Standing eddies formed by the strong day-night heating contrast induce a </a:t>
            </a:r>
            <a:r>
              <a:rPr lang="en-US" sz="2300" i="1">
                <a:latin typeface="Lao UI" pitchFamily="34" charset="0"/>
                <a:ea typeface="Lao UI" pitchFamily="34" charset="0"/>
                <a:cs typeface="Lao UI" pitchFamily="34" charset="0"/>
              </a:rPr>
              <a:t>flux of momentum from midlatitudes to the equator, </a:t>
            </a:r>
            <a:r>
              <a:rPr lang="en-US" sz="2300">
                <a:latin typeface="Lao UI" pitchFamily="34" charset="0"/>
                <a:ea typeface="Lao UI" pitchFamily="34" charset="0"/>
                <a:cs typeface="Lao UI" pitchFamily="34" charset="0"/>
              </a:rPr>
              <a:t>helping to maintain the superrotating equatorial jet. </a:t>
            </a:r>
          </a:p>
          <a:p>
            <a:pPr lvl="1"/>
            <a:r>
              <a:rPr lang="en-US" sz="2300">
                <a:latin typeface="Lao UI" pitchFamily="34" charset="0"/>
                <a:ea typeface="Lao UI" pitchFamily="34" charset="0"/>
                <a:cs typeface="Lao UI" pitchFamily="34" charset="0"/>
              </a:rPr>
              <a:t>Eddy momentum fluxes peak just after periapse passage </a:t>
            </a:r>
          </a:p>
          <a:p>
            <a:pPr lvl="1"/>
            <a:r>
              <a:rPr lang="en-US" sz="2300">
                <a:latin typeface="Lao UI" pitchFamily="34" charset="0"/>
                <a:ea typeface="Lao UI" pitchFamily="34" charset="0"/>
                <a:cs typeface="Lao UI" pitchFamily="34" charset="0"/>
              </a:rPr>
              <a:t>Lead to variations in the zonal-mean flow throughout the orbit</a:t>
            </a:r>
          </a:p>
          <a:p>
            <a:endParaRPr 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804706" indent="-309503" eaLnBrk="0" hangingPunct="0">
              <a:defRPr>
                <a:solidFill>
                  <a:schemeClr val="tx1"/>
                </a:solidFill>
                <a:latin typeface="Arial" pitchFamily="34" charset="0"/>
                <a:cs typeface="Arial" pitchFamily="34" charset="0"/>
              </a:defRPr>
            </a:lvl2pPr>
            <a:lvl3pPr marL="1238011" indent="-247602" eaLnBrk="0" hangingPunct="0">
              <a:defRPr>
                <a:solidFill>
                  <a:schemeClr val="tx1"/>
                </a:solidFill>
                <a:latin typeface="Arial" pitchFamily="34" charset="0"/>
                <a:cs typeface="Arial" pitchFamily="34" charset="0"/>
              </a:defRPr>
            </a:lvl3pPr>
            <a:lvl4pPr marL="1733217" indent="-247602" eaLnBrk="0" hangingPunct="0">
              <a:defRPr>
                <a:solidFill>
                  <a:schemeClr val="tx1"/>
                </a:solidFill>
                <a:latin typeface="Arial" pitchFamily="34" charset="0"/>
                <a:cs typeface="Arial" pitchFamily="34" charset="0"/>
              </a:defRPr>
            </a:lvl4pPr>
            <a:lvl5pPr marL="2228420" indent="-247602" eaLnBrk="0" hangingPunct="0">
              <a:defRPr>
                <a:solidFill>
                  <a:schemeClr val="tx1"/>
                </a:solidFill>
                <a:latin typeface="Arial" pitchFamily="34" charset="0"/>
                <a:cs typeface="Arial" pitchFamily="34" charset="0"/>
              </a:defRPr>
            </a:lvl5pPr>
            <a:lvl6pPr marL="2723625" indent="-247602" eaLnBrk="0" fontAlgn="base" hangingPunct="0">
              <a:spcBef>
                <a:spcPct val="0"/>
              </a:spcBef>
              <a:spcAft>
                <a:spcPct val="0"/>
              </a:spcAft>
              <a:defRPr>
                <a:solidFill>
                  <a:schemeClr val="tx1"/>
                </a:solidFill>
                <a:latin typeface="Arial" pitchFamily="34" charset="0"/>
                <a:cs typeface="Arial" pitchFamily="34" charset="0"/>
              </a:defRPr>
            </a:lvl6pPr>
            <a:lvl7pPr marL="3218830" indent="-247602" eaLnBrk="0" fontAlgn="base" hangingPunct="0">
              <a:spcBef>
                <a:spcPct val="0"/>
              </a:spcBef>
              <a:spcAft>
                <a:spcPct val="0"/>
              </a:spcAft>
              <a:defRPr>
                <a:solidFill>
                  <a:schemeClr val="tx1"/>
                </a:solidFill>
                <a:latin typeface="Arial" pitchFamily="34" charset="0"/>
                <a:cs typeface="Arial" pitchFamily="34" charset="0"/>
              </a:defRPr>
            </a:lvl7pPr>
            <a:lvl8pPr marL="3714033" indent="-247602" eaLnBrk="0" fontAlgn="base" hangingPunct="0">
              <a:spcBef>
                <a:spcPct val="0"/>
              </a:spcBef>
              <a:spcAft>
                <a:spcPct val="0"/>
              </a:spcAft>
              <a:defRPr>
                <a:solidFill>
                  <a:schemeClr val="tx1"/>
                </a:solidFill>
                <a:latin typeface="Arial" pitchFamily="34" charset="0"/>
                <a:cs typeface="Arial" pitchFamily="34" charset="0"/>
              </a:defRPr>
            </a:lvl8pPr>
            <a:lvl9pPr marL="4209239" indent="-247602"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DDF1D80-17B4-4BBB-95A6-AA476CF66AC8}" type="slidenum">
              <a:rPr lang="en-US" smtClean="0"/>
              <a:pPr eaLnBrk="1" hangingPunct="1"/>
              <a:t>18</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8738" y="720725"/>
            <a:ext cx="4657725" cy="3598863"/>
          </a:xfrm>
        </p:spPr>
      </p:sp>
      <p:sp>
        <p:nvSpPr>
          <p:cNvPr id="3" name="Notes Placeholder 2"/>
          <p:cNvSpPr>
            <a:spLocks noGrp="1"/>
          </p:cNvSpPr>
          <p:nvPr>
            <p:ph type="body" idx="1"/>
          </p:nvPr>
        </p:nvSpPr>
        <p:spPr/>
        <p:txBody>
          <a:bodyPr/>
          <a:lstStyle/>
          <a:p>
            <a:pPr eaLnBrk="1" hangingPunct="1">
              <a:spcBef>
                <a:spcPct val="0"/>
              </a:spcBef>
            </a:pPr>
            <a:r>
              <a:rPr lang="en-US" dirty="0" smtClean="0"/>
              <a:t>Cubed sphere spacing does not converge to zero at poles, like </a:t>
            </a:r>
            <a:r>
              <a:rPr lang="en-US" dirty="0" err="1" smtClean="0"/>
              <a:t>lat-lon</a:t>
            </a:r>
            <a:r>
              <a:rPr lang="en-US" dirty="0" smtClean="0"/>
              <a:t> grid</a:t>
            </a:r>
          </a:p>
          <a:p>
            <a:pPr eaLnBrk="1" hangingPunct="1">
              <a:spcBef>
                <a:spcPct val="0"/>
              </a:spcBef>
            </a:pPr>
            <a:r>
              <a:rPr lang="en-US" dirty="0" smtClean="0"/>
              <a:t>Has 8 special corner points, but still remain reasonably spaced close to the points</a:t>
            </a:r>
          </a:p>
          <a:p>
            <a:pPr eaLnBrk="1" hangingPunct="1">
              <a:spcBef>
                <a:spcPct val="0"/>
              </a:spcBef>
            </a:pPr>
            <a:r>
              <a:rPr lang="en-US" dirty="0" smtClean="0"/>
              <a:t>Can have long time steps than a </a:t>
            </a:r>
            <a:r>
              <a:rPr lang="en-US" dirty="0" err="1" smtClean="0"/>
              <a:t>lat-lon</a:t>
            </a:r>
            <a:r>
              <a:rPr lang="en-US" dirty="0" smtClean="0"/>
              <a:t> at a similar resolution</a:t>
            </a:r>
          </a:p>
          <a:p>
            <a:pPr eaLnBrk="1" hangingPunct="1">
              <a:spcBef>
                <a:spcPct val="0"/>
              </a:spcBef>
            </a:pPr>
            <a:r>
              <a:rPr lang="en-US" dirty="0" smtClean="0"/>
              <a:t>Plane parallel </a:t>
            </a:r>
          </a:p>
          <a:p>
            <a:pPr eaLnBrk="1" hangingPunct="1">
              <a:spcBef>
                <a:spcPct val="0"/>
              </a:spcBef>
            </a:pPr>
            <a:r>
              <a:rPr lang="en-US" dirty="0" smtClean="0"/>
              <a:t>Two stream—solve for upward and downward fluxes; includes both incident radiation from the parent star and thermal radiation from the planet’s atmosphere and </a:t>
            </a:r>
            <a:r>
              <a:rPr lang="en-US" dirty="0" smtClean="0"/>
              <a:t>interior</a:t>
            </a:r>
          </a:p>
          <a:p>
            <a:pPr eaLnBrk="1" hangingPunct="1">
              <a:spcBef>
                <a:spcPct val="0"/>
              </a:spcBef>
            </a:pPr>
            <a:r>
              <a:rPr lang="en-US" dirty="0" smtClean="0"/>
              <a:t>Put in schematic</a:t>
            </a:r>
            <a:endParaRPr lang="en-US" dirty="0" smtClean="0"/>
          </a:p>
          <a:p>
            <a:pPr eaLnBrk="1" hangingPunct="1">
              <a:spcBef>
                <a:spcPct val="0"/>
              </a:spcBef>
            </a:pPr>
            <a:r>
              <a:rPr lang="en-US" dirty="0" smtClean="0"/>
              <a:t>Correlated k method—opacities are first computed at millions of individual </a:t>
            </a:r>
            <a:r>
              <a:rPr lang="en-US" dirty="0" err="1" smtClean="0"/>
              <a:t>freq</a:t>
            </a:r>
            <a:r>
              <a:rPr lang="en-US" dirty="0" smtClean="0"/>
              <a:t> points at over 700 P-T points, then sum opacities at each P-T point.  Then, divide frequencies into bins (in this case, 30) and sort opacities by strength</a:t>
            </a:r>
          </a:p>
          <a:p>
            <a:endParaRPr lang="en-US" dirty="0"/>
          </a:p>
        </p:txBody>
      </p:sp>
      <p:sp>
        <p:nvSpPr>
          <p:cNvPr id="4" name="Slide Number Placeholder 3"/>
          <p:cNvSpPr>
            <a:spLocks noGrp="1"/>
          </p:cNvSpPr>
          <p:nvPr>
            <p:ph type="sldNum" sz="quarter" idx="10"/>
          </p:nvPr>
        </p:nvSpPr>
        <p:spPr/>
        <p:txBody>
          <a:bodyPr/>
          <a:lstStyle/>
          <a:p>
            <a:pPr>
              <a:defRPr/>
            </a:pPr>
            <a:fld id="{6880E82C-1009-48F4-9091-F22617528DF1}" type="slidenum">
              <a:rPr lang="en-US" smtClean="0"/>
              <a:pPr>
                <a:defRPr/>
              </a:pPr>
              <a:t>4</a:t>
            </a:fld>
            <a:endParaRPr lang="en-US"/>
          </a:p>
        </p:txBody>
      </p:sp>
    </p:spTree>
    <p:extLst>
      <p:ext uri="{BB962C8B-B14F-4D97-AF65-F5344CB8AC3E}">
        <p14:creationId xmlns:p14="http://schemas.microsoft.com/office/powerpoint/2010/main" val="1004862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Check to see if there are any</a:t>
            </a:r>
            <a:r>
              <a:rPr lang="en-US" baseline="0" dirty="0" smtClean="0"/>
              <a:t> of these plots on sky for newgrid-007</a:t>
            </a:r>
            <a:endParaRPr lang="en-US" dirty="0"/>
          </a:p>
        </p:txBody>
      </p:sp>
      <p:sp>
        <p:nvSpPr>
          <p:cNvPr id="4" name="Slide Number Placeholder 3"/>
          <p:cNvSpPr>
            <a:spLocks noGrp="1"/>
          </p:cNvSpPr>
          <p:nvPr>
            <p:ph type="sldNum" sz="quarter" idx="10"/>
          </p:nvPr>
        </p:nvSpPr>
        <p:spPr/>
        <p:txBody>
          <a:bodyPr/>
          <a:lstStyle/>
          <a:p>
            <a:pPr>
              <a:defRPr/>
            </a:pPr>
            <a:fld id="{6880E82C-1009-48F4-9091-F22617528DF1}" type="slidenum">
              <a:rPr lang="en-US" smtClean="0"/>
              <a:pPr>
                <a:defRPr/>
              </a:pPr>
              <a:t>5</a:t>
            </a:fld>
            <a:endParaRPr lang="en-US"/>
          </a:p>
        </p:txBody>
      </p:sp>
    </p:spTree>
    <p:extLst>
      <p:ext uri="{BB962C8B-B14F-4D97-AF65-F5344CB8AC3E}">
        <p14:creationId xmlns:p14="http://schemas.microsoft.com/office/powerpoint/2010/main" val="1713576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1328738" y="720725"/>
            <a:ext cx="4657725" cy="3598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For a given orbit, will know orbital geometry, and will therefore be able to extract these properties</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804706" indent="-309503" eaLnBrk="0" hangingPunct="0">
              <a:defRPr>
                <a:solidFill>
                  <a:schemeClr val="tx1"/>
                </a:solidFill>
                <a:latin typeface="Arial" pitchFamily="34" charset="0"/>
                <a:cs typeface="Arial" pitchFamily="34" charset="0"/>
              </a:defRPr>
            </a:lvl2pPr>
            <a:lvl3pPr marL="1238011" indent="-247602" eaLnBrk="0" hangingPunct="0">
              <a:defRPr>
                <a:solidFill>
                  <a:schemeClr val="tx1"/>
                </a:solidFill>
                <a:latin typeface="Arial" pitchFamily="34" charset="0"/>
                <a:cs typeface="Arial" pitchFamily="34" charset="0"/>
              </a:defRPr>
            </a:lvl3pPr>
            <a:lvl4pPr marL="1733217" indent="-247602" eaLnBrk="0" hangingPunct="0">
              <a:defRPr>
                <a:solidFill>
                  <a:schemeClr val="tx1"/>
                </a:solidFill>
                <a:latin typeface="Arial" pitchFamily="34" charset="0"/>
                <a:cs typeface="Arial" pitchFamily="34" charset="0"/>
              </a:defRPr>
            </a:lvl4pPr>
            <a:lvl5pPr marL="2228420" indent="-247602" eaLnBrk="0" hangingPunct="0">
              <a:defRPr>
                <a:solidFill>
                  <a:schemeClr val="tx1"/>
                </a:solidFill>
                <a:latin typeface="Arial" pitchFamily="34" charset="0"/>
                <a:cs typeface="Arial" pitchFamily="34" charset="0"/>
              </a:defRPr>
            </a:lvl5pPr>
            <a:lvl6pPr marL="2723625" indent="-247602" eaLnBrk="0" fontAlgn="base" hangingPunct="0">
              <a:spcBef>
                <a:spcPct val="0"/>
              </a:spcBef>
              <a:spcAft>
                <a:spcPct val="0"/>
              </a:spcAft>
              <a:defRPr>
                <a:solidFill>
                  <a:schemeClr val="tx1"/>
                </a:solidFill>
                <a:latin typeface="Arial" pitchFamily="34" charset="0"/>
                <a:cs typeface="Arial" pitchFamily="34" charset="0"/>
              </a:defRPr>
            </a:lvl6pPr>
            <a:lvl7pPr marL="3218830" indent="-247602" eaLnBrk="0" fontAlgn="base" hangingPunct="0">
              <a:spcBef>
                <a:spcPct val="0"/>
              </a:spcBef>
              <a:spcAft>
                <a:spcPct val="0"/>
              </a:spcAft>
              <a:defRPr>
                <a:solidFill>
                  <a:schemeClr val="tx1"/>
                </a:solidFill>
                <a:latin typeface="Arial" pitchFamily="34" charset="0"/>
                <a:cs typeface="Arial" pitchFamily="34" charset="0"/>
              </a:defRPr>
            </a:lvl7pPr>
            <a:lvl8pPr marL="3714033" indent="-247602" eaLnBrk="0" fontAlgn="base" hangingPunct="0">
              <a:spcBef>
                <a:spcPct val="0"/>
              </a:spcBef>
              <a:spcAft>
                <a:spcPct val="0"/>
              </a:spcAft>
              <a:defRPr>
                <a:solidFill>
                  <a:schemeClr val="tx1"/>
                </a:solidFill>
                <a:latin typeface="Arial" pitchFamily="34" charset="0"/>
                <a:cs typeface="Arial" pitchFamily="34" charset="0"/>
              </a:defRPr>
            </a:lvl8pPr>
            <a:lvl9pPr marL="4209239" indent="-247602"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CCC390C-A269-4DF3-9FCB-E3CCB5D80611}" type="slidenum">
              <a:rPr lang="en-US" smtClean="0"/>
              <a:pPr eaLnBrk="1" hangingPunct="1"/>
              <a:t>6</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arrows</a:t>
            </a:r>
            <a:endParaRPr lang="en-US" dirty="0"/>
          </a:p>
        </p:txBody>
      </p:sp>
      <p:sp>
        <p:nvSpPr>
          <p:cNvPr id="4" name="Slide Number Placeholder 3"/>
          <p:cNvSpPr>
            <a:spLocks noGrp="1"/>
          </p:cNvSpPr>
          <p:nvPr>
            <p:ph type="sldNum" sz="quarter" idx="10"/>
          </p:nvPr>
        </p:nvSpPr>
        <p:spPr/>
        <p:txBody>
          <a:bodyPr/>
          <a:lstStyle/>
          <a:p>
            <a:pPr>
              <a:defRPr/>
            </a:pPr>
            <a:fld id="{6880E82C-1009-48F4-9091-F22617528DF1}" type="slidenum">
              <a:rPr lang="en-US" smtClean="0"/>
              <a:pPr>
                <a:defRPr/>
              </a:pPr>
              <a:t>7</a:t>
            </a:fld>
            <a:endParaRPr lang="en-US"/>
          </a:p>
        </p:txBody>
      </p:sp>
    </p:spTree>
    <p:extLst>
      <p:ext uri="{BB962C8B-B14F-4D97-AF65-F5344CB8AC3E}">
        <p14:creationId xmlns:p14="http://schemas.microsoft.com/office/powerpoint/2010/main" val="2545584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Peak temp here occurs a</a:t>
            </a:r>
            <a:r>
              <a:rPr lang="en-US" baseline="0" dirty="0" smtClean="0"/>
              <a:t> bit over ½ a day.  However, in plots of </a:t>
            </a:r>
            <a:r>
              <a:rPr lang="en-US" baseline="0" dirty="0" err="1" smtClean="0"/>
              <a:t>avg</a:t>
            </a:r>
            <a:r>
              <a:rPr lang="en-US" baseline="0" dirty="0" smtClean="0"/>
              <a:t> temperature, the peak occurs after ~6 hours.  </a:t>
            </a:r>
          </a:p>
          <a:p>
            <a:endParaRPr lang="en-US" baseline="0" dirty="0" smtClean="0"/>
          </a:p>
          <a:p>
            <a:r>
              <a:rPr lang="en-US" baseline="0" dirty="0" smtClean="0"/>
              <a:t>Note when peak flux occurs</a:t>
            </a:r>
            <a:endParaRPr lang="en-US" dirty="0"/>
          </a:p>
        </p:txBody>
      </p:sp>
      <p:sp>
        <p:nvSpPr>
          <p:cNvPr id="4" name="Slide Number Placeholder 3"/>
          <p:cNvSpPr>
            <a:spLocks noGrp="1"/>
          </p:cNvSpPr>
          <p:nvPr>
            <p:ph type="sldNum" sz="quarter" idx="10"/>
          </p:nvPr>
        </p:nvSpPr>
        <p:spPr/>
        <p:txBody>
          <a:bodyPr/>
          <a:lstStyle/>
          <a:p>
            <a:pPr>
              <a:defRPr/>
            </a:pPr>
            <a:fld id="{6880E82C-1009-48F4-9091-F22617528DF1}" type="slidenum">
              <a:rPr lang="en-US" smtClean="0"/>
              <a:pPr>
                <a:defRPr/>
              </a:pPr>
              <a:t>8</a:t>
            </a:fld>
            <a:endParaRPr lang="en-US"/>
          </a:p>
        </p:txBody>
      </p:sp>
    </p:spTree>
    <p:extLst>
      <p:ext uri="{BB962C8B-B14F-4D97-AF65-F5344CB8AC3E}">
        <p14:creationId xmlns:p14="http://schemas.microsoft.com/office/powerpoint/2010/main" val="3619914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Ringing does not</a:t>
            </a:r>
            <a:r>
              <a:rPr lang="en-US" baseline="0" dirty="0" smtClean="0"/>
              <a:t> seem to have definite period, unlike in Cowan and </a:t>
            </a:r>
            <a:r>
              <a:rPr lang="en-US" baseline="0" dirty="0" err="1" smtClean="0"/>
              <a:t>Agol</a:t>
            </a:r>
            <a:r>
              <a:rPr lang="en-US" baseline="0" dirty="0" smtClean="0"/>
              <a:t> (2011).  More work is needed to correlate the ringing with the location of the hotspot.  Presumably this is the hot spot rotating in and out of view.  Perhaps this has something to do with </a:t>
            </a:r>
            <a:r>
              <a:rPr lang="en-US" baseline="0" dirty="0" err="1" smtClean="0"/>
              <a:t>doppler</a:t>
            </a:r>
            <a:r>
              <a:rPr lang="en-US" baseline="0" dirty="0" smtClean="0"/>
              <a:t> shifts as the winds point to and away from Earth</a:t>
            </a:r>
          </a:p>
          <a:p>
            <a:endParaRPr lang="en-US" baseline="0" dirty="0" smtClean="0"/>
          </a:p>
          <a:p>
            <a:r>
              <a:rPr lang="en-US" baseline="0" dirty="0" smtClean="0"/>
              <a:t>Here, peak temp occurs probably occurs at around </a:t>
            </a:r>
            <a:r>
              <a:rPr lang="en-US" baseline="0" dirty="0" err="1" smtClean="0"/>
              <a:t>periapse</a:t>
            </a:r>
            <a:r>
              <a:rPr lang="en-US" baseline="0" dirty="0" smtClean="0"/>
              <a:t> passage, not at ½ or 6 hours as seen before.  Therefore, orbital geometry does largely affect what you see</a:t>
            </a:r>
            <a:endParaRPr lang="en-US" dirty="0"/>
          </a:p>
        </p:txBody>
      </p:sp>
      <p:sp>
        <p:nvSpPr>
          <p:cNvPr id="4" name="Slide Number Placeholder 3"/>
          <p:cNvSpPr>
            <a:spLocks noGrp="1"/>
          </p:cNvSpPr>
          <p:nvPr>
            <p:ph type="sldNum" sz="quarter" idx="10"/>
          </p:nvPr>
        </p:nvSpPr>
        <p:spPr/>
        <p:txBody>
          <a:bodyPr/>
          <a:lstStyle/>
          <a:p>
            <a:pPr>
              <a:defRPr/>
            </a:pPr>
            <a:fld id="{6880E82C-1009-48F4-9091-F22617528DF1}" type="slidenum">
              <a:rPr lang="en-US" smtClean="0"/>
              <a:pPr>
                <a:defRPr/>
              </a:pPr>
              <a:t>9</a:t>
            </a:fld>
            <a:endParaRPr lang="en-US"/>
          </a:p>
        </p:txBody>
      </p:sp>
    </p:spTree>
    <p:extLst>
      <p:ext uri="{BB962C8B-B14F-4D97-AF65-F5344CB8AC3E}">
        <p14:creationId xmlns:p14="http://schemas.microsoft.com/office/powerpoint/2010/main" val="1715984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1.75d</a:t>
            </a:r>
            <a:r>
              <a:rPr lang="en-US" baseline="0" dirty="0" smtClean="0"/>
              <a:t> </a:t>
            </a:r>
            <a:r>
              <a:rPr lang="en-US" baseline="0" dirty="0" err="1" smtClean="0"/>
              <a:t>vs</a:t>
            </a:r>
            <a:r>
              <a:rPr lang="en-US" baseline="0" dirty="0" smtClean="0"/>
              <a:t> 1.89d</a:t>
            </a:r>
          </a:p>
          <a:p>
            <a:r>
              <a:rPr lang="en-US" baseline="0" dirty="0" smtClean="0"/>
              <a:t>In Cowan &amp; </a:t>
            </a:r>
            <a:r>
              <a:rPr lang="en-US" baseline="0" dirty="0" err="1" smtClean="0"/>
              <a:t>Agol</a:t>
            </a:r>
            <a:r>
              <a:rPr lang="en-US" baseline="0" dirty="0" smtClean="0"/>
              <a:t>, they found that sub rotating winds led to a peak in flux after transit, while </a:t>
            </a:r>
            <a:r>
              <a:rPr lang="en-US" baseline="0" dirty="0" err="1" smtClean="0"/>
              <a:t>superrotating</a:t>
            </a:r>
            <a:r>
              <a:rPr lang="en-US" baseline="0" dirty="0" smtClean="0"/>
              <a:t> winds led to a peak in flux before transit.  So, our models do agree with their conclusions.  Adding viewing geometry adds another layer of complexity.  At </a:t>
            </a:r>
            <a:r>
              <a:rPr lang="en-US" baseline="0" dirty="0" err="1" smtClean="0"/>
              <a:t>omegabar</a:t>
            </a:r>
            <a:r>
              <a:rPr lang="en-US" baseline="0" dirty="0" smtClean="0"/>
              <a:t>=90, there are two peaks before secondary eclipse.  </a:t>
            </a:r>
            <a:endParaRPr lang="en-US" dirty="0"/>
          </a:p>
        </p:txBody>
      </p:sp>
      <p:sp>
        <p:nvSpPr>
          <p:cNvPr id="4" name="Slide Number Placeholder 3"/>
          <p:cNvSpPr>
            <a:spLocks noGrp="1"/>
          </p:cNvSpPr>
          <p:nvPr>
            <p:ph type="sldNum" sz="quarter" idx="10"/>
          </p:nvPr>
        </p:nvSpPr>
        <p:spPr/>
        <p:txBody>
          <a:bodyPr/>
          <a:lstStyle/>
          <a:p>
            <a:pPr>
              <a:defRPr/>
            </a:pPr>
            <a:fld id="{6880E82C-1009-48F4-9091-F22617528DF1}" type="slidenum">
              <a:rPr lang="en-US" smtClean="0"/>
              <a:pPr>
                <a:defRPr/>
              </a:pPr>
              <a:t>10</a:t>
            </a:fld>
            <a:endParaRPr lang="en-US"/>
          </a:p>
        </p:txBody>
      </p:sp>
    </p:spTree>
    <p:extLst>
      <p:ext uri="{BB962C8B-B14F-4D97-AF65-F5344CB8AC3E}">
        <p14:creationId xmlns:p14="http://schemas.microsoft.com/office/powerpoint/2010/main" val="3190328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Equator to pole temp diff is less.  On</a:t>
            </a:r>
            <a:r>
              <a:rPr lang="en-US" baseline="0" dirty="0" smtClean="0"/>
              <a:t> the whole much cooler, therefore amplitude is less</a:t>
            </a:r>
          </a:p>
          <a:p>
            <a:r>
              <a:rPr lang="en-US" baseline="0" dirty="0" smtClean="0"/>
              <a:t>In </a:t>
            </a:r>
            <a:r>
              <a:rPr lang="en-US" baseline="0" dirty="0" err="1" smtClean="0"/>
              <a:t>Tave</a:t>
            </a:r>
            <a:r>
              <a:rPr lang="en-US" baseline="0" dirty="0" smtClean="0"/>
              <a:t> plots, peak temp occurs after 12-13 hours</a:t>
            </a:r>
          </a:p>
          <a:p>
            <a:r>
              <a:rPr lang="en-US" baseline="0" dirty="0" smtClean="0"/>
              <a:t>In </a:t>
            </a:r>
            <a:r>
              <a:rPr lang="en-US" baseline="0" dirty="0" err="1" smtClean="0"/>
              <a:t>lightcurve</a:t>
            </a:r>
            <a:r>
              <a:rPr lang="en-US" baseline="0" dirty="0" smtClean="0"/>
              <a:t>, this is more like 1 day</a:t>
            </a:r>
          </a:p>
          <a:p>
            <a:r>
              <a:rPr lang="en-US" baseline="0" dirty="0" smtClean="0"/>
              <a:t>Depends on viewing geometry!!</a:t>
            </a:r>
            <a:endParaRPr lang="en-US" dirty="0"/>
          </a:p>
        </p:txBody>
      </p:sp>
      <p:sp>
        <p:nvSpPr>
          <p:cNvPr id="4" name="Slide Number Placeholder 3"/>
          <p:cNvSpPr>
            <a:spLocks noGrp="1"/>
          </p:cNvSpPr>
          <p:nvPr>
            <p:ph type="sldNum" sz="quarter" idx="10"/>
          </p:nvPr>
        </p:nvSpPr>
        <p:spPr/>
        <p:txBody>
          <a:bodyPr/>
          <a:lstStyle/>
          <a:p>
            <a:pPr>
              <a:defRPr/>
            </a:pPr>
            <a:fld id="{6880E82C-1009-48F4-9091-F22617528DF1}" type="slidenum">
              <a:rPr lang="en-US" smtClean="0"/>
              <a:pPr>
                <a:defRPr/>
              </a:pPr>
              <a:t>11</a:t>
            </a:fld>
            <a:endParaRPr lang="en-US"/>
          </a:p>
        </p:txBody>
      </p:sp>
    </p:spTree>
    <p:extLst>
      <p:ext uri="{BB962C8B-B14F-4D97-AF65-F5344CB8AC3E}">
        <p14:creationId xmlns:p14="http://schemas.microsoft.com/office/powerpoint/2010/main" val="2277700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D47320C-1394-4D3E-A13C-CC4B07457667}" type="datetimeFigureOut">
              <a:rPr lang="en-US"/>
              <a:pPr>
                <a:defRPr/>
              </a:pPr>
              <a:t>9/14/2011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4913764-A0F6-417F-9EDF-810BC0C19801}" type="slidenum">
              <a:rPr lang="en-US"/>
              <a:pPr>
                <a:defRPr/>
              </a:pPr>
              <a:t>‹#›</a:t>
            </a:fld>
            <a:endParaRPr lang="en-US"/>
          </a:p>
        </p:txBody>
      </p:sp>
    </p:spTree>
    <p:extLst>
      <p:ext uri="{BB962C8B-B14F-4D97-AF65-F5344CB8AC3E}">
        <p14:creationId xmlns:p14="http://schemas.microsoft.com/office/powerpoint/2010/main" val="1616095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0D0F5AF-4A69-406B-9E88-50DAC9770E8E}" type="datetimeFigureOut">
              <a:rPr lang="en-US"/>
              <a:pPr>
                <a:defRPr/>
              </a:pPr>
              <a:t>9/14/2011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CDE6331-EF80-44F6-B966-3A00BF04B2EE}" type="slidenum">
              <a:rPr lang="en-US"/>
              <a:pPr>
                <a:defRPr/>
              </a:pPr>
              <a:t>‹#›</a:t>
            </a:fld>
            <a:endParaRPr lang="en-US"/>
          </a:p>
        </p:txBody>
      </p:sp>
    </p:spTree>
    <p:extLst>
      <p:ext uri="{BB962C8B-B14F-4D97-AF65-F5344CB8AC3E}">
        <p14:creationId xmlns:p14="http://schemas.microsoft.com/office/powerpoint/2010/main" val="2707035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57"/>
            <a:ext cx="2263140" cy="66317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311257"/>
            <a:ext cx="6621780" cy="66317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C289F84-F289-4412-82B4-0E4865623B39}" type="datetimeFigureOut">
              <a:rPr lang="en-US"/>
              <a:pPr>
                <a:defRPr/>
              </a:pPr>
              <a:t>9/14/2011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D328D4-32A5-4CD6-9369-48D5FC6E3604}" type="slidenum">
              <a:rPr lang="en-US"/>
              <a:pPr>
                <a:defRPr/>
              </a:pPr>
              <a:t>‹#›</a:t>
            </a:fld>
            <a:endParaRPr lang="en-US"/>
          </a:p>
        </p:txBody>
      </p:sp>
    </p:spTree>
    <p:extLst>
      <p:ext uri="{BB962C8B-B14F-4D97-AF65-F5344CB8AC3E}">
        <p14:creationId xmlns:p14="http://schemas.microsoft.com/office/powerpoint/2010/main" val="2295219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89A86AA-6BEF-456D-A2A0-1B315282EBFC}" type="datetimeFigureOut">
              <a:rPr lang="en-US"/>
              <a:pPr>
                <a:defRPr/>
              </a:pPr>
              <a:t>9/14/2011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C3AB31-E38D-4BC3-9434-474968CE6BB2}" type="slidenum">
              <a:rPr lang="en-US"/>
              <a:pPr>
                <a:defRPr/>
              </a:pPr>
              <a:t>‹#›</a:t>
            </a:fld>
            <a:endParaRPr lang="en-US"/>
          </a:p>
        </p:txBody>
      </p:sp>
    </p:spTree>
    <p:extLst>
      <p:ext uri="{BB962C8B-B14F-4D97-AF65-F5344CB8AC3E}">
        <p14:creationId xmlns:p14="http://schemas.microsoft.com/office/powerpoint/2010/main" val="2586423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D39B8C2-77ED-4720-B407-BA4210E6F888}" type="datetimeFigureOut">
              <a:rPr lang="en-US"/>
              <a:pPr>
                <a:defRPr/>
              </a:pPr>
              <a:t>9/14/2011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B118F5-FAC4-41F1-863F-77D3CE716EB4}" type="slidenum">
              <a:rPr lang="en-US"/>
              <a:pPr>
                <a:defRPr/>
              </a:pPr>
              <a:t>‹#›</a:t>
            </a:fld>
            <a:endParaRPr lang="en-US"/>
          </a:p>
        </p:txBody>
      </p:sp>
    </p:spTree>
    <p:extLst>
      <p:ext uri="{BB962C8B-B14F-4D97-AF65-F5344CB8AC3E}">
        <p14:creationId xmlns:p14="http://schemas.microsoft.com/office/powerpoint/2010/main" val="1863752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29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0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E7DDC61-9CB0-4BB4-9947-420BA027F94D}" type="datetimeFigureOut">
              <a:rPr lang="en-US"/>
              <a:pPr>
                <a:defRPr/>
              </a:pPr>
              <a:t>9/14/2011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89DDAD7-ED33-42DA-82EA-29028909BCFF}" type="slidenum">
              <a:rPr lang="en-US"/>
              <a:pPr>
                <a:defRPr/>
              </a:pPr>
              <a:t>‹#›</a:t>
            </a:fld>
            <a:endParaRPr lang="en-US"/>
          </a:p>
        </p:txBody>
      </p:sp>
    </p:spTree>
    <p:extLst>
      <p:ext uri="{BB962C8B-B14F-4D97-AF65-F5344CB8AC3E}">
        <p14:creationId xmlns:p14="http://schemas.microsoft.com/office/powerpoint/2010/main" val="78498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0" y="1739795"/>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2920"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28" y="1739795"/>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09528"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F030EAA-9701-43B1-B442-B1A3B6AEAB05}" type="datetimeFigureOut">
              <a:rPr lang="en-US"/>
              <a:pPr>
                <a:defRPr/>
              </a:pPr>
              <a:t>9/14/2011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4C569EB-FCC5-4702-82FF-5325E9B32D0A}" type="slidenum">
              <a:rPr lang="en-US"/>
              <a:pPr>
                <a:defRPr/>
              </a:pPr>
              <a:t>‹#›</a:t>
            </a:fld>
            <a:endParaRPr lang="en-US"/>
          </a:p>
        </p:txBody>
      </p:sp>
    </p:spTree>
    <p:extLst>
      <p:ext uri="{BB962C8B-B14F-4D97-AF65-F5344CB8AC3E}">
        <p14:creationId xmlns:p14="http://schemas.microsoft.com/office/powerpoint/2010/main" val="982769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ACDEE1B-AFCD-48E7-BED2-BFF8C6C7FEF7}" type="datetimeFigureOut">
              <a:rPr lang="en-US"/>
              <a:pPr>
                <a:defRPr/>
              </a:pPr>
              <a:t>9/14/2011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40848DB-04DB-4809-8043-912B4CDF0A20}" type="slidenum">
              <a:rPr lang="en-US"/>
              <a:pPr>
                <a:defRPr/>
              </a:pPr>
              <a:t>‹#›</a:t>
            </a:fld>
            <a:endParaRPr lang="en-US"/>
          </a:p>
        </p:txBody>
      </p:sp>
    </p:spTree>
    <p:extLst>
      <p:ext uri="{BB962C8B-B14F-4D97-AF65-F5344CB8AC3E}">
        <p14:creationId xmlns:p14="http://schemas.microsoft.com/office/powerpoint/2010/main" val="2885240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198C5FA-C47C-4349-AFE2-1F8C7C930096}" type="datetimeFigureOut">
              <a:rPr lang="en-US"/>
              <a:pPr>
                <a:defRPr/>
              </a:pPr>
              <a:t>9/14/2011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AC5ED49-D246-4D88-8A57-7C9EB5428108}" type="slidenum">
              <a:rPr lang="en-US"/>
              <a:pPr>
                <a:defRPr/>
              </a:pPr>
              <a:t>‹#›</a:t>
            </a:fld>
            <a:endParaRPr lang="en-US"/>
          </a:p>
        </p:txBody>
      </p:sp>
    </p:spTree>
    <p:extLst>
      <p:ext uri="{BB962C8B-B14F-4D97-AF65-F5344CB8AC3E}">
        <p14:creationId xmlns:p14="http://schemas.microsoft.com/office/powerpoint/2010/main" val="68101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309457"/>
            <a:ext cx="3309144" cy="131699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1" y="1626447"/>
            <a:ext cx="3309144" cy="5316538"/>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21E51B1-E58C-4204-B2F5-E8931C67DCE4}" type="datetimeFigureOut">
              <a:rPr lang="en-US"/>
              <a:pPr>
                <a:defRPr/>
              </a:pPr>
              <a:t>9/14/2011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25556EF-A4B0-4235-B4E4-69CF8E0C87D7}" type="slidenum">
              <a:rPr lang="en-US"/>
              <a:pPr>
                <a:defRPr/>
              </a:pPr>
              <a:t>‹#›</a:t>
            </a:fld>
            <a:endParaRPr lang="en-US"/>
          </a:p>
        </p:txBody>
      </p:sp>
    </p:spTree>
    <p:extLst>
      <p:ext uri="{BB962C8B-B14F-4D97-AF65-F5344CB8AC3E}">
        <p14:creationId xmlns:p14="http://schemas.microsoft.com/office/powerpoint/2010/main" val="29885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694478"/>
            <a:ext cx="6035040" cy="4663440"/>
          </a:xfrm>
        </p:spPr>
        <p:txBody>
          <a:bodyPr rtlCol="0">
            <a:normAutofit/>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pPr lvl="0"/>
            <a:endParaRPr lang="en-US" noProof="0" smtClean="0"/>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D6D0E21-DB5E-48B2-A244-09F37CA3FE05}" type="datetimeFigureOut">
              <a:rPr lang="en-US"/>
              <a:pPr>
                <a:defRPr/>
              </a:pPr>
              <a:t>9/14/2011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506D632-FCA6-4869-B3B2-CA72C0955F6F}" type="slidenum">
              <a:rPr lang="en-US"/>
              <a:pPr>
                <a:defRPr/>
              </a:pPr>
              <a:t>‹#›</a:t>
            </a:fld>
            <a:endParaRPr lang="en-US"/>
          </a:p>
        </p:txBody>
      </p:sp>
    </p:spTree>
    <p:extLst>
      <p:ext uri="{BB962C8B-B14F-4D97-AF65-F5344CB8AC3E}">
        <p14:creationId xmlns:p14="http://schemas.microsoft.com/office/powerpoint/2010/main" val="3492697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02920" y="311256"/>
            <a:ext cx="905256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82" tIns="50941" rIns="101882" bIns="50941"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502920" y="1813560"/>
            <a:ext cx="9052560" cy="512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82" tIns="50941" rIns="101882" bIns="5094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02920" y="7203864"/>
            <a:ext cx="2346960" cy="413808"/>
          </a:xfrm>
          <a:prstGeom prst="rect">
            <a:avLst/>
          </a:prstGeom>
        </p:spPr>
        <p:txBody>
          <a:bodyPr vert="horz" lIns="101882" tIns="50941" rIns="101882" bIns="50941" rtlCol="0" anchor="ctr"/>
          <a:lstStyle>
            <a:lvl1pPr algn="l" fontAlgn="auto">
              <a:spcBef>
                <a:spcPts val="0"/>
              </a:spcBef>
              <a:spcAft>
                <a:spcPts val="0"/>
              </a:spcAft>
              <a:defRPr sz="1300">
                <a:solidFill>
                  <a:schemeClr val="tx1">
                    <a:tint val="75000"/>
                  </a:schemeClr>
                </a:solidFill>
                <a:latin typeface="+mn-lt"/>
                <a:cs typeface="+mn-cs"/>
              </a:defRPr>
            </a:lvl1pPr>
          </a:lstStyle>
          <a:p>
            <a:pPr>
              <a:defRPr/>
            </a:pPr>
            <a:fld id="{69614F30-05E9-4C8D-868B-C4F7CE7B5F96}" type="datetimeFigureOut">
              <a:rPr lang="en-US"/>
              <a:pPr>
                <a:defRPr/>
              </a:pPr>
              <a:t>9/14/2011</a:t>
            </a:fld>
            <a:endParaRPr lang="en-US"/>
          </a:p>
        </p:txBody>
      </p:sp>
      <p:sp>
        <p:nvSpPr>
          <p:cNvPr id="5" name="Footer Placeholder 4"/>
          <p:cNvSpPr>
            <a:spLocks noGrp="1"/>
          </p:cNvSpPr>
          <p:nvPr>
            <p:ph type="ftr" sz="quarter" idx="3"/>
          </p:nvPr>
        </p:nvSpPr>
        <p:spPr>
          <a:xfrm>
            <a:off x="3436620" y="7203864"/>
            <a:ext cx="3185160" cy="413808"/>
          </a:xfrm>
          <a:prstGeom prst="rect">
            <a:avLst/>
          </a:prstGeom>
        </p:spPr>
        <p:txBody>
          <a:bodyPr vert="horz" lIns="101882" tIns="50941" rIns="101882" bIns="50941" rtlCol="0" anchor="ctr"/>
          <a:lstStyle>
            <a:lvl1pPr algn="ctr" fontAlgn="auto">
              <a:spcBef>
                <a:spcPts val="0"/>
              </a:spcBef>
              <a:spcAft>
                <a:spcPts val="0"/>
              </a:spcAft>
              <a:defRPr sz="13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7208520" y="7203864"/>
            <a:ext cx="2346960" cy="413808"/>
          </a:xfrm>
          <a:prstGeom prst="rect">
            <a:avLst/>
          </a:prstGeom>
        </p:spPr>
        <p:txBody>
          <a:bodyPr vert="horz" lIns="101882" tIns="50941" rIns="101882" bIns="50941" rtlCol="0" anchor="ctr"/>
          <a:lstStyle>
            <a:lvl1pPr algn="r" fontAlgn="auto">
              <a:spcBef>
                <a:spcPts val="0"/>
              </a:spcBef>
              <a:spcAft>
                <a:spcPts val="0"/>
              </a:spcAft>
              <a:defRPr sz="1300">
                <a:solidFill>
                  <a:schemeClr val="tx1">
                    <a:tint val="75000"/>
                  </a:schemeClr>
                </a:solidFill>
                <a:latin typeface="+mn-lt"/>
                <a:cs typeface="+mn-cs"/>
              </a:defRPr>
            </a:lvl1pPr>
          </a:lstStyle>
          <a:p>
            <a:pPr>
              <a:defRPr/>
            </a:pPr>
            <a:fld id="{06A3B201-CE6B-4789-AEA1-D3D52EF8A827}"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900" kern="1200">
          <a:solidFill>
            <a:schemeClr val="tx1"/>
          </a:solidFill>
          <a:latin typeface="+mj-lt"/>
          <a:ea typeface="+mj-ea"/>
          <a:cs typeface="+mj-cs"/>
        </a:defRPr>
      </a:lvl1pPr>
      <a:lvl2pPr algn="ctr" rtl="0" eaLnBrk="0" fontAlgn="base" hangingPunct="0">
        <a:spcBef>
          <a:spcPct val="0"/>
        </a:spcBef>
        <a:spcAft>
          <a:spcPct val="0"/>
        </a:spcAft>
        <a:defRPr sz="4900">
          <a:solidFill>
            <a:schemeClr val="tx1"/>
          </a:solidFill>
          <a:latin typeface="Calibri" pitchFamily="34" charset="0"/>
        </a:defRPr>
      </a:lvl2pPr>
      <a:lvl3pPr algn="ctr" rtl="0" eaLnBrk="0" fontAlgn="base" hangingPunct="0">
        <a:spcBef>
          <a:spcPct val="0"/>
        </a:spcBef>
        <a:spcAft>
          <a:spcPct val="0"/>
        </a:spcAft>
        <a:defRPr sz="4900">
          <a:solidFill>
            <a:schemeClr val="tx1"/>
          </a:solidFill>
          <a:latin typeface="Calibri" pitchFamily="34" charset="0"/>
        </a:defRPr>
      </a:lvl3pPr>
      <a:lvl4pPr algn="ctr" rtl="0" eaLnBrk="0" fontAlgn="base" hangingPunct="0">
        <a:spcBef>
          <a:spcPct val="0"/>
        </a:spcBef>
        <a:spcAft>
          <a:spcPct val="0"/>
        </a:spcAft>
        <a:defRPr sz="4900">
          <a:solidFill>
            <a:schemeClr val="tx1"/>
          </a:solidFill>
          <a:latin typeface="Calibri" pitchFamily="34" charset="0"/>
        </a:defRPr>
      </a:lvl4pPr>
      <a:lvl5pPr algn="ctr" rtl="0" eaLnBrk="0" fontAlgn="base" hangingPunct="0">
        <a:spcBef>
          <a:spcPct val="0"/>
        </a:spcBef>
        <a:spcAft>
          <a:spcPct val="0"/>
        </a:spcAft>
        <a:defRPr sz="4900">
          <a:solidFill>
            <a:schemeClr val="tx1"/>
          </a:solidFill>
          <a:latin typeface="Calibri" pitchFamily="34" charset="0"/>
        </a:defRPr>
      </a:lvl5pPr>
      <a:lvl6pPr marL="509412" algn="ctr" rtl="0" fontAlgn="base">
        <a:spcBef>
          <a:spcPct val="0"/>
        </a:spcBef>
        <a:spcAft>
          <a:spcPct val="0"/>
        </a:spcAft>
        <a:defRPr sz="4900">
          <a:solidFill>
            <a:schemeClr val="tx1"/>
          </a:solidFill>
          <a:latin typeface="Calibri" pitchFamily="34" charset="0"/>
        </a:defRPr>
      </a:lvl6pPr>
      <a:lvl7pPr marL="1018824" algn="ctr" rtl="0" fontAlgn="base">
        <a:spcBef>
          <a:spcPct val="0"/>
        </a:spcBef>
        <a:spcAft>
          <a:spcPct val="0"/>
        </a:spcAft>
        <a:defRPr sz="4900">
          <a:solidFill>
            <a:schemeClr val="tx1"/>
          </a:solidFill>
          <a:latin typeface="Calibri" pitchFamily="34" charset="0"/>
        </a:defRPr>
      </a:lvl7pPr>
      <a:lvl8pPr marL="1528237" algn="ctr" rtl="0" fontAlgn="base">
        <a:spcBef>
          <a:spcPct val="0"/>
        </a:spcBef>
        <a:spcAft>
          <a:spcPct val="0"/>
        </a:spcAft>
        <a:defRPr sz="4900">
          <a:solidFill>
            <a:schemeClr val="tx1"/>
          </a:solidFill>
          <a:latin typeface="Calibri" pitchFamily="34" charset="0"/>
        </a:defRPr>
      </a:lvl8pPr>
      <a:lvl9pPr marL="2037649" algn="ctr" rtl="0" fontAlgn="base">
        <a:spcBef>
          <a:spcPct val="0"/>
        </a:spcBef>
        <a:spcAft>
          <a:spcPct val="0"/>
        </a:spcAft>
        <a:defRPr sz="4900">
          <a:solidFill>
            <a:schemeClr val="tx1"/>
          </a:solidFill>
          <a:latin typeface="Calibri" pitchFamily="34" charset="0"/>
        </a:defRPr>
      </a:lvl9pPr>
    </p:titleStyle>
    <p:bodyStyle>
      <a:lvl1pPr marL="382059" indent="-382059"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1pPr>
      <a:lvl2pPr marL="827795" indent="-318383"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2pPr>
      <a:lvl3pPr marL="1273531" indent="-254706" algn="l" rtl="0" eaLnBrk="0" fontAlgn="base" hangingPunct="0">
        <a:spcBef>
          <a:spcPct val="20000"/>
        </a:spcBef>
        <a:spcAft>
          <a:spcPct val="0"/>
        </a:spcAft>
        <a:buFont typeface="Arial" pitchFamily="34" charset="0"/>
        <a:buChar char="•"/>
        <a:defRPr sz="2700" kern="1200">
          <a:solidFill>
            <a:schemeClr val="tx1"/>
          </a:solidFill>
          <a:latin typeface="+mn-lt"/>
          <a:ea typeface="+mn-ea"/>
          <a:cs typeface="+mn-cs"/>
        </a:defRPr>
      </a:lvl3pPr>
      <a:lvl4pPr marL="1782943" indent="-254706" algn="l"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4pPr>
      <a:lvl5pPr marL="2292355" indent="-254706" algn="l" rtl="0" eaLnBrk="0" fontAlgn="base" hangingPunct="0">
        <a:spcBef>
          <a:spcPct val="20000"/>
        </a:spcBef>
        <a:spcAft>
          <a:spcPct val="0"/>
        </a:spcAft>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fontScale="90000"/>
          </a:bodyPr>
          <a:lstStyle/>
          <a:p>
            <a:pPr eaLnBrk="1" fontAlgn="auto" hangingPunct="1">
              <a:spcAft>
                <a:spcPts val="0"/>
              </a:spcAft>
              <a:defRPr/>
            </a:pPr>
            <a:r>
              <a:rPr lang="en-US" b="1" dirty="0" smtClean="0">
                <a:latin typeface="Lao UI" pitchFamily="34" charset="0"/>
                <a:cs typeface="Lao UI" pitchFamily="34" charset="0"/>
              </a:rPr>
              <a:t>Atmospheric </a:t>
            </a:r>
            <a:r>
              <a:rPr lang="en-US" b="1" dirty="0" smtClean="0">
                <a:latin typeface="Lao UI" pitchFamily="34" charset="0"/>
                <a:cs typeface="Lao UI" pitchFamily="34" charset="0"/>
              </a:rPr>
              <a:t>circulation of </a:t>
            </a:r>
            <a:r>
              <a:rPr lang="en-US" b="1" dirty="0">
                <a:latin typeface="Lao UI" pitchFamily="34" charset="0"/>
                <a:cs typeface="Lao UI" pitchFamily="34" charset="0"/>
              </a:rPr>
              <a:t>h</a:t>
            </a:r>
            <a:r>
              <a:rPr lang="en-US" b="1" dirty="0" smtClean="0">
                <a:latin typeface="Lao UI" pitchFamily="34" charset="0"/>
                <a:cs typeface="Lao UI" pitchFamily="34" charset="0"/>
              </a:rPr>
              <a:t>ot </a:t>
            </a:r>
            <a:r>
              <a:rPr lang="en-US" b="1" dirty="0" err="1" smtClean="0">
                <a:latin typeface="Lao UI" pitchFamily="34" charset="0"/>
                <a:cs typeface="Lao UI" pitchFamily="34" charset="0"/>
              </a:rPr>
              <a:t>Jupiters</a:t>
            </a:r>
            <a:r>
              <a:rPr lang="en-US" b="1" dirty="0" smtClean="0">
                <a:latin typeface="Lao UI" pitchFamily="34" charset="0"/>
                <a:cs typeface="Lao UI" pitchFamily="34" charset="0"/>
              </a:rPr>
              <a:t> on highly eccentric orbits</a:t>
            </a:r>
          </a:p>
        </p:txBody>
      </p:sp>
      <p:sp>
        <p:nvSpPr>
          <p:cNvPr id="3" name="Subtitle 2"/>
          <p:cNvSpPr>
            <a:spLocks noGrp="1"/>
          </p:cNvSpPr>
          <p:nvPr>
            <p:ph type="subTitle" idx="1"/>
          </p:nvPr>
        </p:nvSpPr>
        <p:spPr>
          <a:xfrm>
            <a:off x="914400" y="4577080"/>
            <a:ext cx="8153400" cy="1640840"/>
          </a:xfrm>
        </p:spPr>
        <p:txBody>
          <a:bodyPr rtlCol="0">
            <a:noAutofit/>
          </a:bodyPr>
          <a:lstStyle/>
          <a:p>
            <a:pPr eaLnBrk="1" fontAlgn="auto" hangingPunct="1">
              <a:lnSpc>
                <a:spcPct val="120000"/>
              </a:lnSpc>
              <a:spcAft>
                <a:spcPts val="0"/>
              </a:spcAft>
              <a:defRPr/>
            </a:pPr>
            <a:r>
              <a:rPr lang="en-US" sz="2500" dirty="0">
                <a:latin typeface="Lao UI" pitchFamily="34" charset="0"/>
                <a:cs typeface="Lao UI" pitchFamily="34" charset="0"/>
              </a:rPr>
              <a:t>Tiffany Kataria</a:t>
            </a:r>
            <a:r>
              <a:rPr lang="en-US" sz="2500" baseline="30000" dirty="0">
                <a:latin typeface="Lao UI" pitchFamily="34" charset="0"/>
                <a:cs typeface="Lao UI" pitchFamily="34" charset="0"/>
              </a:rPr>
              <a:t>1</a:t>
            </a:r>
            <a:r>
              <a:rPr lang="en-US" sz="2500" dirty="0">
                <a:latin typeface="Lao UI" pitchFamily="34" charset="0"/>
                <a:cs typeface="Lao UI" pitchFamily="34" charset="0"/>
              </a:rPr>
              <a:t>, Adam Showman</a:t>
            </a:r>
            <a:r>
              <a:rPr lang="en-US" sz="2500" baseline="30000" dirty="0">
                <a:latin typeface="Lao UI" pitchFamily="34" charset="0"/>
                <a:cs typeface="Lao UI" pitchFamily="34" charset="0"/>
              </a:rPr>
              <a:t>1</a:t>
            </a:r>
            <a:r>
              <a:rPr lang="en-US" sz="2500" dirty="0">
                <a:latin typeface="Lao UI" pitchFamily="34" charset="0"/>
                <a:cs typeface="Lao UI" pitchFamily="34" charset="0"/>
              </a:rPr>
              <a:t>, </a:t>
            </a:r>
            <a:r>
              <a:rPr lang="en-US" sz="2500" dirty="0" err="1">
                <a:latin typeface="Lao UI" pitchFamily="34" charset="0"/>
                <a:cs typeface="Lao UI" pitchFamily="34" charset="0"/>
              </a:rPr>
              <a:t>Nikole</a:t>
            </a:r>
            <a:r>
              <a:rPr lang="en-US" sz="2500" dirty="0">
                <a:latin typeface="Lao UI" pitchFamily="34" charset="0"/>
                <a:cs typeface="Lao UI" pitchFamily="34" charset="0"/>
              </a:rPr>
              <a:t> Lewis</a:t>
            </a:r>
            <a:r>
              <a:rPr lang="en-US" sz="2500" baseline="30000" dirty="0">
                <a:latin typeface="Lao UI" pitchFamily="34" charset="0"/>
                <a:cs typeface="Lao UI" pitchFamily="34" charset="0"/>
              </a:rPr>
              <a:t>1</a:t>
            </a:r>
            <a:r>
              <a:rPr lang="en-US" sz="2500" dirty="0">
                <a:latin typeface="Lao UI" pitchFamily="34" charset="0"/>
                <a:cs typeface="Lao UI" pitchFamily="34" charset="0"/>
              </a:rPr>
              <a:t>, Jonathan Fortney</a:t>
            </a:r>
            <a:r>
              <a:rPr lang="en-US" sz="2500" baseline="30000" dirty="0">
                <a:latin typeface="Lao UI" pitchFamily="34" charset="0"/>
                <a:cs typeface="Lao UI" pitchFamily="34" charset="0"/>
              </a:rPr>
              <a:t>2</a:t>
            </a:r>
            <a:r>
              <a:rPr lang="en-US" sz="2500" dirty="0">
                <a:latin typeface="Lao UI" pitchFamily="34" charset="0"/>
                <a:cs typeface="Lao UI" pitchFamily="34" charset="0"/>
              </a:rPr>
              <a:t>, Mark </a:t>
            </a:r>
            <a:r>
              <a:rPr lang="en-US" sz="2500" dirty="0" smtClean="0">
                <a:latin typeface="Lao UI" pitchFamily="34" charset="0"/>
                <a:cs typeface="Lao UI" pitchFamily="34" charset="0"/>
              </a:rPr>
              <a:t>Marley</a:t>
            </a:r>
            <a:r>
              <a:rPr lang="en-US" sz="2500" baseline="30000" dirty="0" smtClean="0">
                <a:latin typeface="Lao UI" pitchFamily="34" charset="0"/>
                <a:cs typeface="Lao UI" pitchFamily="34" charset="0"/>
              </a:rPr>
              <a:t>3</a:t>
            </a:r>
            <a:r>
              <a:rPr lang="en-US" sz="2500" dirty="0" smtClean="0">
                <a:latin typeface="Lao UI" pitchFamily="34" charset="0"/>
                <a:cs typeface="Lao UI" pitchFamily="34" charset="0"/>
              </a:rPr>
              <a:t>, Richard Freedman</a:t>
            </a:r>
            <a:r>
              <a:rPr lang="en-US" sz="2500" baseline="30000" dirty="0" smtClean="0">
                <a:latin typeface="Lao UI" pitchFamily="34" charset="0"/>
                <a:cs typeface="Lao UI" pitchFamily="34" charset="0"/>
              </a:rPr>
              <a:t>3</a:t>
            </a:r>
            <a:endParaRPr lang="en-US" sz="2500" baseline="30000" dirty="0">
              <a:latin typeface="Lao UI" pitchFamily="34" charset="0"/>
              <a:cs typeface="Lao UI" pitchFamily="34" charset="0"/>
            </a:endParaRPr>
          </a:p>
          <a:p>
            <a:pPr eaLnBrk="1" fontAlgn="auto" hangingPunct="1">
              <a:lnSpc>
                <a:spcPct val="120000"/>
              </a:lnSpc>
              <a:spcAft>
                <a:spcPts val="0"/>
              </a:spcAft>
              <a:defRPr/>
            </a:pPr>
            <a:r>
              <a:rPr lang="en-US" sz="2500" dirty="0" smtClean="0">
                <a:latin typeface="Lao UI" pitchFamily="34" charset="0"/>
                <a:cs typeface="Lao UI" pitchFamily="34" charset="0"/>
              </a:rPr>
              <a:t>September 15, </a:t>
            </a:r>
            <a:r>
              <a:rPr lang="en-US" sz="2500" dirty="0">
                <a:latin typeface="Lao UI" pitchFamily="34" charset="0"/>
                <a:cs typeface="Lao UI" pitchFamily="34" charset="0"/>
              </a:rPr>
              <a:t>2011</a:t>
            </a:r>
          </a:p>
          <a:p>
            <a:pPr eaLnBrk="1" fontAlgn="auto" hangingPunct="1">
              <a:spcAft>
                <a:spcPts val="0"/>
              </a:spcAft>
              <a:defRPr/>
            </a:pPr>
            <a:endParaRPr lang="en-US" sz="2500" dirty="0">
              <a:latin typeface="Lao UI" pitchFamily="34" charset="0"/>
              <a:cs typeface="Lao UI" pitchFamily="34" charset="0"/>
            </a:endParaRPr>
          </a:p>
        </p:txBody>
      </p:sp>
      <p:sp>
        <p:nvSpPr>
          <p:cNvPr id="2052" name="TextBox 4"/>
          <p:cNvSpPr txBox="1">
            <a:spLocks noChangeArrowheads="1"/>
          </p:cNvSpPr>
          <p:nvPr/>
        </p:nvSpPr>
        <p:spPr bwMode="auto">
          <a:xfrm>
            <a:off x="2667000" y="6820999"/>
            <a:ext cx="4731224" cy="379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baseline="30000" dirty="0"/>
              <a:t>1</a:t>
            </a:r>
            <a:r>
              <a:rPr lang="en-US" dirty="0"/>
              <a:t>University of Arizona, </a:t>
            </a:r>
            <a:r>
              <a:rPr lang="en-US" baseline="30000" dirty="0"/>
              <a:t>2</a:t>
            </a:r>
            <a:r>
              <a:rPr lang="en-US" dirty="0"/>
              <a:t>UCSC, </a:t>
            </a:r>
            <a:r>
              <a:rPr lang="en-US" baseline="30000" dirty="0"/>
              <a:t>3</a:t>
            </a:r>
            <a:r>
              <a:rPr lang="en-US" dirty="0"/>
              <a:t>NASA Ames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40" y="1752600"/>
            <a:ext cx="7779674"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842078" y="1228249"/>
            <a:ext cx="2982291" cy="400110"/>
          </a:xfrm>
          <a:prstGeom prst="rect">
            <a:avLst/>
          </a:prstGeom>
          <a:noFill/>
        </p:spPr>
        <p:txBody>
          <a:bodyPr wrap="none" rtlCol="0">
            <a:spAutoFit/>
          </a:bodyPr>
          <a:lstStyle/>
          <a:p>
            <a:r>
              <a:rPr lang="en-US" sz="2000" b="1" dirty="0" smtClean="0"/>
              <a:t>Cowan and </a:t>
            </a:r>
            <a:r>
              <a:rPr lang="en-US" sz="2000" b="1" dirty="0" err="1" smtClean="0"/>
              <a:t>Agol</a:t>
            </a:r>
            <a:r>
              <a:rPr lang="en-US" sz="2000" b="1" dirty="0" smtClean="0"/>
              <a:t> (2011)</a:t>
            </a:r>
            <a:endParaRPr lang="en-US" sz="2000" b="1" dirty="0"/>
          </a:p>
        </p:txBody>
      </p:sp>
    </p:spTree>
    <p:extLst>
      <p:ext uri="{BB962C8B-B14F-4D97-AF65-F5344CB8AC3E}">
        <p14:creationId xmlns:p14="http://schemas.microsoft.com/office/powerpoint/2010/main" val="2449356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8415" r="15805"/>
          <a:stretch/>
        </p:blipFill>
        <p:spPr bwMode="auto">
          <a:xfrm>
            <a:off x="1114011" y="1814272"/>
            <a:ext cx="7797762" cy="5454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z="4000" b="1" dirty="0" smtClean="0">
                <a:latin typeface="Lao UI" pitchFamily="34" charset="0"/>
                <a:cs typeface="Lao UI" pitchFamily="34" charset="0"/>
              </a:rPr>
              <a:t>a = </a:t>
            </a:r>
            <a:r>
              <a:rPr lang="en-US" sz="4000" b="1" dirty="0" smtClean="0">
                <a:latin typeface="Lao UI" pitchFamily="34" charset="0"/>
                <a:cs typeface="Lao UI" pitchFamily="34" charset="0"/>
              </a:rPr>
              <a:t>0.0848 </a:t>
            </a:r>
            <a:r>
              <a:rPr lang="en-US" sz="4000" b="1" dirty="0" smtClean="0">
                <a:latin typeface="Lao UI" pitchFamily="34" charset="0"/>
                <a:cs typeface="Lao UI" pitchFamily="34" charset="0"/>
              </a:rPr>
              <a:t>AU</a:t>
            </a:r>
            <a:r>
              <a:rPr lang="en-US" sz="4000" b="1" dirty="0">
                <a:latin typeface="Lao UI" pitchFamily="34" charset="0"/>
                <a:cs typeface="Lao UI" pitchFamily="34" charset="0"/>
              </a:rPr>
              <a:t>, </a:t>
            </a:r>
            <a:r>
              <a:rPr lang="en-US" sz="4000" b="1" dirty="0" smtClean="0">
                <a:latin typeface="Lao UI" pitchFamily="34" charset="0"/>
                <a:cs typeface="Lao UI" pitchFamily="34" charset="0"/>
              </a:rPr>
              <a:t>e=0.50</a:t>
            </a:r>
            <a:r>
              <a:rPr lang="en-US" sz="4000" b="1" dirty="0">
                <a:latin typeface="Lao UI" pitchFamily="34" charset="0"/>
                <a:cs typeface="Lao UI" pitchFamily="34" charset="0"/>
              </a:rPr>
              <a:t>, </a:t>
            </a:r>
            <a:r>
              <a:rPr lang="en-US" sz="4000" b="1" dirty="0" err="1">
                <a:latin typeface="Lao UI" pitchFamily="34" charset="0"/>
                <a:cs typeface="Lao UI" pitchFamily="34" charset="0"/>
              </a:rPr>
              <a:t>T</a:t>
            </a:r>
            <a:r>
              <a:rPr lang="en-US" sz="4000" b="1" baseline="-25000" dirty="0" err="1">
                <a:latin typeface="Lao UI" pitchFamily="34" charset="0"/>
                <a:cs typeface="Lao UI" pitchFamily="34" charset="0"/>
              </a:rPr>
              <a:t>orb</a:t>
            </a:r>
            <a:r>
              <a:rPr lang="en-US" sz="4000" b="1" dirty="0">
                <a:latin typeface="Lao UI" pitchFamily="34" charset="0"/>
                <a:cs typeface="Lao UI" pitchFamily="34" charset="0"/>
              </a:rPr>
              <a:t>=9.89d, </a:t>
            </a:r>
            <a:r>
              <a:rPr lang="en-US" sz="4000" b="1" dirty="0" smtClean="0">
                <a:latin typeface="Lao UI" pitchFamily="34" charset="0"/>
                <a:cs typeface="Lao UI" pitchFamily="34" charset="0"/>
              </a:rPr>
              <a:t>T</a:t>
            </a:r>
            <a:r>
              <a:rPr lang="en-US" sz="4000" b="1" baseline="-25000" dirty="0" smtClean="0">
                <a:latin typeface="Lao UI" pitchFamily="34" charset="0"/>
                <a:cs typeface="Lao UI" pitchFamily="34" charset="0"/>
              </a:rPr>
              <a:t>rot</a:t>
            </a:r>
            <a:r>
              <a:rPr lang="en-US" sz="4000" b="1" dirty="0" smtClean="0">
                <a:latin typeface="Lao UI" pitchFamily="34" charset="0"/>
                <a:cs typeface="Lao UI" pitchFamily="34" charset="0"/>
              </a:rPr>
              <a:t>=3.53d, </a:t>
            </a:r>
            <a:r>
              <a:rPr lang="el-GR" sz="4000" b="1" dirty="0" smtClean="0">
                <a:cs typeface="Lao UI" pitchFamily="34" charset="0"/>
              </a:rPr>
              <a:t>ϖ</a:t>
            </a:r>
            <a:r>
              <a:rPr lang="en-US" sz="4000" b="1" dirty="0">
                <a:latin typeface="Lao UI" pitchFamily="34" charset="0"/>
                <a:cs typeface="Lao UI" pitchFamily="34" charset="0"/>
              </a:rPr>
              <a:t>=0°</a:t>
            </a:r>
            <a:endParaRPr lang="en-US" sz="4000" b="1" dirty="0">
              <a:latin typeface="Lao UI" pitchFamily="34" charset="0"/>
              <a:cs typeface="Lao UI" pitchFamily="34" charset="0"/>
            </a:endParaRPr>
          </a:p>
        </p:txBody>
      </p:sp>
      <p:sp>
        <p:nvSpPr>
          <p:cNvPr id="6" name="TextBox 5"/>
          <p:cNvSpPr txBox="1"/>
          <p:nvPr/>
        </p:nvSpPr>
        <p:spPr>
          <a:xfrm>
            <a:off x="3124200" y="1761434"/>
            <a:ext cx="2069797" cy="369332"/>
          </a:xfrm>
          <a:prstGeom prst="rect">
            <a:avLst/>
          </a:prstGeom>
          <a:noFill/>
        </p:spPr>
        <p:txBody>
          <a:bodyPr wrap="none" rtlCol="0">
            <a:spAutoFit/>
          </a:bodyPr>
          <a:lstStyle/>
          <a:p>
            <a:r>
              <a:rPr lang="en-US" dirty="0" smtClean="0">
                <a:solidFill>
                  <a:schemeClr val="bg1"/>
                </a:solidFill>
              </a:rPr>
              <a:t>Secondary eclipse</a:t>
            </a:r>
            <a:endParaRPr lang="en-US" dirty="0">
              <a:solidFill>
                <a:schemeClr val="bg1"/>
              </a:solidFill>
            </a:endParaRPr>
          </a:p>
        </p:txBody>
      </p:sp>
      <p:sp>
        <p:nvSpPr>
          <p:cNvPr id="7" name="TextBox 6"/>
          <p:cNvSpPr txBox="1"/>
          <p:nvPr/>
        </p:nvSpPr>
        <p:spPr>
          <a:xfrm>
            <a:off x="2057400" y="1764830"/>
            <a:ext cx="881395" cy="369332"/>
          </a:xfrm>
          <a:prstGeom prst="rect">
            <a:avLst/>
          </a:prstGeom>
          <a:noFill/>
        </p:spPr>
        <p:txBody>
          <a:bodyPr wrap="none" rtlCol="0">
            <a:spAutoFit/>
          </a:bodyPr>
          <a:lstStyle/>
          <a:p>
            <a:r>
              <a:rPr lang="en-US" dirty="0" smtClean="0">
                <a:solidFill>
                  <a:schemeClr val="bg1"/>
                </a:solidFill>
              </a:rPr>
              <a:t>Transit</a:t>
            </a:r>
            <a:endParaRPr lang="en-US" dirty="0">
              <a:solidFill>
                <a:schemeClr val="bg1"/>
              </a:solidFill>
            </a:endParaRPr>
          </a:p>
        </p:txBody>
      </p:sp>
      <p:sp>
        <p:nvSpPr>
          <p:cNvPr id="4" name="TextBox 3"/>
          <p:cNvSpPr txBox="1"/>
          <p:nvPr/>
        </p:nvSpPr>
        <p:spPr>
          <a:xfrm>
            <a:off x="5763019" y="3563173"/>
            <a:ext cx="1300356" cy="369332"/>
          </a:xfrm>
          <a:prstGeom prst="rect">
            <a:avLst/>
          </a:prstGeom>
          <a:noFill/>
        </p:spPr>
        <p:txBody>
          <a:bodyPr wrap="none" rtlCol="0">
            <a:spAutoFit/>
          </a:bodyPr>
          <a:lstStyle/>
          <a:p>
            <a:r>
              <a:rPr lang="en-US" dirty="0" smtClean="0">
                <a:solidFill>
                  <a:schemeClr val="bg1"/>
                </a:solidFill>
              </a:rPr>
              <a:t>No ringing!</a:t>
            </a:r>
            <a:endParaRPr lang="en-US" dirty="0">
              <a:solidFill>
                <a:schemeClr val="bg1"/>
              </a:solidFill>
            </a:endParaRPr>
          </a:p>
        </p:txBody>
      </p:sp>
      <p:grpSp>
        <p:nvGrpSpPr>
          <p:cNvPr id="9" name="Group 8"/>
          <p:cNvGrpSpPr/>
          <p:nvPr/>
        </p:nvGrpSpPr>
        <p:grpSpPr>
          <a:xfrm>
            <a:off x="8396421" y="3903806"/>
            <a:ext cx="511394" cy="2344594"/>
            <a:chOff x="8104648" y="3124200"/>
            <a:chExt cx="511394" cy="2921506"/>
          </a:xfrm>
        </p:grpSpPr>
        <p:sp>
          <p:nvSpPr>
            <p:cNvPr id="10" name="TextBox 9"/>
            <p:cNvSpPr txBox="1"/>
            <p:nvPr/>
          </p:nvSpPr>
          <p:spPr>
            <a:xfrm>
              <a:off x="8110775" y="5676374"/>
              <a:ext cx="505267" cy="369332"/>
            </a:xfrm>
            <a:prstGeom prst="rect">
              <a:avLst/>
            </a:prstGeom>
            <a:noFill/>
          </p:spPr>
          <p:txBody>
            <a:bodyPr wrap="none" rtlCol="0">
              <a:spAutoFit/>
            </a:bodyPr>
            <a:lstStyle/>
            <a:p>
              <a:r>
                <a:rPr lang="en-US" b="1" dirty="0" smtClean="0">
                  <a:solidFill>
                    <a:schemeClr val="bg1"/>
                  </a:solidFill>
                </a:rPr>
                <a:t>3.6</a:t>
              </a:r>
              <a:endParaRPr lang="en-US" b="1" dirty="0">
                <a:solidFill>
                  <a:schemeClr val="bg1"/>
                </a:solidFill>
              </a:endParaRPr>
            </a:p>
          </p:txBody>
        </p:sp>
        <p:sp>
          <p:nvSpPr>
            <p:cNvPr id="11" name="TextBox 10"/>
            <p:cNvSpPr txBox="1"/>
            <p:nvPr/>
          </p:nvSpPr>
          <p:spPr>
            <a:xfrm>
              <a:off x="8110775" y="4857508"/>
              <a:ext cx="505267" cy="369332"/>
            </a:xfrm>
            <a:prstGeom prst="rect">
              <a:avLst/>
            </a:prstGeom>
            <a:noFill/>
          </p:spPr>
          <p:txBody>
            <a:bodyPr wrap="none" rtlCol="0">
              <a:spAutoFit/>
            </a:bodyPr>
            <a:lstStyle/>
            <a:p>
              <a:r>
                <a:rPr lang="en-US" b="1" dirty="0" smtClean="0">
                  <a:solidFill>
                    <a:srgbClr val="0070C0"/>
                  </a:solidFill>
                </a:rPr>
                <a:t>8.0</a:t>
              </a:r>
              <a:endParaRPr lang="en-US" b="1" dirty="0">
                <a:solidFill>
                  <a:srgbClr val="0070C0"/>
                </a:solidFill>
              </a:endParaRPr>
            </a:p>
          </p:txBody>
        </p:sp>
        <p:sp>
          <p:nvSpPr>
            <p:cNvPr id="12" name="TextBox 11"/>
            <p:cNvSpPr txBox="1"/>
            <p:nvPr/>
          </p:nvSpPr>
          <p:spPr>
            <a:xfrm>
              <a:off x="8110774" y="3124200"/>
              <a:ext cx="441146" cy="369332"/>
            </a:xfrm>
            <a:prstGeom prst="rect">
              <a:avLst/>
            </a:prstGeom>
            <a:noFill/>
          </p:spPr>
          <p:txBody>
            <a:bodyPr wrap="none" rtlCol="0">
              <a:spAutoFit/>
            </a:bodyPr>
            <a:lstStyle/>
            <a:p>
              <a:r>
                <a:rPr lang="en-US" b="1" dirty="0" smtClean="0">
                  <a:solidFill>
                    <a:srgbClr val="FF00FF"/>
                  </a:solidFill>
                </a:rPr>
                <a:t>24</a:t>
              </a:r>
              <a:endParaRPr lang="en-US" b="1" dirty="0">
                <a:solidFill>
                  <a:srgbClr val="FF00FF"/>
                </a:solidFill>
              </a:endParaRPr>
            </a:p>
          </p:txBody>
        </p:sp>
        <p:sp>
          <p:nvSpPr>
            <p:cNvPr id="13" name="TextBox 12"/>
            <p:cNvSpPr txBox="1"/>
            <p:nvPr/>
          </p:nvSpPr>
          <p:spPr>
            <a:xfrm>
              <a:off x="8104651" y="3534475"/>
              <a:ext cx="441146" cy="369332"/>
            </a:xfrm>
            <a:prstGeom prst="rect">
              <a:avLst/>
            </a:prstGeom>
            <a:noFill/>
          </p:spPr>
          <p:txBody>
            <a:bodyPr wrap="none" rtlCol="0">
              <a:spAutoFit/>
            </a:bodyPr>
            <a:lstStyle/>
            <a:p>
              <a:r>
                <a:rPr lang="en-US" b="1" dirty="0" smtClean="0">
                  <a:solidFill>
                    <a:srgbClr val="00B0F0"/>
                  </a:solidFill>
                </a:rPr>
                <a:t>16</a:t>
              </a:r>
              <a:endParaRPr lang="en-US" b="1" dirty="0">
                <a:solidFill>
                  <a:srgbClr val="00B0F0"/>
                </a:solidFill>
              </a:endParaRPr>
            </a:p>
          </p:txBody>
        </p:sp>
        <p:sp>
          <p:nvSpPr>
            <p:cNvPr id="14" name="TextBox 13"/>
            <p:cNvSpPr txBox="1"/>
            <p:nvPr/>
          </p:nvSpPr>
          <p:spPr>
            <a:xfrm>
              <a:off x="8104649" y="5075451"/>
              <a:ext cx="505267" cy="369332"/>
            </a:xfrm>
            <a:prstGeom prst="rect">
              <a:avLst/>
            </a:prstGeom>
            <a:noFill/>
          </p:spPr>
          <p:txBody>
            <a:bodyPr wrap="none" rtlCol="0">
              <a:spAutoFit/>
            </a:bodyPr>
            <a:lstStyle/>
            <a:p>
              <a:r>
                <a:rPr lang="en-US" b="1" dirty="0" smtClean="0">
                  <a:solidFill>
                    <a:srgbClr val="92D050"/>
                  </a:solidFill>
                </a:rPr>
                <a:t>5.8</a:t>
              </a:r>
              <a:endParaRPr lang="en-US" b="1" dirty="0">
                <a:solidFill>
                  <a:srgbClr val="92D050"/>
                </a:solidFill>
              </a:endParaRPr>
            </a:p>
          </p:txBody>
        </p:sp>
        <p:sp>
          <p:nvSpPr>
            <p:cNvPr id="15" name="TextBox 14"/>
            <p:cNvSpPr txBox="1"/>
            <p:nvPr/>
          </p:nvSpPr>
          <p:spPr>
            <a:xfrm>
              <a:off x="8104648" y="5293394"/>
              <a:ext cx="505267" cy="369332"/>
            </a:xfrm>
            <a:prstGeom prst="rect">
              <a:avLst/>
            </a:prstGeom>
            <a:noFill/>
          </p:spPr>
          <p:txBody>
            <a:bodyPr wrap="none" rtlCol="0">
              <a:spAutoFit/>
            </a:bodyPr>
            <a:lstStyle/>
            <a:p>
              <a:r>
                <a:rPr lang="en-US" b="1" dirty="0" smtClean="0">
                  <a:solidFill>
                    <a:srgbClr val="FF0000"/>
                  </a:solidFill>
                </a:rPr>
                <a:t>4.5</a:t>
              </a:r>
              <a:endParaRPr lang="en-US" b="1" dirty="0">
                <a:solidFill>
                  <a:srgbClr val="FF0000"/>
                </a:solidFill>
              </a:endParaRPr>
            </a:p>
          </p:txBody>
        </p:sp>
      </p:grpSp>
      <p:sp>
        <p:nvSpPr>
          <p:cNvPr id="16" name="TextBox 15"/>
          <p:cNvSpPr txBox="1"/>
          <p:nvPr/>
        </p:nvSpPr>
        <p:spPr>
          <a:xfrm>
            <a:off x="3981121" y="2514600"/>
            <a:ext cx="3563796" cy="369332"/>
          </a:xfrm>
          <a:prstGeom prst="rect">
            <a:avLst/>
          </a:prstGeom>
          <a:noFill/>
        </p:spPr>
        <p:txBody>
          <a:bodyPr wrap="none" rtlCol="0">
            <a:spAutoFit/>
          </a:bodyPr>
          <a:lstStyle/>
          <a:p>
            <a:r>
              <a:rPr lang="en-US" b="1" dirty="0" smtClean="0">
                <a:solidFill>
                  <a:schemeClr val="bg1"/>
                </a:solidFill>
              </a:rPr>
              <a:t>Peak flux ~1 day after </a:t>
            </a:r>
            <a:r>
              <a:rPr lang="en-US" b="1" dirty="0" err="1" smtClean="0">
                <a:solidFill>
                  <a:schemeClr val="bg1"/>
                </a:solidFill>
              </a:rPr>
              <a:t>periapse</a:t>
            </a:r>
            <a:endParaRPr lang="en-US" b="1" dirty="0">
              <a:solidFill>
                <a:schemeClr val="bg1"/>
              </a:solidFill>
            </a:endParaRPr>
          </a:p>
        </p:txBody>
      </p:sp>
    </p:spTree>
    <p:extLst>
      <p:ext uri="{BB962C8B-B14F-4D97-AF65-F5344CB8AC3E}">
        <p14:creationId xmlns:p14="http://schemas.microsoft.com/office/powerpoint/2010/main" val="11453368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latin typeface="Lao UI" pitchFamily="34" charset="0"/>
                <a:cs typeface="Lao UI" pitchFamily="34" charset="0"/>
              </a:rPr>
              <a:t>a = 0.2135 AU, e=0.5, </a:t>
            </a:r>
            <a:r>
              <a:rPr lang="en-US" sz="4000" b="1" dirty="0" err="1">
                <a:latin typeface="Lao UI" pitchFamily="34" charset="0"/>
                <a:cs typeface="Lao UI" pitchFamily="34" charset="0"/>
              </a:rPr>
              <a:t>T</a:t>
            </a:r>
            <a:r>
              <a:rPr lang="en-US" sz="4000" b="1" baseline="-25000" dirty="0" err="1">
                <a:latin typeface="Lao UI" pitchFamily="34" charset="0"/>
                <a:cs typeface="Lao UI" pitchFamily="34" charset="0"/>
              </a:rPr>
              <a:t>orb</a:t>
            </a:r>
            <a:r>
              <a:rPr lang="en-US" sz="4000" b="1" dirty="0">
                <a:latin typeface="Lao UI" pitchFamily="34" charset="0"/>
                <a:cs typeface="Lao UI" pitchFamily="34" charset="0"/>
              </a:rPr>
              <a:t>=39.53d, </a:t>
            </a:r>
            <a:r>
              <a:rPr lang="en-US" sz="4000" b="1" dirty="0" smtClean="0">
                <a:latin typeface="Lao UI" pitchFamily="34" charset="0"/>
                <a:cs typeface="Lao UI" pitchFamily="34" charset="0"/>
              </a:rPr>
              <a:t>T</a:t>
            </a:r>
            <a:r>
              <a:rPr lang="en-US" sz="4000" b="1" baseline="-25000" dirty="0" smtClean="0">
                <a:latin typeface="Lao UI" pitchFamily="34" charset="0"/>
                <a:cs typeface="Lao UI" pitchFamily="34" charset="0"/>
              </a:rPr>
              <a:t>rot</a:t>
            </a:r>
            <a:r>
              <a:rPr lang="en-US" sz="4000" b="1" dirty="0" smtClean="0">
                <a:latin typeface="Lao UI" pitchFamily="34" charset="0"/>
                <a:cs typeface="Lao UI" pitchFamily="34" charset="0"/>
              </a:rPr>
              <a:t>=14.09d, </a:t>
            </a:r>
            <a:r>
              <a:rPr lang="el-GR" sz="4000" b="1" dirty="0" smtClean="0">
                <a:cs typeface="Lao UI" pitchFamily="34" charset="0"/>
              </a:rPr>
              <a:t>ϖ</a:t>
            </a:r>
            <a:r>
              <a:rPr lang="en-US" sz="4000" b="1" dirty="0" smtClean="0">
                <a:latin typeface="Lao UI" pitchFamily="34" charset="0"/>
                <a:cs typeface="Lao UI" pitchFamily="34" charset="0"/>
              </a:rPr>
              <a:t>=0</a:t>
            </a:r>
            <a:r>
              <a:rPr lang="el-GR" sz="4000" b="1" dirty="0" smtClean="0">
                <a:cs typeface="Lao UI" pitchFamily="34" charset="0"/>
              </a:rPr>
              <a:t>°</a:t>
            </a:r>
            <a:endParaRPr lang="en-US" sz="4000" b="1" dirty="0">
              <a:latin typeface="Lao UI" pitchFamily="34" charset="0"/>
              <a:cs typeface="Lao UI" pitchFamily="34" charset="0"/>
            </a:endParaRPr>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8174" r="15175"/>
          <a:stretch/>
        </p:blipFill>
        <p:spPr bwMode="auto">
          <a:xfrm>
            <a:off x="1219200" y="1885001"/>
            <a:ext cx="7724012" cy="5393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8466943" y="4200206"/>
            <a:ext cx="511394" cy="2344594"/>
            <a:chOff x="8104648" y="3124200"/>
            <a:chExt cx="511394" cy="2921506"/>
          </a:xfrm>
        </p:grpSpPr>
        <p:sp>
          <p:nvSpPr>
            <p:cNvPr id="6" name="TextBox 5"/>
            <p:cNvSpPr txBox="1"/>
            <p:nvPr/>
          </p:nvSpPr>
          <p:spPr>
            <a:xfrm>
              <a:off x="8110775" y="5676374"/>
              <a:ext cx="505267" cy="369332"/>
            </a:xfrm>
            <a:prstGeom prst="rect">
              <a:avLst/>
            </a:prstGeom>
            <a:noFill/>
          </p:spPr>
          <p:txBody>
            <a:bodyPr wrap="none" rtlCol="0">
              <a:spAutoFit/>
            </a:bodyPr>
            <a:lstStyle/>
            <a:p>
              <a:r>
                <a:rPr lang="en-US" b="1" dirty="0" smtClean="0">
                  <a:solidFill>
                    <a:schemeClr val="bg1"/>
                  </a:solidFill>
                </a:rPr>
                <a:t>3.6</a:t>
              </a:r>
              <a:endParaRPr lang="en-US" b="1" dirty="0">
                <a:solidFill>
                  <a:schemeClr val="bg1"/>
                </a:solidFill>
              </a:endParaRPr>
            </a:p>
          </p:txBody>
        </p:sp>
        <p:sp>
          <p:nvSpPr>
            <p:cNvPr id="7" name="TextBox 6"/>
            <p:cNvSpPr txBox="1"/>
            <p:nvPr/>
          </p:nvSpPr>
          <p:spPr>
            <a:xfrm>
              <a:off x="8110775" y="4857508"/>
              <a:ext cx="505267" cy="369332"/>
            </a:xfrm>
            <a:prstGeom prst="rect">
              <a:avLst/>
            </a:prstGeom>
            <a:noFill/>
          </p:spPr>
          <p:txBody>
            <a:bodyPr wrap="none" rtlCol="0">
              <a:spAutoFit/>
            </a:bodyPr>
            <a:lstStyle/>
            <a:p>
              <a:r>
                <a:rPr lang="en-US" b="1" dirty="0" smtClean="0">
                  <a:solidFill>
                    <a:srgbClr val="0070C0"/>
                  </a:solidFill>
                </a:rPr>
                <a:t>8.0</a:t>
              </a:r>
              <a:endParaRPr lang="en-US" b="1" dirty="0">
                <a:solidFill>
                  <a:srgbClr val="0070C0"/>
                </a:solidFill>
              </a:endParaRPr>
            </a:p>
          </p:txBody>
        </p:sp>
        <p:sp>
          <p:nvSpPr>
            <p:cNvPr id="8" name="TextBox 7"/>
            <p:cNvSpPr txBox="1"/>
            <p:nvPr/>
          </p:nvSpPr>
          <p:spPr>
            <a:xfrm>
              <a:off x="8110774" y="3124200"/>
              <a:ext cx="441146" cy="369332"/>
            </a:xfrm>
            <a:prstGeom prst="rect">
              <a:avLst/>
            </a:prstGeom>
            <a:noFill/>
          </p:spPr>
          <p:txBody>
            <a:bodyPr wrap="none" rtlCol="0">
              <a:spAutoFit/>
            </a:bodyPr>
            <a:lstStyle/>
            <a:p>
              <a:r>
                <a:rPr lang="en-US" b="1" dirty="0" smtClean="0">
                  <a:solidFill>
                    <a:srgbClr val="FF00FF"/>
                  </a:solidFill>
                </a:rPr>
                <a:t>24</a:t>
              </a:r>
              <a:endParaRPr lang="en-US" b="1" dirty="0">
                <a:solidFill>
                  <a:srgbClr val="FF00FF"/>
                </a:solidFill>
              </a:endParaRPr>
            </a:p>
          </p:txBody>
        </p:sp>
        <p:sp>
          <p:nvSpPr>
            <p:cNvPr id="9" name="TextBox 8"/>
            <p:cNvSpPr txBox="1"/>
            <p:nvPr/>
          </p:nvSpPr>
          <p:spPr>
            <a:xfrm>
              <a:off x="8104651" y="3724726"/>
              <a:ext cx="441146" cy="369332"/>
            </a:xfrm>
            <a:prstGeom prst="rect">
              <a:avLst/>
            </a:prstGeom>
            <a:noFill/>
          </p:spPr>
          <p:txBody>
            <a:bodyPr wrap="none" rtlCol="0">
              <a:spAutoFit/>
            </a:bodyPr>
            <a:lstStyle/>
            <a:p>
              <a:r>
                <a:rPr lang="en-US" b="1" dirty="0" smtClean="0">
                  <a:solidFill>
                    <a:srgbClr val="00B0F0"/>
                  </a:solidFill>
                </a:rPr>
                <a:t>16</a:t>
              </a:r>
              <a:endParaRPr lang="en-US" b="1" dirty="0">
                <a:solidFill>
                  <a:srgbClr val="00B0F0"/>
                </a:solidFill>
              </a:endParaRPr>
            </a:p>
          </p:txBody>
        </p:sp>
        <p:sp>
          <p:nvSpPr>
            <p:cNvPr id="10" name="TextBox 9"/>
            <p:cNvSpPr txBox="1"/>
            <p:nvPr/>
          </p:nvSpPr>
          <p:spPr>
            <a:xfrm>
              <a:off x="8104649" y="5075451"/>
              <a:ext cx="505267" cy="369332"/>
            </a:xfrm>
            <a:prstGeom prst="rect">
              <a:avLst/>
            </a:prstGeom>
            <a:noFill/>
          </p:spPr>
          <p:txBody>
            <a:bodyPr wrap="none" rtlCol="0">
              <a:spAutoFit/>
            </a:bodyPr>
            <a:lstStyle/>
            <a:p>
              <a:r>
                <a:rPr lang="en-US" b="1" dirty="0" smtClean="0">
                  <a:solidFill>
                    <a:srgbClr val="92D050"/>
                  </a:solidFill>
                </a:rPr>
                <a:t>5.8</a:t>
              </a:r>
              <a:endParaRPr lang="en-US" b="1" dirty="0">
                <a:solidFill>
                  <a:srgbClr val="92D050"/>
                </a:solidFill>
              </a:endParaRPr>
            </a:p>
          </p:txBody>
        </p:sp>
        <p:sp>
          <p:nvSpPr>
            <p:cNvPr id="11" name="TextBox 10"/>
            <p:cNvSpPr txBox="1"/>
            <p:nvPr/>
          </p:nvSpPr>
          <p:spPr>
            <a:xfrm>
              <a:off x="8104648" y="5293394"/>
              <a:ext cx="505267" cy="369332"/>
            </a:xfrm>
            <a:prstGeom prst="rect">
              <a:avLst/>
            </a:prstGeom>
            <a:noFill/>
          </p:spPr>
          <p:txBody>
            <a:bodyPr wrap="none" rtlCol="0">
              <a:spAutoFit/>
            </a:bodyPr>
            <a:lstStyle/>
            <a:p>
              <a:r>
                <a:rPr lang="en-US" b="1" dirty="0" smtClean="0">
                  <a:solidFill>
                    <a:srgbClr val="FF0000"/>
                  </a:solidFill>
                </a:rPr>
                <a:t>4.5</a:t>
              </a:r>
              <a:endParaRPr lang="en-US" b="1" dirty="0">
                <a:solidFill>
                  <a:srgbClr val="FF0000"/>
                </a:solidFill>
              </a:endParaRPr>
            </a:p>
          </p:txBody>
        </p:sp>
      </p:grpSp>
      <p:sp>
        <p:nvSpPr>
          <p:cNvPr id="12" name="TextBox 11"/>
          <p:cNvSpPr txBox="1"/>
          <p:nvPr/>
        </p:nvSpPr>
        <p:spPr>
          <a:xfrm>
            <a:off x="2938795" y="1885001"/>
            <a:ext cx="881395" cy="369332"/>
          </a:xfrm>
          <a:prstGeom prst="rect">
            <a:avLst/>
          </a:prstGeom>
          <a:noFill/>
        </p:spPr>
        <p:txBody>
          <a:bodyPr wrap="none" rtlCol="0">
            <a:spAutoFit/>
          </a:bodyPr>
          <a:lstStyle/>
          <a:p>
            <a:r>
              <a:rPr lang="en-US" dirty="0" smtClean="0">
                <a:solidFill>
                  <a:schemeClr val="bg1"/>
                </a:solidFill>
              </a:rPr>
              <a:t>Transit</a:t>
            </a:r>
            <a:endParaRPr lang="en-US" dirty="0">
              <a:solidFill>
                <a:schemeClr val="bg1"/>
              </a:solidFill>
            </a:endParaRPr>
          </a:p>
        </p:txBody>
      </p:sp>
      <p:sp>
        <p:nvSpPr>
          <p:cNvPr id="13" name="TextBox 12"/>
          <p:cNvSpPr txBox="1"/>
          <p:nvPr/>
        </p:nvSpPr>
        <p:spPr>
          <a:xfrm>
            <a:off x="3906964" y="1885001"/>
            <a:ext cx="2095445" cy="369332"/>
          </a:xfrm>
          <a:prstGeom prst="rect">
            <a:avLst/>
          </a:prstGeom>
          <a:noFill/>
        </p:spPr>
        <p:txBody>
          <a:bodyPr wrap="none" rtlCol="0">
            <a:spAutoFit/>
          </a:bodyPr>
          <a:lstStyle/>
          <a:p>
            <a:r>
              <a:rPr lang="en-US" dirty="0" smtClean="0">
                <a:solidFill>
                  <a:schemeClr val="bg1"/>
                </a:solidFill>
              </a:rPr>
              <a:t>Secondary Eclipse</a:t>
            </a:r>
            <a:endParaRPr lang="en-US" dirty="0">
              <a:solidFill>
                <a:schemeClr val="bg1"/>
              </a:solidFill>
            </a:endParaRPr>
          </a:p>
        </p:txBody>
      </p:sp>
      <p:sp>
        <p:nvSpPr>
          <p:cNvPr id="14" name="TextBox 13"/>
          <p:cNvSpPr txBox="1"/>
          <p:nvPr/>
        </p:nvSpPr>
        <p:spPr>
          <a:xfrm>
            <a:off x="4925804" y="2882160"/>
            <a:ext cx="3563796" cy="369332"/>
          </a:xfrm>
          <a:prstGeom prst="rect">
            <a:avLst/>
          </a:prstGeom>
          <a:noFill/>
        </p:spPr>
        <p:txBody>
          <a:bodyPr wrap="none" rtlCol="0">
            <a:spAutoFit/>
          </a:bodyPr>
          <a:lstStyle/>
          <a:p>
            <a:r>
              <a:rPr lang="en-US" b="1" dirty="0" smtClean="0">
                <a:solidFill>
                  <a:schemeClr val="bg1"/>
                </a:solidFill>
              </a:rPr>
              <a:t>Peak flux ~1 day after </a:t>
            </a:r>
            <a:r>
              <a:rPr lang="en-US" b="1" dirty="0" err="1" smtClean="0">
                <a:solidFill>
                  <a:schemeClr val="bg1"/>
                </a:solidFill>
              </a:rPr>
              <a:t>periapse</a:t>
            </a:r>
            <a:endParaRPr lang="en-US" b="1" dirty="0">
              <a:solidFill>
                <a:schemeClr val="bg1"/>
              </a:solidFill>
            </a:endParaRPr>
          </a:p>
        </p:txBody>
      </p:sp>
    </p:spTree>
    <p:extLst>
      <p:ext uri="{BB962C8B-B14F-4D97-AF65-F5344CB8AC3E}">
        <p14:creationId xmlns:p14="http://schemas.microsoft.com/office/powerpoint/2010/main" val="12820615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02920" y="0"/>
            <a:ext cx="9052560" cy="1295400"/>
          </a:xfrm>
        </p:spPr>
        <p:txBody>
          <a:bodyPr/>
          <a:lstStyle/>
          <a:p>
            <a:r>
              <a:rPr lang="en-US" b="1" dirty="0" smtClean="0">
                <a:latin typeface="Lao UI" pitchFamily="34" charset="0"/>
                <a:ea typeface="Lao UI" pitchFamily="34" charset="0"/>
                <a:cs typeface="Lao UI" pitchFamily="34" charset="0"/>
              </a:rPr>
              <a:t>Conclusions</a:t>
            </a:r>
          </a:p>
        </p:txBody>
      </p:sp>
      <p:sp>
        <p:nvSpPr>
          <p:cNvPr id="3" name="Content Placeholder 2"/>
          <p:cNvSpPr>
            <a:spLocks noGrp="1"/>
          </p:cNvSpPr>
          <p:nvPr>
            <p:ph idx="1"/>
          </p:nvPr>
        </p:nvSpPr>
        <p:spPr>
          <a:xfrm>
            <a:off x="167640" y="1209040"/>
            <a:ext cx="9890760" cy="6131560"/>
          </a:xfrm>
        </p:spPr>
        <p:txBody>
          <a:bodyPr/>
          <a:lstStyle/>
          <a:p>
            <a:pPr marL="318383" indent="-318383">
              <a:spcBef>
                <a:spcPts val="0"/>
              </a:spcBef>
              <a:buClr>
                <a:srgbClr val="FFFF00"/>
              </a:buClr>
              <a:defRPr/>
            </a:pPr>
            <a:r>
              <a:rPr lang="en-US" sz="2900" dirty="0" smtClean="0">
                <a:latin typeface="Lao UI" pitchFamily="34" charset="0"/>
                <a:ea typeface="Lao UI" pitchFamily="34" charset="0"/>
                <a:cs typeface="Lao UI" pitchFamily="34" charset="0"/>
              </a:rPr>
              <a:t>We present three-dimensional circulation models coupled with non-grey </a:t>
            </a:r>
            <a:r>
              <a:rPr lang="en-US" sz="2900" dirty="0" err="1" smtClean="0">
                <a:latin typeface="Lao UI" pitchFamily="34" charset="0"/>
                <a:ea typeface="Lao UI" pitchFamily="34" charset="0"/>
                <a:cs typeface="Lao UI" pitchFamily="34" charset="0"/>
              </a:rPr>
              <a:t>radiative</a:t>
            </a:r>
            <a:r>
              <a:rPr lang="en-US" sz="2900" dirty="0" smtClean="0">
                <a:latin typeface="Lao UI" pitchFamily="34" charset="0"/>
                <a:ea typeface="Lao UI" pitchFamily="34" charset="0"/>
                <a:cs typeface="Lao UI" pitchFamily="34" charset="0"/>
              </a:rPr>
              <a:t> transfer for a number of generic eccentric </a:t>
            </a:r>
            <a:r>
              <a:rPr lang="en-US" sz="2900" dirty="0">
                <a:latin typeface="Lao UI" pitchFamily="34" charset="0"/>
                <a:ea typeface="Lao UI" pitchFamily="34" charset="0"/>
                <a:cs typeface="Lao UI" pitchFamily="34" charset="0"/>
              </a:rPr>
              <a:t>(e=0.5</a:t>
            </a:r>
            <a:r>
              <a:rPr lang="en-US" sz="2900" dirty="0" smtClean="0">
                <a:latin typeface="Lao UI" pitchFamily="34" charset="0"/>
                <a:ea typeface="Lao UI" pitchFamily="34" charset="0"/>
                <a:cs typeface="Lao UI" pitchFamily="34" charset="0"/>
              </a:rPr>
              <a:t>) hot </a:t>
            </a:r>
            <a:r>
              <a:rPr lang="en-US" sz="2900" dirty="0" err="1" smtClean="0">
                <a:latin typeface="Lao UI" pitchFamily="34" charset="0"/>
                <a:ea typeface="Lao UI" pitchFamily="34" charset="0"/>
                <a:cs typeface="Lao UI" pitchFamily="34" charset="0"/>
              </a:rPr>
              <a:t>Jupiters</a:t>
            </a:r>
            <a:endParaRPr lang="en-US" sz="2900" dirty="0" smtClean="0">
              <a:latin typeface="Lao UI" pitchFamily="34" charset="0"/>
              <a:ea typeface="Lao UI" pitchFamily="34" charset="0"/>
              <a:cs typeface="Lao UI" pitchFamily="34" charset="0"/>
            </a:endParaRPr>
          </a:p>
          <a:p>
            <a:pPr marL="318383" indent="-318383">
              <a:spcBef>
                <a:spcPts val="0"/>
              </a:spcBef>
              <a:buClr>
                <a:srgbClr val="FFFF00"/>
              </a:buClr>
              <a:defRPr/>
            </a:pPr>
            <a:r>
              <a:rPr lang="en-US" sz="2900" dirty="0" smtClean="0">
                <a:latin typeface="Lao UI" pitchFamily="34" charset="0"/>
                <a:ea typeface="Lao UI" pitchFamily="34" charset="0"/>
                <a:cs typeface="Lao UI" pitchFamily="34" charset="0"/>
              </a:rPr>
              <a:t>The dynamics </a:t>
            </a:r>
            <a:r>
              <a:rPr lang="en-US" sz="2900" dirty="0" smtClean="0">
                <a:latin typeface="Lao UI" pitchFamily="34" charset="0"/>
                <a:ea typeface="Lao UI" pitchFamily="34" charset="0"/>
                <a:cs typeface="Lao UI" pitchFamily="34" charset="0"/>
              </a:rPr>
              <a:t>of the flow, coupled with the rotation rate and viewing geometry with respect to Earth can lead to degeneracies in the interpretation of disk-integrated </a:t>
            </a:r>
            <a:r>
              <a:rPr lang="en-US" sz="2900" dirty="0" err="1" smtClean="0">
                <a:latin typeface="Lao UI" pitchFamily="34" charset="0"/>
                <a:ea typeface="Lao UI" pitchFamily="34" charset="0"/>
                <a:cs typeface="Lao UI" pitchFamily="34" charset="0"/>
              </a:rPr>
              <a:t>lightcurves</a:t>
            </a:r>
            <a:r>
              <a:rPr lang="en-US" sz="2900" dirty="0" smtClean="0">
                <a:latin typeface="Lao UI" pitchFamily="34" charset="0"/>
                <a:ea typeface="Lao UI" pitchFamily="34" charset="0"/>
                <a:cs typeface="Lao UI" pitchFamily="34" charset="0"/>
              </a:rPr>
              <a:t>.</a:t>
            </a:r>
            <a:endParaRPr lang="en-US" sz="2900" dirty="0" smtClean="0">
              <a:latin typeface="Lao UI" pitchFamily="34" charset="0"/>
              <a:ea typeface="Lao UI" pitchFamily="34" charset="0"/>
              <a:cs typeface="Lao UI" pitchFamily="34" charset="0"/>
            </a:endParaRPr>
          </a:p>
          <a:p>
            <a:pPr marL="318383" indent="-318383">
              <a:spcBef>
                <a:spcPts val="0"/>
              </a:spcBef>
              <a:buClr>
                <a:srgbClr val="FFFF00"/>
              </a:buClr>
              <a:defRPr/>
            </a:pPr>
            <a:r>
              <a:rPr lang="en-US" sz="2900" dirty="0" smtClean="0">
                <a:latin typeface="Lao UI" pitchFamily="34" charset="0"/>
                <a:ea typeface="Lao UI" pitchFamily="34" charset="0"/>
                <a:cs typeface="Lao UI" pitchFamily="34" charset="0"/>
              </a:rPr>
              <a:t>Close-in cases of eccentric hot Jupiter exhibit similar “ringing” seen in Cowan and </a:t>
            </a:r>
            <a:r>
              <a:rPr lang="en-US" sz="2900" dirty="0" err="1" smtClean="0">
                <a:latin typeface="Lao UI" pitchFamily="34" charset="0"/>
                <a:ea typeface="Lao UI" pitchFamily="34" charset="0"/>
                <a:cs typeface="Lao UI" pitchFamily="34" charset="0"/>
              </a:rPr>
              <a:t>Agol</a:t>
            </a:r>
            <a:r>
              <a:rPr lang="en-US" sz="2900" dirty="0" smtClean="0">
                <a:latin typeface="Lao UI" pitchFamily="34" charset="0"/>
                <a:ea typeface="Lao UI" pitchFamily="34" charset="0"/>
                <a:cs typeface="Lao UI" pitchFamily="34" charset="0"/>
              </a:rPr>
              <a:t> (2011).  This ringing lacks periodicity because of the variation of wind speeds and day/night temperature variations with orbital distance.</a:t>
            </a:r>
            <a:endParaRPr lang="en-US" sz="2900" dirty="0" smtClean="0">
              <a:latin typeface="Lao UI" pitchFamily="34" charset="0"/>
              <a:ea typeface="Lao UI" pitchFamily="34" charset="0"/>
              <a:cs typeface="Lao UI" pitchFamily="34" charset="0"/>
            </a:endParaRPr>
          </a:p>
          <a:p>
            <a:pPr>
              <a:spcBef>
                <a:spcPts val="0"/>
              </a:spcBef>
              <a:buClr>
                <a:srgbClr val="FFFF00"/>
              </a:buClr>
              <a:buNone/>
              <a:defRPr/>
            </a:pPr>
            <a:endParaRPr lang="en-US" sz="1000" dirty="0">
              <a:latin typeface="Lao UI" pitchFamily="34" charset="0"/>
              <a:ea typeface="Lao UI" pitchFamily="34" charset="0"/>
              <a:cs typeface="Lao UI" pitchFamily="34" charset="0"/>
            </a:endParaRPr>
          </a:p>
          <a:p>
            <a:pPr>
              <a:spcBef>
                <a:spcPts val="0"/>
              </a:spcBef>
              <a:defRPr/>
            </a:pPr>
            <a:endParaRPr lang="en-US" sz="2900" dirty="0">
              <a:latin typeface="Lao UI" pitchFamily="34" charset="0"/>
              <a:cs typeface="Lao U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502920" y="259080"/>
            <a:ext cx="9052560" cy="1295400"/>
          </a:xfrm>
        </p:spPr>
        <p:txBody>
          <a:bodyPr/>
          <a:lstStyle/>
          <a:p>
            <a:r>
              <a:rPr lang="en-US" sz="3900" b="1" dirty="0">
                <a:latin typeface="Lao UI" pitchFamily="34" charset="0"/>
                <a:ea typeface="Lao UI" pitchFamily="34" charset="0"/>
                <a:cs typeface="Lao UI" pitchFamily="34" charset="0"/>
              </a:rPr>
              <a:t>SPARC Model Atmosphere</a:t>
            </a:r>
            <a:r>
              <a:rPr lang="en-US" sz="4500" b="1" dirty="0">
                <a:latin typeface="Lao UI" pitchFamily="34" charset="0"/>
                <a:ea typeface="Lao UI" pitchFamily="34" charset="0"/>
                <a:cs typeface="Lao UI" pitchFamily="34" charset="0"/>
              </a:rPr>
              <a:t/>
            </a:r>
            <a:br>
              <a:rPr lang="en-US" sz="4500" b="1" dirty="0">
                <a:latin typeface="Lao UI" pitchFamily="34" charset="0"/>
                <a:ea typeface="Lao UI" pitchFamily="34" charset="0"/>
                <a:cs typeface="Lao UI" pitchFamily="34" charset="0"/>
              </a:rPr>
            </a:br>
            <a:r>
              <a:rPr lang="en-US" sz="2800" dirty="0" err="1">
                <a:latin typeface="Lao UI" pitchFamily="34" charset="0"/>
                <a:ea typeface="Lao UI" pitchFamily="34" charset="0"/>
                <a:cs typeface="Lao UI" pitchFamily="34" charset="0"/>
              </a:rPr>
              <a:t>Substellar</a:t>
            </a:r>
            <a:r>
              <a:rPr lang="en-US" sz="2800" dirty="0">
                <a:latin typeface="Lao UI" pitchFamily="34" charset="0"/>
                <a:ea typeface="Lao UI" pitchFamily="34" charset="0"/>
                <a:cs typeface="Lao UI" pitchFamily="34" charset="0"/>
              </a:rPr>
              <a:t> and Planetary Atmospheric Radiation and Circulation Model </a:t>
            </a:r>
          </a:p>
        </p:txBody>
      </p:sp>
      <mc:AlternateContent xmlns:mc="http://schemas.openxmlformats.org/markup-compatibility/2006" xmlns:a14="http://schemas.microsoft.com/office/drawing/2010/main">
        <mc:Choice Requires="a14">
          <p:sp>
            <p:nvSpPr>
              <p:cNvPr id="5123" name="Content Placeholder 2"/>
              <p:cNvSpPr>
                <a:spLocks noGrp="1"/>
              </p:cNvSpPr>
              <p:nvPr>
                <p:ph sz="half" idx="1"/>
              </p:nvPr>
            </p:nvSpPr>
            <p:spPr>
              <a:xfrm>
                <a:off x="143870" y="1640840"/>
                <a:ext cx="5448300" cy="5129425"/>
              </a:xfrm>
            </p:spPr>
            <p:txBody>
              <a:bodyPr/>
              <a:lstStyle/>
              <a:p>
                <a:pPr marL="0" indent="0">
                  <a:spcBef>
                    <a:spcPts val="0"/>
                  </a:spcBef>
                  <a:buNone/>
                </a:pPr>
                <a:r>
                  <a:rPr lang="en-US" sz="2700" dirty="0">
                    <a:solidFill>
                      <a:srgbClr val="FFFF00"/>
                    </a:solidFill>
                    <a:latin typeface="Lao UI" pitchFamily="34" charset="0"/>
                    <a:ea typeface="Lao UI" pitchFamily="34" charset="0"/>
                    <a:cs typeface="Lao UI" pitchFamily="34" charset="0"/>
                  </a:rPr>
                  <a:t>MITgcm</a:t>
                </a:r>
              </a:p>
              <a:p>
                <a:pPr>
                  <a:spcBef>
                    <a:spcPts val="0"/>
                  </a:spcBef>
                </a:pPr>
                <a:r>
                  <a:rPr lang="en-US" sz="2700" dirty="0">
                    <a:latin typeface="Lao UI" pitchFamily="34" charset="0"/>
                    <a:ea typeface="Lao UI" pitchFamily="34" charset="0"/>
                    <a:cs typeface="Lao UI" pitchFamily="34" charset="0"/>
                  </a:rPr>
                  <a:t>Solves 3-D primitive equations</a:t>
                </a:r>
              </a:p>
              <a:p>
                <a:pPr marL="0" indent="0" algn="ctr">
                  <a:spcBef>
                    <a:spcPts val="0"/>
                  </a:spcBef>
                  <a:buNone/>
                </a:pPr>
                <a14:m>
                  <m:oMathPara xmlns:m="http://schemas.openxmlformats.org/officeDocument/2006/math">
                    <m:oMathParaPr>
                      <m:jc m:val="centerGroup"/>
                    </m:oMathParaPr>
                    <m:oMath xmlns:m="http://schemas.openxmlformats.org/officeDocument/2006/math">
                      <m:f>
                        <m:fPr>
                          <m:ctrlPr>
                            <a:rPr lang="en-US" sz="2000" i="1">
                              <a:latin typeface="Cambria Math"/>
                              <a:ea typeface="Lao UI" pitchFamily="34" charset="0"/>
                              <a:cs typeface="Lao UI" pitchFamily="34" charset="0"/>
                            </a:rPr>
                          </m:ctrlPr>
                        </m:fPr>
                        <m:num>
                          <m:r>
                            <a:rPr lang="en-US" sz="2000" i="1">
                              <a:latin typeface="Cambria Math"/>
                              <a:ea typeface="Lao UI" pitchFamily="34" charset="0"/>
                              <a:cs typeface="Lao UI" pitchFamily="34" charset="0"/>
                            </a:rPr>
                            <m:t>𝑑</m:t>
                          </m:r>
                          <m:r>
                            <m:rPr>
                              <m:sty m:val="p"/>
                            </m:rPr>
                            <a:rPr lang="en-US" sz="2000">
                              <a:latin typeface="Cambria Math"/>
                              <a:ea typeface="Lao UI" pitchFamily="34" charset="0"/>
                              <a:cs typeface="Lao UI" pitchFamily="34" charset="0"/>
                            </a:rPr>
                            <m:t>v</m:t>
                          </m:r>
                        </m:num>
                        <m:den>
                          <m:r>
                            <a:rPr lang="en-US" sz="2000" i="1">
                              <a:latin typeface="Cambria Math"/>
                              <a:ea typeface="Lao UI" pitchFamily="34" charset="0"/>
                              <a:cs typeface="Lao UI" pitchFamily="34" charset="0"/>
                            </a:rPr>
                            <m:t>𝑑𝑡</m:t>
                          </m:r>
                        </m:den>
                      </m:f>
                      <m:r>
                        <a:rPr lang="en-US" sz="2000" i="1">
                          <a:latin typeface="Cambria Math"/>
                          <a:ea typeface="Lao UI" pitchFamily="34" charset="0"/>
                          <a:cs typeface="Lao UI" pitchFamily="34" charset="0"/>
                        </a:rPr>
                        <m:t>=−</m:t>
                      </m:r>
                      <m:r>
                        <a:rPr lang="en-US" sz="2000">
                          <a:latin typeface="Cambria Math"/>
                          <a:ea typeface="Cambria Math"/>
                          <a:cs typeface="Lao UI" pitchFamily="34" charset="0"/>
                        </a:rPr>
                        <m:t>𝛻</m:t>
                      </m:r>
                      <m:r>
                        <m:rPr>
                          <m:sty m:val="p"/>
                        </m:rPr>
                        <a:rPr lang="el-GR" sz="2000" i="1">
                          <a:latin typeface="Cambria Math"/>
                          <a:ea typeface="Cambria Math"/>
                          <a:cs typeface="Lao UI" pitchFamily="34" charset="0"/>
                        </a:rPr>
                        <m:t>Φ</m:t>
                      </m:r>
                      <m:r>
                        <a:rPr lang="en-US" sz="2000" i="1">
                          <a:latin typeface="Cambria Math"/>
                          <a:ea typeface="Cambria Math"/>
                          <a:cs typeface="Lao UI" pitchFamily="34" charset="0"/>
                        </a:rPr>
                        <m:t>−</m:t>
                      </m:r>
                      <m:r>
                        <a:rPr lang="en-US" sz="2000" i="1">
                          <a:latin typeface="Cambria Math"/>
                          <a:ea typeface="Cambria Math"/>
                          <a:cs typeface="Lao UI" pitchFamily="34" charset="0"/>
                        </a:rPr>
                        <m:t>𝑓</m:t>
                      </m:r>
                      <m:r>
                        <m:rPr>
                          <m:sty m:val="p"/>
                        </m:rPr>
                        <a:rPr lang="en-US" sz="2000">
                          <a:latin typeface="Cambria Math"/>
                          <a:ea typeface="Cambria Math"/>
                          <a:cs typeface="Lao UI" pitchFamily="34" charset="0"/>
                        </a:rPr>
                        <m:t>k</m:t>
                      </m:r>
                      <m:r>
                        <a:rPr lang="en-US" sz="2000">
                          <a:latin typeface="Cambria Math"/>
                          <a:ea typeface="Cambria Math"/>
                          <a:cs typeface="Lao UI" pitchFamily="34" charset="0"/>
                        </a:rPr>
                        <m:t> </m:t>
                      </m:r>
                      <m:r>
                        <a:rPr lang="en-US" sz="2000" i="1">
                          <a:latin typeface="Cambria Math"/>
                          <a:ea typeface="Cambria Math"/>
                          <a:cs typeface="Lao UI" pitchFamily="34" charset="0"/>
                        </a:rPr>
                        <m:t>×</m:t>
                      </m:r>
                      <m:r>
                        <m:rPr>
                          <m:sty m:val="p"/>
                        </m:rPr>
                        <a:rPr lang="en-US" sz="2000">
                          <a:latin typeface="Cambria Math"/>
                          <a:ea typeface="Cambria Math"/>
                          <a:cs typeface="Lao UI" pitchFamily="34" charset="0"/>
                        </a:rPr>
                        <m:t>v</m:t>
                      </m:r>
                    </m:oMath>
                  </m:oMathPara>
                </a14:m>
                <a:endParaRPr lang="en-US" sz="2000" dirty="0">
                  <a:latin typeface="Lao UI" pitchFamily="34" charset="0"/>
                  <a:ea typeface="Cambria Math"/>
                  <a:cs typeface="Lao UI" pitchFamily="34" charset="0"/>
                </a:endParaRPr>
              </a:p>
              <a:p>
                <a:pPr marL="0" indent="0" algn="ctr">
                  <a:spcBef>
                    <a:spcPts val="0"/>
                  </a:spcBef>
                  <a:buNone/>
                </a:pPr>
                <a14:m>
                  <m:oMathPara xmlns:m="http://schemas.openxmlformats.org/officeDocument/2006/math">
                    <m:oMathParaPr>
                      <m:jc m:val="centerGroup"/>
                    </m:oMathParaPr>
                    <m:oMath xmlns:m="http://schemas.openxmlformats.org/officeDocument/2006/math">
                      <m:f>
                        <m:fPr>
                          <m:ctrlPr>
                            <a:rPr lang="en-US" sz="2000" i="1">
                              <a:latin typeface="Cambria Math"/>
                              <a:ea typeface="Lao UI" pitchFamily="34" charset="0"/>
                              <a:cs typeface="Lao UI" pitchFamily="34" charset="0"/>
                            </a:rPr>
                          </m:ctrlPr>
                        </m:fPr>
                        <m:num>
                          <m:r>
                            <a:rPr lang="en-US" sz="2000" i="1">
                              <a:latin typeface="Cambria Math"/>
                              <a:ea typeface="Lao UI" pitchFamily="34" charset="0"/>
                              <a:cs typeface="Lao UI" pitchFamily="34" charset="0"/>
                            </a:rPr>
                            <m:t>𝜕</m:t>
                          </m:r>
                          <m:r>
                            <m:rPr>
                              <m:sty m:val="p"/>
                            </m:rPr>
                            <a:rPr lang="el-GR" sz="2000" i="1">
                              <a:latin typeface="Cambria Math"/>
                              <a:ea typeface="Cambria Math"/>
                              <a:cs typeface="Lao UI" pitchFamily="34" charset="0"/>
                            </a:rPr>
                            <m:t>Φ</m:t>
                          </m:r>
                        </m:num>
                        <m:den>
                          <m:r>
                            <a:rPr lang="en-US" sz="2000" i="1">
                              <a:latin typeface="Cambria Math"/>
                              <a:ea typeface="Lao UI" pitchFamily="34" charset="0"/>
                              <a:cs typeface="Lao UI" pitchFamily="34" charset="0"/>
                            </a:rPr>
                            <m:t>𝜕</m:t>
                          </m:r>
                          <m:r>
                            <a:rPr lang="en-US" sz="2000" i="1">
                              <a:latin typeface="Cambria Math"/>
                              <a:ea typeface="Lao UI" pitchFamily="34" charset="0"/>
                              <a:cs typeface="Lao UI" pitchFamily="34" charset="0"/>
                            </a:rPr>
                            <m:t>𝑝</m:t>
                          </m:r>
                        </m:den>
                      </m:f>
                      <m:r>
                        <a:rPr lang="en-US" sz="2000" i="1">
                          <a:latin typeface="Cambria Math"/>
                          <a:ea typeface="Lao UI" pitchFamily="34" charset="0"/>
                          <a:cs typeface="Lao UI" pitchFamily="34" charset="0"/>
                        </a:rPr>
                        <m:t>=−</m:t>
                      </m:r>
                      <m:f>
                        <m:fPr>
                          <m:ctrlPr>
                            <a:rPr lang="en-US" sz="2000" i="1">
                              <a:latin typeface="Cambria Math"/>
                              <a:cs typeface="Lao UI" pitchFamily="34" charset="0"/>
                            </a:rPr>
                          </m:ctrlPr>
                        </m:fPr>
                        <m:num>
                          <m:r>
                            <a:rPr lang="en-US" sz="2000" i="1">
                              <a:latin typeface="Cambria Math"/>
                              <a:cs typeface="Lao UI" pitchFamily="34" charset="0"/>
                            </a:rPr>
                            <m:t>1</m:t>
                          </m:r>
                        </m:num>
                        <m:den>
                          <m:r>
                            <a:rPr lang="en-US" sz="2000" i="1">
                              <a:latin typeface="Cambria Math"/>
                              <a:ea typeface="Cambria Math"/>
                              <a:cs typeface="Lao UI" pitchFamily="34" charset="0"/>
                            </a:rPr>
                            <m:t>𝜌</m:t>
                          </m:r>
                        </m:den>
                      </m:f>
                    </m:oMath>
                  </m:oMathPara>
                </a14:m>
                <a:endParaRPr lang="en-US" sz="2000" dirty="0">
                  <a:latin typeface="Lao UI" pitchFamily="34" charset="0"/>
                  <a:ea typeface="Lao UI" pitchFamily="34" charset="0"/>
                  <a:cs typeface="Lao UI" pitchFamily="34" charset="0"/>
                </a:endParaRPr>
              </a:p>
              <a:p>
                <a:pPr marL="0" indent="0" algn="ctr">
                  <a:spcBef>
                    <a:spcPts val="0"/>
                  </a:spcBef>
                  <a:buNone/>
                </a:pPr>
                <a14:m>
                  <m:oMathPara xmlns:m="http://schemas.openxmlformats.org/officeDocument/2006/math">
                    <m:oMathParaPr>
                      <m:jc m:val="centerGroup"/>
                    </m:oMathParaPr>
                    <m:oMath xmlns:m="http://schemas.openxmlformats.org/officeDocument/2006/math">
                      <m:r>
                        <a:rPr lang="en-US" sz="2000">
                          <a:latin typeface="Cambria Math"/>
                          <a:ea typeface="Cambria Math"/>
                          <a:cs typeface="Lao UI" pitchFamily="34" charset="0"/>
                        </a:rPr>
                        <m:t>𝛻</m:t>
                      </m:r>
                      <m:r>
                        <a:rPr lang="en-US" sz="2000" i="1">
                          <a:latin typeface="Cambria Math"/>
                          <a:ea typeface="Cambria Math"/>
                          <a:cs typeface="Lao UI" pitchFamily="34" charset="0"/>
                        </a:rPr>
                        <m:t>∙</m:t>
                      </m:r>
                      <m:r>
                        <m:rPr>
                          <m:sty m:val="p"/>
                        </m:rPr>
                        <a:rPr lang="en-US" sz="2000">
                          <a:latin typeface="Cambria Math"/>
                          <a:ea typeface="Cambria Math"/>
                          <a:cs typeface="Lao UI" pitchFamily="34" charset="0"/>
                        </a:rPr>
                        <m:t>v</m:t>
                      </m:r>
                      <m:r>
                        <a:rPr lang="en-US" sz="2000">
                          <a:latin typeface="Cambria Math"/>
                          <a:ea typeface="Cambria Math"/>
                          <a:cs typeface="Lao UI" pitchFamily="34" charset="0"/>
                        </a:rPr>
                        <m:t>+</m:t>
                      </m:r>
                      <m:f>
                        <m:fPr>
                          <m:ctrlPr>
                            <a:rPr lang="en-US" sz="2000" i="1">
                              <a:latin typeface="Cambria Math"/>
                              <a:ea typeface="Cambria Math"/>
                              <a:cs typeface="Lao UI" pitchFamily="34" charset="0"/>
                            </a:rPr>
                          </m:ctrlPr>
                        </m:fPr>
                        <m:num>
                          <m:r>
                            <a:rPr lang="en-US" sz="2000" i="1">
                              <a:latin typeface="Cambria Math"/>
                              <a:ea typeface="Cambria Math"/>
                              <a:cs typeface="Lao UI" pitchFamily="34" charset="0"/>
                            </a:rPr>
                            <m:t>𝜕𝜔</m:t>
                          </m:r>
                        </m:num>
                        <m:den>
                          <m:r>
                            <a:rPr lang="en-US" sz="2000" i="1">
                              <a:latin typeface="Cambria Math"/>
                              <a:ea typeface="Cambria Math"/>
                              <a:cs typeface="Lao UI" pitchFamily="34" charset="0"/>
                            </a:rPr>
                            <m:t>𝜕</m:t>
                          </m:r>
                          <m:r>
                            <a:rPr lang="en-US" sz="2000" i="1">
                              <a:latin typeface="Cambria Math"/>
                              <a:ea typeface="Cambria Math"/>
                              <a:cs typeface="Lao UI" pitchFamily="34" charset="0"/>
                            </a:rPr>
                            <m:t>𝑝</m:t>
                          </m:r>
                        </m:den>
                      </m:f>
                      <m:r>
                        <a:rPr lang="en-US" sz="2000" i="1">
                          <a:latin typeface="Cambria Math"/>
                          <a:ea typeface="Cambria Math"/>
                          <a:cs typeface="Lao UI" pitchFamily="34" charset="0"/>
                        </a:rPr>
                        <m:t>=0</m:t>
                      </m:r>
                    </m:oMath>
                  </m:oMathPara>
                </a14:m>
                <a:endParaRPr lang="en-US" sz="2000" dirty="0">
                  <a:latin typeface="Lao UI" pitchFamily="34" charset="0"/>
                  <a:ea typeface="Cambria Math"/>
                  <a:cs typeface="Lao UI" pitchFamily="34" charset="0"/>
                </a:endParaRPr>
              </a:p>
              <a:p>
                <a:pPr marL="0" indent="0" algn="ctr">
                  <a:spcBef>
                    <a:spcPts val="0"/>
                  </a:spcBef>
                  <a:buNone/>
                </a:pPr>
                <a14:m>
                  <m:oMathPara xmlns:m="http://schemas.openxmlformats.org/officeDocument/2006/math">
                    <m:oMathParaPr>
                      <m:jc m:val="centerGroup"/>
                    </m:oMathParaPr>
                    <m:oMath xmlns:m="http://schemas.openxmlformats.org/officeDocument/2006/math">
                      <m:f>
                        <m:fPr>
                          <m:ctrlPr>
                            <a:rPr lang="en-US" sz="2000" i="1">
                              <a:latin typeface="Cambria Math"/>
                              <a:ea typeface="Lao UI" pitchFamily="34" charset="0"/>
                              <a:cs typeface="Lao UI" pitchFamily="34" charset="0"/>
                            </a:rPr>
                          </m:ctrlPr>
                        </m:fPr>
                        <m:num>
                          <m:r>
                            <a:rPr lang="en-US" sz="2000" i="1">
                              <a:latin typeface="Cambria Math"/>
                              <a:ea typeface="Lao UI" pitchFamily="34" charset="0"/>
                              <a:cs typeface="Lao UI" pitchFamily="34" charset="0"/>
                            </a:rPr>
                            <m:t>𝑑𝑇</m:t>
                          </m:r>
                        </m:num>
                        <m:den>
                          <m:r>
                            <a:rPr lang="en-US" sz="2000" i="1">
                              <a:latin typeface="Cambria Math"/>
                              <a:ea typeface="Lao UI" pitchFamily="34" charset="0"/>
                              <a:cs typeface="Lao UI" pitchFamily="34" charset="0"/>
                            </a:rPr>
                            <m:t>𝑑𝑡</m:t>
                          </m:r>
                        </m:den>
                      </m:f>
                      <m:r>
                        <a:rPr lang="en-US" sz="2000" i="1">
                          <a:latin typeface="Cambria Math"/>
                          <a:ea typeface="Lao UI" pitchFamily="34" charset="0"/>
                          <a:cs typeface="Lao UI" pitchFamily="34" charset="0"/>
                        </a:rPr>
                        <m:t>=</m:t>
                      </m:r>
                      <m:f>
                        <m:fPr>
                          <m:ctrlPr>
                            <a:rPr lang="en-US" sz="2000" i="1">
                              <a:latin typeface="Cambria Math"/>
                              <a:cs typeface="Lao UI" pitchFamily="34" charset="0"/>
                            </a:rPr>
                          </m:ctrlPr>
                        </m:fPr>
                        <m:num>
                          <m:r>
                            <a:rPr lang="en-US" sz="2000" i="1">
                              <a:latin typeface="Cambria Math"/>
                              <a:cs typeface="Lao UI" pitchFamily="34" charset="0"/>
                            </a:rPr>
                            <m:t>𝑞</m:t>
                          </m:r>
                        </m:num>
                        <m:den>
                          <m:sSub>
                            <m:sSubPr>
                              <m:ctrlPr>
                                <a:rPr lang="en-US" sz="2000" i="1">
                                  <a:latin typeface="Cambria Math"/>
                                  <a:cs typeface="Lao UI" pitchFamily="34" charset="0"/>
                                </a:rPr>
                              </m:ctrlPr>
                            </m:sSubPr>
                            <m:e>
                              <m:r>
                                <a:rPr lang="en-US" sz="2000" i="1">
                                  <a:latin typeface="Cambria Math"/>
                                  <a:cs typeface="Lao UI" pitchFamily="34" charset="0"/>
                                </a:rPr>
                                <m:t>𝑐</m:t>
                              </m:r>
                            </m:e>
                            <m:sub>
                              <m:r>
                                <a:rPr lang="en-US" sz="2000" i="1">
                                  <a:latin typeface="Cambria Math"/>
                                  <a:cs typeface="Lao UI" pitchFamily="34" charset="0"/>
                                </a:rPr>
                                <m:t>𝑝</m:t>
                              </m:r>
                            </m:sub>
                          </m:sSub>
                        </m:den>
                      </m:f>
                      <m:r>
                        <a:rPr lang="en-US" sz="2000" i="1">
                          <a:latin typeface="Cambria Math"/>
                          <a:cs typeface="Lao UI" pitchFamily="34" charset="0"/>
                        </a:rPr>
                        <m:t>+</m:t>
                      </m:r>
                      <m:f>
                        <m:fPr>
                          <m:ctrlPr>
                            <a:rPr lang="en-US" sz="2000" i="1">
                              <a:latin typeface="Cambria Math"/>
                              <a:cs typeface="Lao UI" pitchFamily="34" charset="0"/>
                            </a:rPr>
                          </m:ctrlPr>
                        </m:fPr>
                        <m:num>
                          <m:r>
                            <a:rPr lang="en-US" sz="2000" i="1">
                              <a:latin typeface="Cambria Math"/>
                              <a:ea typeface="Cambria Math"/>
                              <a:cs typeface="Lao UI" pitchFamily="34" charset="0"/>
                            </a:rPr>
                            <m:t>𝜔</m:t>
                          </m:r>
                        </m:num>
                        <m:den>
                          <m:r>
                            <a:rPr lang="en-US" sz="2000" i="1">
                              <a:latin typeface="Cambria Math"/>
                              <a:ea typeface="Cambria Math"/>
                              <a:cs typeface="Lao UI" pitchFamily="34" charset="0"/>
                            </a:rPr>
                            <m:t>𝜌</m:t>
                          </m:r>
                          <m:sSub>
                            <m:sSubPr>
                              <m:ctrlPr>
                                <a:rPr lang="en-US" sz="2000" i="1">
                                  <a:latin typeface="Cambria Math"/>
                                  <a:ea typeface="Cambria Math"/>
                                  <a:cs typeface="Lao UI" pitchFamily="34" charset="0"/>
                                </a:rPr>
                              </m:ctrlPr>
                            </m:sSubPr>
                            <m:e>
                              <m:r>
                                <a:rPr lang="en-US" sz="2000" i="1">
                                  <a:latin typeface="Cambria Math"/>
                                  <a:ea typeface="Cambria Math"/>
                                  <a:cs typeface="Lao UI" pitchFamily="34" charset="0"/>
                                </a:rPr>
                                <m:t>𝑐</m:t>
                              </m:r>
                            </m:e>
                            <m:sub>
                              <m:r>
                                <a:rPr lang="en-US" sz="2000" i="1">
                                  <a:latin typeface="Cambria Math"/>
                                  <a:ea typeface="Cambria Math"/>
                                  <a:cs typeface="Lao UI" pitchFamily="34" charset="0"/>
                                </a:rPr>
                                <m:t>𝑝</m:t>
                              </m:r>
                            </m:sub>
                          </m:sSub>
                        </m:den>
                      </m:f>
                    </m:oMath>
                  </m:oMathPara>
                </a14:m>
                <a:endParaRPr lang="en-US" sz="2000" dirty="0">
                  <a:latin typeface="Lao UI" pitchFamily="34" charset="0"/>
                  <a:ea typeface="Lao UI" pitchFamily="34" charset="0"/>
                  <a:cs typeface="Lao UI" pitchFamily="34" charset="0"/>
                </a:endParaRPr>
              </a:p>
              <a:p>
                <a:pPr marL="0" indent="0">
                  <a:spcBef>
                    <a:spcPts val="0"/>
                  </a:spcBef>
                  <a:buNone/>
                </a:pPr>
                <a:r>
                  <a:rPr lang="en-US" sz="2700" dirty="0" err="1">
                    <a:solidFill>
                      <a:srgbClr val="FFFF00"/>
                    </a:solidFill>
                    <a:latin typeface="Lao UI" pitchFamily="34" charset="0"/>
                    <a:ea typeface="Lao UI" pitchFamily="34" charset="0"/>
                    <a:cs typeface="Lao UI" pitchFamily="34" charset="0"/>
                  </a:rPr>
                  <a:t>Radiative</a:t>
                </a:r>
                <a:r>
                  <a:rPr lang="en-US" sz="2700" dirty="0">
                    <a:solidFill>
                      <a:srgbClr val="FFFF00"/>
                    </a:solidFill>
                    <a:latin typeface="Lao UI" pitchFamily="34" charset="0"/>
                    <a:ea typeface="Lao UI" pitchFamily="34" charset="0"/>
                    <a:cs typeface="Lao UI" pitchFamily="34" charset="0"/>
                  </a:rPr>
                  <a:t> Transfer</a:t>
                </a:r>
              </a:p>
              <a:p>
                <a:pPr>
                  <a:spcBef>
                    <a:spcPts val="0"/>
                  </a:spcBef>
                </a:pPr>
                <a:r>
                  <a:rPr lang="en-US" sz="2700" dirty="0">
                    <a:latin typeface="Lao UI" pitchFamily="34" charset="0"/>
                    <a:ea typeface="Lao UI" pitchFamily="34" charset="0"/>
                    <a:cs typeface="Lao UI" pitchFamily="34" charset="0"/>
                  </a:rPr>
                  <a:t>Based on RT model by Marley and McKay (1999)</a:t>
                </a:r>
              </a:p>
              <a:p>
                <a:pPr>
                  <a:spcBef>
                    <a:spcPts val="0"/>
                  </a:spcBef>
                </a:pPr>
                <a:r>
                  <a:rPr lang="en-US" sz="2700" dirty="0">
                    <a:latin typeface="Lao UI" pitchFamily="34" charset="0"/>
                    <a:ea typeface="Lao UI" pitchFamily="34" charset="0"/>
                    <a:cs typeface="Lao UI" pitchFamily="34" charset="0"/>
                  </a:rPr>
                  <a:t>Plane-parallel, two-stream</a:t>
                </a:r>
              </a:p>
              <a:p>
                <a:pPr>
                  <a:spcBef>
                    <a:spcPts val="0"/>
                  </a:spcBef>
                </a:pPr>
                <a:r>
                  <a:rPr lang="en-US" sz="2700" dirty="0">
                    <a:latin typeface="Lao UI" pitchFamily="34" charset="0"/>
                    <a:ea typeface="Lao UI" pitchFamily="34" charset="0"/>
                    <a:cs typeface="Lao UI" pitchFamily="34" charset="0"/>
                  </a:rPr>
                  <a:t>Opacities binned using correlated-k method</a:t>
                </a:r>
              </a:p>
              <a:p>
                <a:pPr>
                  <a:spcBef>
                    <a:spcPts val="0"/>
                  </a:spcBef>
                </a:pPr>
                <a:endParaRPr lang="en-US" sz="2700" dirty="0">
                  <a:latin typeface="Lao UI" pitchFamily="34" charset="0"/>
                  <a:ea typeface="Lao UI" pitchFamily="34" charset="0"/>
                  <a:cs typeface="Lao UI" pitchFamily="34" charset="0"/>
                </a:endParaRPr>
              </a:p>
              <a:p>
                <a:pPr marL="0" indent="0" algn="ctr">
                  <a:spcBef>
                    <a:spcPts val="0"/>
                  </a:spcBef>
                  <a:buNone/>
                </a:pPr>
                <a:endParaRPr lang="en-US" sz="2700" dirty="0">
                  <a:latin typeface="Lao UI" pitchFamily="34" charset="0"/>
                  <a:ea typeface="Lao UI" pitchFamily="34" charset="0"/>
                  <a:cs typeface="Lao UI" pitchFamily="34" charset="0"/>
                </a:endParaRPr>
              </a:p>
              <a:p>
                <a:pPr>
                  <a:spcBef>
                    <a:spcPts val="0"/>
                  </a:spcBef>
                  <a:buNone/>
                </a:pPr>
                <a:endParaRPr lang="en-US" sz="2700" dirty="0">
                  <a:latin typeface="Lao UI" pitchFamily="34" charset="0"/>
                  <a:ea typeface="Lao UI" pitchFamily="34" charset="0"/>
                  <a:cs typeface="Lao UI" pitchFamily="34" charset="0"/>
                </a:endParaRPr>
              </a:p>
            </p:txBody>
          </p:sp>
        </mc:Choice>
        <mc:Fallback xmlns="">
          <p:sp>
            <p:nvSpPr>
              <p:cNvPr id="5123" name="Content Placeholder 2"/>
              <p:cNvSpPr>
                <a:spLocks noGrp="1" noRot="1" noChangeAspect="1" noMove="1" noResize="1" noEditPoints="1" noAdjustHandles="1" noChangeArrowheads="1" noChangeShapeType="1" noTextEdit="1"/>
              </p:cNvSpPr>
              <p:nvPr>
                <p:ph sz="half" idx="1"/>
              </p:nvPr>
            </p:nvSpPr>
            <p:spPr>
              <a:xfrm>
                <a:off x="130791" y="1447800"/>
                <a:ext cx="4953000" cy="4525963"/>
              </a:xfrm>
              <a:blipFill rotWithShape="1">
                <a:blip r:embed="rId3"/>
                <a:stretch>
                  <a:fillRect l="-1845" t="-943" b="-19542"/>
                </a:stretch>
              </a:blipFill>
            </p:spPr>
            <p:txBody>
              <a:bodyPr/>
              <a:lstStyle/>
              <a:p>
                <a:r>
                  <a:rPr lang="en-US">
                    <a:noFill/>
                  </a:rPr>
                  <a:t> </a:t>
                </a:r>
              </a:p>
            </p:txBody>
          </p:sp>
        </mc:Fallback>
      </mc:AlternateContent>
      <p:pic>
        <p:nvPicPr>
          <p:cNvPr id="5"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3580" y="2159001"/>
            <a:ext cx="3356293" cy="3483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 name="TextBox 1"/>
          <p:cNvSpPr txBox="1"/>
          <p:nvPr/>
        </p:nvSpPr>
        <p:spPr>
          <a:xfrm>
            <a:off x="6266030" y="5749552"/>
            <a:ext cx="2195081" cy="379876"/>
          </a:xfrm>
          <a:prstGeom prst="rect">
            <a:avLst/>
          </a:prstGeom>
          <a:noFill/>
        </p:spPr>
        <p:txBody>
          <a:bodyPr wrap="none" lIns="101882" tIns="50941" rIns="101882" bIns="50941" rtlCol="0">
            <a:spAutoFit/>
          </a:bodyPr>
          <a:lstStyle/>
          <a:p>
            <a:r>
              <a:rPr lang="en-US" b="1" dirty="0" smtClean="0">
                <a:latin typeface="Lao UI" pitchFamily="34" charset="0"/>
                <a:cs typeface="Lao UI" pitchFamily="34" charset="0"/>
              </a:rPr>
              <a:t>Cubed sphere grid</a:t>
            </a:r>
            <a:endParaRPr lang="en-US" b="1" dirty="0">
              <a:latin typeface="Lao UI" pitchFamily="34" charset="0"/>
              <a:cs typeface="Lao UI" pitchFamily="34" charset="0"/>
            </a:endParaRPr>
          </a:p>
        </p:txBody>
      </p:sp>
    </p:spTree>
    <p:extLst>
      <p:ext uri="{BB962C8B-B14F-4D97-AF65-F5344CB8AC3E}">
        <p14:creationId xmlns:p14="http://schemas.microsoft.com/office/powerpoint/2010/main" val="11391864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19"/>
          <p:cNvGrpSpPr>
            <a:grpSpLocks/>
          </p:cNvGrpSpPr>
          <p:nvPr/>
        </p:nvGrpSpPr>
        <p:grpSpPr bwMode="auto">
          <a:xfrm>
            <a:off x="4741485" y="1740350"/>
            <a:ext cx="5140960" cy="5786120"/>
            <a:chOff x="6129338" y="1219200"/>
            <a:chExt cx="6654800" cy="8382000"/>
          </a:xfrm>
        </p:grpSpPr>
        <p:sp>
          <p:nvSpPr>
            <p:cNvPr id="14342" name="Line 2"/>
            <p:cNvSpPr>
              <a:spLocks noChangeShapeType="1"/>
            </p:cNvSpPr>
            <p:nvPr/>
          </p:nvSpPr>
          <p:spPr bwMode="auto">
            <a:xfrm rot="10800000" flipH="1">
              <a:off x="6705600" y="7518400"/>
              <a:ext cx="2755900" cy="1387475"/>
            </a:xfrm>
            <a:prstGeom prst="line">
              <a:avLst/>
            </a:prstGeom>
            <a:noFill/>
            <a:ln w="381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4343" name="Line 3"/>
            <p:cNvSpPr>
              <a:spLocks noChangeShapeType="1"/>
            </p:cNvSpPr>
            <p:nvPr/>
          </p:nvSpPr>
          <p:spPr bwMode="auto">
            <a:xfrm>
              <a:off x="9537700" y="7607300"/>
              <a:ext cx="1704975" cy="876300"/>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4344" name="Oval 5"/>
            <p:cNvSpPr>
              <a:spLocks/>
            </p:cNvSpPr>
            <p:nvPr/>
          </p:nvSpPr>
          <p:spPr bwMode="auto">
            <a:xfrm>
              <a:off x="6616700" y="1574800"/>
              <a:ext cx="5702300" cy="7708900"/>
            </a:xfrm>
            <a:prstGeom prst="ellipse">
              <a:avLst/>
            </a:prstGeom>
            <a:noFill/>
            <a:ln w="635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latin typeface="Lao UI" pitchFamily="34" charset="0"/>
              </a:endParaRPr>
            </a:p>
          </p:txBody>
        </p:sp>
        <p:sp>
          <p:nvSpPr>
            <p:cNvPr id="14345" name="Line 6"/>
            <p:cNvSpPr>
              <a:spLocks noChangeShapeType="1"/>
            </p:cNvSpPr>
            <p:nvPr/>
          </p:nvSpPr>
          <p:spPr bwMode="auto">
            <a:xfrm>
              <a:off x="9464675" y="1219200"/>
              <a:ext cx="50800" cy="8382000"/>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4346" name="Oval 7"/>
            <p:cNvSpPr>
              <a:spLocks/>
            </p:cNvSpPr>
            <p:nvPr/>
          </p:nvSpPr>
          <p:spPr bwMode="auto">
            <a:xfrm>
              <a:off x="9093200" y="7162800"/>
              <a:ext cx="800100" cy="787400"/>
            </a:xfrm>
            <a:prstGeom prst="ellipse">
              <a:avLst/>
            </a:prstGeom>
            <a:solidFill>
              <a:schemeClr val="accent1"/>
            </a:solidFill>
            <a:ln w="25400">
              <a:solidFill>
                <a:schemeClr val="tx1"/>
              </a:solidFill>
              <a:miter lim="800000"/>
              <a:headEnd/>
              <a:tailEnd/>
            </a:ln>
          </p:spPr>
          <p:txBody>
            <a:bodyPr lIns="0" tIns="0" rIns="0" bIns="0"/>
            <a:lstStyle/>
            <a:p>
              <a:endParaRPr lang="en-US">
                <a:latin typeface="Lao UI" pitchFamily="34" charset="0"/>
              </a:endParaRPr>
            </a:p>
          </p:txBody>
        </p:sp>
        <p:sp>
          <p:nvSpPr>
            <p:cNvPr id="14347" name="Line 8"/>
            <p:cNvSpPr>
              <a:spLocks noChangeShapeType="1"/>
            </p:cNvSpPr>
            <p:nvPr/>
          </p:nvSpPr>
          <p:spPr bwMode="auto">
            <a:xfrm>
              <a:off x="6129338" y="5367338"/>
              <a:ext cx="6654800" cy="50800"/>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4348" name="Line 9"/>
            <p:cNvSpPr>
              <a:spLocks noChangeShapeType="1"/>
            </p:cNvSpPr>
            <p:nvPr/>
          </p:nvSpPr>
          <p:spPr bwMode="auto">
            <a:xfrm>
              <a:off x="9347200" y="1641475"/>
              <a:ext cx="15875" cy="3675063"/>
            </a:xfrm>
            <a:prstGeom prst="line">
              <a:avLst/>
            </a:prstGeom>
            <a:noFill/>
            <a:ln w="38100">
              <a:solidFill>
                <a:srgbClr val="FFFF00"/>
              </a:solidFill>
              <a:miter lim="800000"/>
              <a:headEnd type="stealth" w="med" len="me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4349" name="Rectangle 10"/>
            <p:cNvSpPr>
              <a:spLocks/>
            </p:cNvSpPr>
            <p:nvPr/>
          </p:nvSpPr>
          <p:spPr bwMode="auto">
            <a:xfrm>
              <a:off x="8904288" y="3272813"/>
              <a:ext cx="151478" cy="401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i="1">
                  <a:latin typeface="Lao UI" pitchFamily="34" charset="0"/>
                  <a:ea typeface="Gill Sans"/>
                  <a:cs typeface="Lao UI" pitchFamily="34" charset="0"/>
                </a:rPr>
                <a:t>a</a:t>
              </a:r>
            </a:p>
          </p:txBody>
        </p:sp>
        <p:sp>
          <p:nvSpPr>
            <p:cNvPr id="14350" name="Oval 11"/>
            <p:cNvSpPr>
              <a:spLocks/>
            </p:cNvSpPr>
            <p:nvPr/>
          </p:nvSpPr>
          <p:spPr bwMode="auto">
            <a:xfrm>
              <a:off x="11010900" y="8229600"/>
              <a:ext cx="482600" cy="469900"/>
            </a:xfrm>
            <a:prstGeom prst="ellipse">
              <a:avLst/>
            </a:prstGeom>
            <a:solidFill>
              <a:srgbClr val="0000FF"/>
            </a:solidFill>
            <a:ln w="25400">
              <a:solidFill>
                <a:schemeClr val="tx1"/>
              </a:solidFill>
              <a:miter lim="800000"/>
              <a:headEnd/>
              <a:tailEnd/>
            </a:ln>
          </p:spPr>
          <p:txBody>
            <a:bodyPr lIns="0" tIns="0" rIns="0" bIns="0"/>
            <a:lstStyle/>
            <a:p>
              <a:endParaRPr lang="en-US">
                <a:latin typeface="Lao UI" pitchFamily="34" charset="0"/>
              </a:endParaRPr>
            </a:p>
          </p:txBody>
        </p:sp>
        <p:sp>
          <p:nvSpPr>
            <p:cNvPr id="14351" name="Rectangle 12"/>
            <p:cNvSpPr>
              <a:spLocks/>
            </p:cNvSpPr>
            <p:nvPr/>
          </p:nvSpPr>
          <p:spPr bwMode="auto">
            <a:xfrm>
              <a:off x="9720263" y="7844812"/>
              <a:ext cx="93378" cy="401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i="1">
                  <a:latin typeface="Lao UI" pitchFamily="34" charset="0"/>
                  <a:ea typeface="Gill Sans"/>
                  <a:cs typeface="Lao UI" pitchFamily="34" charset="0"/>
                </a:rPr>
                <a:t>f</a:t>
              </a:r>
            </a:p>
          </p:txBody>
        </p:sp>
        <p:sp>
          <p:nvSpPr>
            <p:cNvPr id="14352" name="Rectangle 13"/>
            <p:cNvSpPr>
              <a:spLocks/>
            </p:cNvSpPr>
            <p:nvPr/>
          </p:nvSpPr>
          <p:spPr bwMode="auto">
            <a:xfrm>
              <a:off x="8793163" y="7844812"/>
              <a:ext cx="232403" cy="401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a:latin typeface="Lao UI" pitchFamily="34" charset="0"/>
                  <a:ea typeface="Lucida Grande"/>
                  <a:cs typeface="Lao UI" pitchFamily="34" charset="0"/>
                </a:rPr>
                <a:t>ϖ</a:t>
              </a:r>
            </a:p>
          </p:txBody>
        </p:sp>
        <p:sp>
          <p:nvSpPr>
            <p:cNvPr id="14353" name="Rectangle 15"/>
            <p:cNvSpPr>
              <a:spLocks/>
            </p:cNvSpPr>
            <p:nvPr/>
          </p:nvSpPr>
          <p:spPr bwMode="auto">
            <a:xfrm>
              <a:off x="10509251" y="7451112"/>
              <a:ext cx="103751" cy="401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i="1">
                  <a:latin typeface="Lao UI" pitchFamily="34" charset="0"/>
                  <a:ea typeface="Gill Sans"/>
                  <a:cs typeface="Lao UI" pitchFamily="34" charset="0"/>
                </a:rPr>
                <a:t>r</a:t>
              </a:r>
            </a:p>
          </p:txBody>
        </p:sp>
        <p:sp>
          <p:nvSpPr>
            <p:cNvPr id="14354" name="Line 16"/>
            <p:cNvSpPr>
              <a:spLocks noChangeShapeType="1"/>
            </p:cNvSpPr>
            <p:nvPr/>
          </p:nvSpPr>
          <p:spPr bwMode="auto">
            <a:xfrm>
              <a:off x="9871075" y="7670800"/>
              <a:ext cx="1223963" cy="595313"/>
            </a:xfrm>
            <a:prstGeom prst="line">
              <a:avLst/>
            </a:prstGeom>
            <a:noFill/>
            <a:ln w="38100">
              <a:solidFill>
                <a:srgbClr val="FFFF00"/>
              </a:solidFill>
              <a:miter lim="800000"/>
              <a:headEnd type="stealth" w="med" len="me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4355" name="Line 17"/>
            <p:cNvSpPr>
              <a:spLocks noChangeShapeType="1"/>
            </p:cNvSpPr>
            <p:nvPr/>
          </p:nvSpPr>
          <p:spPr bwMode="auto">
            <a:xfrm rot="10800000">
              <a:off x="9490075" y="5392738"/>
              <a:ext cx="2684463" cy="3073400"/>
            </a:xfrm>
            <a:prstGeom prst="line">
              <a:avLst/>
            </a:prstGeom>
            <a:noFill/>
            <a:ln w="38100">
              <a:solidFill>
                <a:schemeClr val="tx1"/>
              </a:solidFill>
              <a:prstDash val="dash"/>
              <a:miter lim="800000"/>
              <a:headEnd type="stealth" w="med" len="me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4356" name="Line 18"/>
            <p:cNvSpPr>
              <a:spLocks noChangeShapeType="1"/>
            </p:cNvSpPr>
            <p:nvPr/>
          </p:nvSpPr>
          <p:spPr bwMode="auto">
            <a:xfrm rot="10800000" flipH="1">
              <a:off x="9553575" y="8420100"/>
              <a:ext cx="2586038" cy="84138"/>
            </a:xfrm>
            <a:prstGeom prst="line">
              <a:avLst/>
            </a:prstGeom>
            <a:noFill/>
            <a:ln w="38100">
              <a:solidFill>
                <a:schemeClr val="tx1"/>
              </a:solidFill>
              <a:prstDash val="dash"/>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4357" name="Rectangle 19"/>
            <p:cNvSpPr>
              <a:spLocks/>
            </p:cNvSpPr>
            <p:nvPr/>
          </p:nvSpPr>
          <p:spPr bwMode="auto">
            <a:xfrm>
              <a:off x="9555163" y="5952513"/>
              <a:ext cx="151478" cy="401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i="1">
                  <a:latin typeface="Lao UI" pitchFamily="34" charset="0"/>
                  <a:ea typeface="Gill Sans"/>
                  <a:cs typeface="Lao UI" pitchFamily="34" charset="0"/>
                </a:rPr>
                <a:t>E</a:t>
              </a:r>
            </a:p>
          </p:txBody>
        </p:sp>
        <p:sp>
          <p:nvSpPr>
            <p:cNvPr id="14358" name="Rectangle 20"/>
            <p:cNvSpPr>
              <a:spLocks/>
            </p:cNvSpPr>
            <p:nvPr/>
          </p:nvSpPr>
          <p:spPr bwMode="auto">
            <a:xfrm>
              <a:off x="10656887" y="6333512"/>
              <a:ext cx="151478" cy="401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p>
              <a:r>
                <a:rPr lang="en-US" i="1">
                  <a:latin typeface="Lao UI" pitchFamily="34" charset="0"/>
                  <a:ea typeface="Gill Sans"/>
                  <a:cs typeface="Lao UI" pitchFamily="34" charset="0"/>
                </a:rPr>
                <a:t>a</a:t>
              </a:r>
            </a:p>
          </p:txBody>
        </p:sp>
      </p:grpSp>
      <p:sp>
        <p:nvSpPr>
          <p:cNvPr id="14339" name="Title 20"/>
          <p:cNvSpPr>
            <a:spLocks noGrp="1"/>
          </p:cNvSpPr>
          <p:nvPr>
            <p:ph type="title"/>
          </p:nvPr>
        </p:nvSpPr>
        <p:spPr>
          <a:xfrm>
            <a:off x="335280" y="311256"/>
            <a:ext cx="9555480" cy="1295400"/>
          </a:xfrm>
        </p:spPr>
        <p:txBody>
          <a:bodyPr/>
          <a:lstStyle/>
          <a:p>
            <a:r>
              <a:rPr lang="en-US" sz="3800" b="1" dirty="0">
                <a:latin typeface="Lao UI" pitchFamily="34" charset="0"/>
                <a:ea typeface="Lao UI" pitchFamily="34" charset="0"/>
                <a:cs typeface="Lao UI" pitchFamily="34" charset="0"/>
              </a:rPr>
              <a:t>Eccentric </a:t>
            </a:r>
            <a:r>
              <a:rPr lang="en-US" sz="3800" b="1" dirty="0" err="1">
                <a:latin typeface="Lao UI" pitchFamily="34" charset="0"/>
                <a:ea typeface="Lao UI" pitchFamily="34" charset="0"/>
                <a:cs typeface="Lao UI" pitchFamily="34" charset="0"/>
              </a:rPr>
              <a:t>Extrasolar</a:t>
            </a:r>
            <a:r>
              <a:rPr lang="en-US" sz="3800" b="1" dirty="0">
                <a:latin typeface="Lao UI" pitchFamily="34" charset="0"/>
                <a:ea typeface="Lao UI" pitchFamily="34" charset="0"/>
                <a:cs typeface="Lao UI" pitchFamily="34" charset="0"/>
              </a:rPr>
              <a:t> Planet Considerations</a:t>
            </a:r>
          </a:p>
        </p:txBody>
      </p:sp>
      <mc:AlternateContent xmlns:mc="http://schemas.openxmlformats.org/markup-compatibility/2006" xmlns:a14="http://schemas.microsoft.com/office/drawing/2010/main">
        <mc:Choice Requires="a14">
          <p:sp>
            <p:nvSpPr>
              <p:cNvPr id="2" name="Content Placeholder 1"/>
              <p:cNvSpPr>
                <a:spLocks noGrp="1"/>
              </p:cNvSpPr>
              <p:nvPr>
                <p:ph sz="half" idx="1"/>
              </p:nvPr>
            </p:nvSpPr>
            <p:spPr>
              <a:xfrm>
                <a:off x="335280" y="1740350"/>
                <a:ext cx="4442460" cy="5566949"/>
              </a:xfrm>
            </p:spPr>
            <p:txBody>
              <a:bodyPr/>
              <a:lstStyle/>
              <a:p>
                <a:pPr marL="0" indent="0">
                  <a:buNone/>
                </a:pPr>
                <a:r>
                  <a:rPr lang="en-US" dirty="0">
                    <a:solidFill>
                      <a:srgbClr val="FFFF00"/>
                    </a:solidFill>
                    <a:latin typeface="Lao UI" pitchFamily="34" charset="0"/>
                    <a:cs typeface="Lao UI" pitchFamily="34" charset="0"/>
                  </a:rPr>
                  <a:t>Distance varies with time</a:t>
                </a:r>
              </a:p>
              <a:p>
                <a:pPr marL="0" indent="0">
                  <a:buNone/>
                </a:pPr>
                <a14:m>
                  <m:oMathPara xmlns:m="http://schemas.openxmlformats.org/officeDocument/2006/math">
                    <m:oMathParaPr>
                      <m:jc m:val="centerGroup"/>
                    </m:oMathParaPr>
                    <m:oMath xmlns:m="http://schemas.openxmlformats.org/officeDocument/2006/math">
                      <m:r>
                        <a:rPr lang="en-US" sz="2200" i="1">
                          <a:latin typeface="Cambria Math"/>
                          <a:cs typeface="Lao UI" pitchFamily="34" charset="0"/>
                        </a:rPr>
                        <m:t>𝑟</m:t>
                      </m:r>
                      <m:d>
                        <m:dPr>
                          <m:ctrlPr>
                            <a:rPr lang="en-US" sz="2200" i="1">
                              <a:latin typeface="Cambria Math"/>
                              <a:cs typeface="Lao UI" pitchFamily="34" charset="0"/>
                            </a:rPr>
                          </m:ctrlPr>
                        </m:dPr>
                        <m:e>
                          <m:r>
                            <a:rPr lang="en-US" sz="2200" i="1">
                              <a:latin typeface="Cambria Math"/>
                              <a:cs typeface="Lao UI" pitchFamily="34" charset="0"/>
                            </a:rPr>
                            <m:t>𝑡</m:t>
                          </m:r>
                        </m:e>
                      </m:d>
                      <m:r>
                        <a:rPr lang="en-US" sz="2200" i="1">
                          <a:latin typeface="Cambria Math"/>
                          <a:cs typeface="Lao UI" pitchFamily="34" charset="0"/>
                        </a:rPr>
                        <m:t>=</m:t>
                      </m:r>
                      <m:r>
                        <a:rPr lang="en-US" sz="2200" i="1">
                          <a:latin typeface="Cambria Math"/>
                          <a:cs typeface="Lao UI" pitchFamily="34" charset="0"/>
                        </a:rPr>
                        <m:t>𝑎</m:t>
                      </m:r>
                      <m:r>
                        <a:rPr lang="en-US" sz="2200" i="1">
                          <a:latin typeface="Cambria Math"/>
                          <a:cs typeface="Lao UI" pitchFamily="34" charset="0"/>
                        </a:rPr>
                        <m:t>(1−</m:t>
                      </m:r>
                      <m:r>
                        <a:rPr lang="en-US" sz="2200" i="1">
                          <a:latin typeface="Cambria Math"/>
                          <a:cs typeface="Lao UI" pitchFamily="34" charset="0"/>
                        </a:rPr>
                        <m:t>𝑒</m:t>
                      </m:r>
                      <m:func>
                        <m:funcPr>
                          <m:ctrlPr>
                            <a:rPr lang="en-US" sz="2200" i="1">
                              <a:latin typeface="Cambria Math"/>
                              <a:cs typeface="Lao UI" pitchFamily="34" charset="0"/>
                            </a:rPr>
                          </m:ctrlPr>
                        </m:funcPr>
                        <m:fName>
                          <m:r>
                            <m:rPr>
                              <m:sty m:val="p"/>
                            </m:rPr>
                            <a:rPr lang="en-US" sz="2200">
                              <a:latin typeface="Cambria Math"/>
                              <a:cs typeface="Lao UI" pitchFamily="34" charset="0"/>
                            </a:rPr>
                            <m:t>cos</m:t>
                          </m:r>
                        </m:fName>
                        <m:e>
                          <m:r>
                            <a:rPr lang="en-US" sz="2200" i="1">
                              <a:latin typeface="Cambria Math"/>
                              <a:cs typeface="Lao UI" pitchFamily="34" charset="0"/>
                            </a:rPr>
                            <m:t>𝐸</m:t>
                          </m:r>
                          <m:d>
                            <m:dPr>
                              <m:ctrlPr>
                                <a:rPr lang="en-US" sz="2200" i="1">
                                  <a:latin typeface="Cambria Math"/>
                                  <a:cs typeface="Lao UI" pitchFamily="34" charset="0"/>
                                </a:rPr>
                              </m:ctrlPr>
                            </m:dPr>
                            <m:e>
                              <m:r>
                                <a:rPr lang="en-US" sz="2200" i="1">
                                  <a:latin typeface="Cambria Math"/>
                                  <a:cs typeface="Lao UI" pitchFamily="34" charset="0"/>
                                </a:rPr>
                                <m:t>𝑡</m:t>
                              </m:r>
                            </m:e>
                          </m:d>
                        </m:e>
                      </m:func>
                      <m:r>
                        <a:rPr lang="en-US" sz="2200" i="1">
                          <a:latin typeface="Cambria Math"/>
                          <a:cs typeface="Lao UI" pitchFamily="34" charset="0"/>
                        </a:rPr>
                        <m:t>)</m:t>
                      </m:r>
                    </m:oMath>
                  </m:oMathPara>
                </a14:m>
                <a:endParaRPr lang="en-US" sz="2200" dirty="0">
                  <a:latin typeface="Lao UI" pitchFamily="34" charset="0"/>
                  <a:cs typeface="Lao UI" pitchFamily="34" charset="0"/>
                </a:endParaRPr>
              </a:p>
              <a:p>
                <a:pPr marL="0" indent="0">
                  <a:buNone/>
                </a:pPr>
                <a14:m>
                  <m:oMathPara xmlns:m="http://schemas.openxmlformats.org/officeDocument/2006/math">
                    <m:oMathParaPr>
                      <m:jc m:val="centerGroup"/>
                    </m:oMathParaPr>
                    <m:oMath xmlns:m="http://schemas.openxmlformats.org/officeDocument/2006/math">
                      <m:r>
                        <a:rPr lang="en-US" sz="2200" i="1">
                          <a:latin typeface="Cambria Math"/>
                          <a:cs typeface="Lao UI" pitchFamily="34" charset="0"/>
                        </a:rPr>
                        <m:t>𝑀</m:t>
                      </m:r>
                      <m:d>
                        <m:dPr>
                          <m:ctrlPr>
                            <a:rPr lang="en-US" sz="2200" i="1">
                              <a:latin typeface="Cambria Math"/>
                              <a:cs typeface="Lao UI" pitchFamily="34" charset="0"/>
                            </a:rPr>
                          </m:ctrlPr>
                        </m:dPr>
                        <m:e>
                          <m:r>
                            <a:rPr lang="en-US" sz="2200" i="1">
                              <a:latin typeface="Cambria Math"/>
                              <a:cs typeface="Lao UI" pitchFamily="34" charset="0"/>
                            </a:rPr>
                            <m:t>𝑡</m:t>
                          </m:r>
                        </m:e>
                      </m:d>
                      <m:r>
                        <a:rPr lang="en-US" sz="2200" i="1">
                          <a:latin typeface="Cambria Math"/>
                          <a:cs typeface="Lao UI" pitchFamily="34" charset="0"/>
                        </a:rPr>
                        <m:t>=</m:t>
                      </m:r>
                      <m:r>
                        <a:rPr lang="en-US" sz="2200" i="1">
                          <a:latin typeface="Cambria Math"/>
                          <a:cs typeface="Lao UI" pitchFamily="34" charset="0"/>
                        </a:rPr>
                        <m:t>𝐸</m:t>
                      </m:r>
                      <m:d>
                        <m:dPr>
                          <m:ctrlPr>
                            <a:rPr lang="en-US" sz="2200" i="1">
                              <a:latin typeface="Cambria Math"/>
                              <a:cs typeface="Lao UI" pitchFamily="34" charset="0"/>
                            </a:rPr>
                          </m:ctrlPr>
                        </m:dPr>
                        <m:e>
                          <m:r>
                            <a:rPr lang="en-US" sz="2200" i="1">
                              <a:latin typeface="Cambria Math"/>
                              <a:cs typeface="Lao UI" pitchFamily="34" charset="0"/>
                            </a:rPr>
                            <m:t>𝑡</m:t>
                          </m:r>
                        </m:e>
                      </m:d>
                      <m:r>
                        <a:rPr lang="en-US" sz="2200" i="1">
                          <a:latin typeface="Cambria Math"/>
                          <a:cs typeface="Lao UI" pitchFamily="34" charset="0"/>
                        </a:rPr>
                        <m:t>−</m:t>
                      </m:r>
                      <m:r>
                        <a:rPr lang="en-US" sz="2200" i="1">
                          <a:latin typeface="Cambria Math"/>
                          <a:cs typeface="Lao UI" pitchFamily="34" charset="0"/>
                        </a:rPr>
                        <m:t>𝑒</m:t>
                      </m:r>
                      <m:func>
                        <m:funcPr>
                          <m:ctrlPr>
                            <a:rPr lang="en-US" sz="2200" i="1">
                              <a:latin typeface="Cambria Math"/>
                              <a:cs typeface="Lao UI" pitchFamily="34" charset="0"/>
                            </a:rPr>
                          </m:ctrlPr>
                        </m:funcPr>
                        <m:fName>
                          <m:r>
                            <m:rPr>
                              <m:sty m:val="p"/>
                            </m:rPr>
                            <a:rPr lang="en-US" sz="2200">
                              <a:latin typeface="Cambria Math"/>
                              <a:cs typeface="Lao UI" pitchFamily="34" charset="0"/>
                            </a:rPr>
                            <m:t>sin</m:t>
                          </m:r>
                        </m:fName>
                        <m:e>
                          <m:r>
                            <a:rPr lang="en-US" sz="2200" i="1">
                              <a:latin typeface="Cambria Math"/>
                              <a:cs typeface="Lao UI" pitchFamily="34" charset="0"/>
                            </a:rPr>
                            <m:t>𝐸</m:t>
                          </m:r>
                          <m:r>
                            <a:rPr lang="en-US" sz="2200" i="1">
                              <a:latin typeface="Cambria Math"/>
                              <a:cs typeface="Lao UI" pitchFamily="34" charset="0"/>
                            </a:rPr>
                            <m:t>(</m:t>
                          </m:r>
                          <m:r>
                            <a:rPr lang="en-US" sz="2200" i="1">
                              <a:latin typeface="Cambria Math"/>
                              <a:cs typeface="Lao UI" pitchFamily="34" charset="0"/>
                            </a:rPr>
                            <m:t>𝑡</m:t>
                          </m:r>
                          <m:r>
                            <a:rPr lang="en-US" sz="2200" i="1">
                              <a:latin typeface="Cambria Math"/>
                              <a:cs typeface="Lao UI" pitchFamily="34" charset="0"/>
                            </a:rPr>
                            <m:t>)</m:t>
                          </m:r>
                        </m:e>
                      </m:func>
                    </m:oMath>
                  </m:oMathPara>
                </a14:m>
                <a:endParaRPr lang="en-US" sz="2200" dirty="0">
                  <a:latin typeface="Lao UI" pitchFamily="34" charset="0"/>
                  <a:cs typeface="Lao UI" pitchFamily="34" charset="0"/>
                </a:endParaRPr>
              </a:p>
              <a:p>
                <a:pPr marL="0" indent="0">
                  <a:buNone/>
                </a:pPr>
                <a14:m>
                  <m:oMathPara xmlns:m="http://schemas.openxmlformats.org/officeDocument/2006/math">
                    <m:oMathParaPr>
                      <m:jc m:val="centerGroup"/>
                    </m:oMathParaPr>
                    <m:oMath xmlns:m="http://schemas.openxmlformats.org/officeDocument/2006/math">
                      <m:r>
                        <a:rPr lang="en-US" sz="2200" i="1">
                          <a:latin typeface="Cambria Math"/>
                          <a:cs typeface="Lao UI" pitchFamily="34" charset="0"/>
                        </a:rPr>
                        <m:t>𝑀</m:t>
                      </m:r>
                      <m:d>
                        <m:dPr>
                          <m:ctrlPr>
                            <a:rPr lang="en-US" sz="2200" i="1">
                              <a:latin typeface="Cambria Math"/>
                              <a:cs typeface="Lao UI" pitchFamily="34" charset="0"/>
                            </a:rPr>
                          </m:ctrlPr>
                        </m:dPr>
                        <m:e>
                          <m:r>
                            <a:rPr lang="en-US" sz="2200" i="1">
                              <a:latin typeface="Cambria Math"/>
                              <a:cs typeface="Lao UI" pitchFamily="34" charset="0"/>
                            </a:rPr>
                            <m:t>𝑡</m:t>
                          </m:r>
                        </m:e>
                      </m:d>
                      <m:r>
                        <a:rPr lang="en-US" sz="2200" i="1">
                          <a:latin typeface="Cambria Math"/>
                          <a:cs typeface="Lao UI" pitchFamily="34" charset="0"/>
                        </a:rPr>
                        <m:t>=</m:t>
                      </m:r>
                      <m:r>
                        <a:rPr lang="en-US" sz="2200" i="1">
                          <a:latin typeface="Cambria Math"/>
                          <a:cs typeface="Lao UI" pitchFamily="34" charset="0"/>
                        </a:rPr>
                        <m:t>𝑛</m:t>
                      </m:r>
                      <m:r>
                        <a:rPr lang="en-US" sz="2200" i="1">
                          <a:latin typeface="Cambria Math"/>
                          <a:cs typeface="Lao UI" pitchFamily="34" charset="0"/>
                        </a:rPr>
                        <m:t>(</m:t>
                      </m:r>
                      <m:r>
                        <a:rPr lang="en-US" sz="2200" i="1">
                          <a:latin typeface="Cambria Math"/>
                          <a:cs typeface="Lao UI" pitchFamily="34" charset="0"/>
                        </a:rPr>
                        <m:t>𝑡</m:t>
                      </m:r>
                      <m:r>
                        <a:rPr lang="en-US" sz="2200" i="1">
                          <a:latin typeface="Cambria Math"/>
                          <a:cs typeface="Lao UI" pitchFamily="34" charset="0"/>
                        </a:rPr>
                        <m:t>−</m:t>
                      </m:r>
                      <m:r>
                        <a:rPr lang="en-US" sz="2200" i="1">
                          <a:latin typeface="Cambria Math"/>
                          <a:ea typeface="Cambria Math"/>
                          <a:cs typeface="Lao UI" pitchFamily="34" charset="0"/>
                        </a:rPr>
                        <m:t>𝜏</m:t>
                      </m:r>
                      <m:r>
                        <a:rPr lang="en-US" sz="2200" i="1">
                          <a:latin typeface="Cambria Math"/>
                          <a:ea typeface="Cambria Math"/>
                          <a:cs typeface="Lao UI" pitchFamily="34" charset="0"/>
                        </a:rPr>
                        <m:t>)</m:t>
                      </m:r>
                    </m:oMath>
                  </m:oMathPara>
                </a14:m>
                <a:endParaRPr lang="en-US" sz="2200" dirty="0">
                  <a:latin typeface="Lao UI" pitchFamily="34" charset="0"/>
                  <a:cs typeface="Lao UI" pitchFamily="34" charset="0"/>
                </a:endParaRPr>
              </a:p>
              <a:p>
                <a:pPr marL="0" indent="0">
                  <a:buNone/>
                </a:pPr>
                <a:r>
                  <a:rPr lang="en-US" dirty="0">
                    <a:solidFill>
                      <a:srgbClr val="FFFF00"/>
                    </a:solidFill>
                    <a:latin typeface="Lao UI" pitchFamily="34" charset="0"/>
                    <a:cs typeface="Lao UI" pitchFamily="34" charset="0"/>
                  </a:rPr>
                  <a:t>Planetary rotation rate is likely non-synchronous</a:t>
                </a:r>
              </a:p>
              <a:p>
                <a:r>
                  <a:rPr lang="en-US" sz="2600" dirty="0">
                    <a:latin typeface="Lao UI" pitchFamily="34" charset="0"/>
                    <a:cs typeface="Lao UI" pitchFamily="34" charset="0"/>
                  </a:rPr>
                  <a:t>Use pseudo-synchronous formulation from Hut (1981)</a:t>
                </a:r>
              </a:p>
              <a:p>
                <a:pPr marL="0" indent="0">
                  <a:buNone/>
                </a:pPr>
                <a14:m>
                  <m:oMathPara xmlns:m="http://schemas.openxmlformats.org/officeDocument/2006/math">
                    <m:oMathParaPr>
                      <m:jc m:val="centerGroup"/>
                    </m:oMathParaPr>
                    <m:oMath xmlns:m="http://schemas.openxmlformats.org/officeDocument/2006/math">
                      <m:sSub>
                        <m:sSubPr>
                          <m:ctrlPr>
                            <a:rPr lang="en-US" sz="2200" i="1">
                              <a:latin typeface="Cambria Math"/>
                              <a:cs typeface="Lao UI" pitchFamily="34" charset="0"/>
                            </a:rPr>
                          </m:ctrlPr>
                        </m:sSubPr>
                        <m:e>
                          <m:r>
                            <a:rPr lang="en-US" sz="2200" i="1">
                              <a:latin typeface="Cambria Math"/>
                              <a:ea typeface="Cambria Math"/>
                              <a:cs typeface="Lao UI" pitchFamily="34" charset="0"/>
                            </a:rPr>
                            <m:t>𝜏</m:t>
                          </m:r>
                        </m:e>
                        <m:sub>
                          <m:r>
                            <m:rPr>
                              <m:sty m:val="p"/>
                            </m:rPr>
                            <a:rPr lang="en-US" sz="2200">
                              <a:latin typeface="Cambria Math"/>
                              <a:cs typeface="Lao UI" pitchFamily="34" charset="0"/>
                            </a:rPr>
                            <m:t>rot</m:t>
                          </m:r>
                        </m:sub>
                      </m:sSub>
                      <m:r>
                        <a:rPr lang="en-US" sz="2200" i="1">
                          <a:latin typeface="Cambria Math"/>
                          <a:cs typeface="Lao UI" pitchFamily="34" charset="0"/>
                        </a:rPr>
                        <m:t>=</m:t>
                      </m:r>
                      <m:sSub>
                        <m:sSubPr>
                          <m:ctrlPr>
                            <a:rPr lang="en-US" sz="2200" i="1">
                              <a:latin typeface="Cambria Math"/>
                              <a:cs typeface="Lao UI" pitchFamily="34" charset="0"/>
                            </a:rPr>
                          </m:ctrlPr>
                        </m:sSubPr>
                        <m:e>
                          <m:r>
                            <a:rPr lang="en-US" sz="2200" i="1">
                              <a:latin typeface="Cambria Math"/>
                              <a:ea typeface="Cambria Math"/>
                              <a:cs typeface="Lao UI" pitchFamily="34" charset="0"/>
                            </a:rPr>
                            <m:t>𝜏</m:t>
                          </m:r>
                        </m:e>
                        <m:sub>
                          <m:r>
                            <m:rPr>
                              <m:sty m:val="p"/>
                            </m:rPr>
                            <a:rPr lang="en-US" sz="2200">
                              <a:latin typeface="Cambria Math"/>
                              <a:cs typeface="Lao UI" pitchFamily="34" charset="0"/>
                            </a:rPr>
                            <m:t>orb</m:t>
                          </m:r>
                        </m:sub>
                      </m:sSub>
                      <m:d>
                        <m:dPr>
                          <m:begChr m:val="["/>
                          <m:endChr m:val="]"/>
                          <m:ctrlPr>
                            <a:rPr lang="en-US" sz="2200" i="1">
                              <a:latin typeface="Cambria Math"/>
                              <a:cs typeface="Lao UI" pitchFamily="34" charset="0"/>
                            </a:rPr>
                          </m:ctrlPr>
                        </m:dPr>
                        <m:e>
                          <m:box>
                            <m:boxPr>
                              <m:ctrlPr>
                                <a:rPr lang="en-US" sz="2200" i="1">
                                  <a:latin typeface="Cambria Math"/>
                                  <a:cs typeface="Lao UI" pitchFamily="34" charset="0"/>
                                </a:rPr>
                              </m:ctrlPr>
                            </m:boxPr>
                            <m:e>
                              <m:argPr>
                                <m:argSz m:val="-1"/>
                              </m:argPr>
                              <m:f>
                                <m:fPr>
                                  <m:ctrlPr>
                                    <a:rPr lang="en-US" sz="2200" i="1">
                                      <a:latin typeface="Cambria Math"/>
                                      <a:cs typeface="Lao UI" pitchFamily="34" charset="0"/>
                                    </a:rPr>
                                  </m:ctrlPr>
                                </m:fPr>
                                <m:num>
                                  <m:r>
                                    <a:rPr lang="en-US" sz="2200">
                                      <a:latin typeface="Cambria Math"/>
                                      <a:cs typeface="Lao UI" pitchFamily="34" charset="0"/>
                                    </a:rPr>
                                    <m:t>(1+3</m:t>
                                  </m:r>
                                  <m:sSup>
                                    <m:sSupPr>
                                      <m:ctrlPr>
                                        <a:rPr lang="en-US" sz="2200" i="1">
                                          <a:latin typeface="Cambria Math"/>
                                          <a:cs typeface="Lao UI" pitchFamily="34" charset="0"/>
                                        </a:rPr>
                                      </m:ctrlPr>
                                    </m:sSupPr>
                                    <m:e>
                                      <m:r>
                                        <a:rPr lang="en-US" sz="2200" i="1">
                                          <a:latin typeface="Cambria Math"/>
                                          <a:cs typeface="Lao UI" pitchFamily="34" charset="0"/>
                                        </a:rPr>
                                        <m:t>𝑒</m:t>
                                      </m:r>
                                    </m:e>
                                    <m:sup>
                                      <m:r>
                                        <a:rPr lang="en-US" sz="2200" i="1">
                                          <a:latin typeface="Cambria Math"/>
                                          <a:cs typeface="Lao UI" pitchFamily="34" charset="0"/>
                                        </a:rPr>
                                        <m:t>2</m:t>
                                      </m:r>
                                    </m:sup>
                                  </m:sSup>
                                  <m:r>
                                    <a:rPr lang="en-US" sz="2200">
                                      <a:latin typeface="Cambria Math"/>
                                      <a:cs typeface="Lao UI" pitchFamily="34" charset="0"/>
                                    </a:rPr>
                                    <m:t>+</m:t>
                                  </m:r>
                                  <m:f>
                                    <m:fPr>
                                      <m:type m:val="lin"/>
                                      <m:ctrlPr>
                                        <a:rPr lang="en-US" sz="2200" i="1">
                                          <a:latin typeface="Cambria Math"/>
                                          <a:cs typeface="Lao UI" pitchFamily="34" charset="0"/>
                                        </a:rPr>
                                      </m:ctrlPr>
                                    </m:fPr>
                                    <m:num>
                                      <m:r>
                                        <a:rPr lang="en-US" sz="2200" i="1">
                                          <a:latin typeface="Cambria Math"/>
                                          <a:cs typeface="Lao UI" pitchFamily="34" charset="0"/>
                                        </a:rPr>
                                        <m:t>3</m:t>
                                      </m:r>
                                      <m:sSup>
                                        <m:sSupPr>
                                          <m:ctrlPr>
                                            <a:rPr lang="en-US" sz="2200" i="1">
                                              <a:latin typeface="Cambria Math"/>
                                              <a:cs typeface="Lao UI" pitchFamily="34" charset="0"/>
                                            </a:rPr>
                                          </m:ctrlPr>
                                        </m:sSupPr>
                                        <m:e>
                                          <m:r>
                                            <a:rPr lang="en-US" sz="2200" i="1">
                                              <a:latin typeface="Cambria Math"/>
                                              <a:cs typeface="Lao UI" pitchFamily="34" charset="0"/>
                                            </a:rPr>
                                            <m:t>𝑒</m:t>
                                          </m:r>
                                        </m:e>
                                        <m:sup>
                                          <m:r>
                                            <a:rPr lang="en-US" sz="2200" i="1">
                                              <a:latin typeface="Cambria Math"/>
                                              <a:cs typeface="Lao UI" pitchFamily="34" charset="0"/>
                                            </a:rPr>
                                            <m:t>4</m:t>
                                          </m:r>
                                        </m:sup>
                                      </m:sSup>
                                    </m:num>
                                    <m:den>
                                      <m:r>
                                        <a:rPr lang="en-US" sz="2200" i="1">
                                          <a:latin typeface="Cambria Math"/>
                                          <a:cs typeface="Lao UI" pitchFamily="34" charset="0"/>
                                        </a:rPr>
                                        <m:t>8</m:t>
                                      </m:r>
                                    </m:den>
                                  </m:f>
                                  <m:r>
                                    <a:rPr lang="en-US" sz="2200" i="1">
                                      <a:latin typeface="Cambria Math"/>
                                      <a:cs typeface="Lao UI" pitchFamily="34" charset="0"/>
                                    </a:rPr>
                                    <m:t>) (</m:t>
                                  </m:r>
                                  <m:sSup>
                                    <m:sSupPr>
                                      <m:ctrlPr>
                                        <a:rPr lang="en-US" sz="2200" i="1">
                                          <a:latin typeface="Cambria Math"/>
                                          <a:cs typeface="Lao UI" pitchFamily="34" charset="0"/>
                                        </a:rPr>
                                      </m:ctrlPr>
                                    </m:sSupPr>
                                    <m:e>
                                      <m:r>
                                        <a:rPr lang="en-US" sz="2200" i="1">
                                          <a:latin typeface="Cambria Math"/>
                                          <a:cs typeface="Lao UI" pitchFamily="34" charset="0"/>
                                        </a:rPr>
                                        <m:t>1−</m:t>
                                      </m:r>
                                      <m:sSup>
                                        <m:sSupPr>
                                          <m:ctrlPr>
                                            <a:rPr lang="en-US" sz="2200" i="1">
                                              <a:latin typeface="Cambria Math"/>
                                              <a:cs typeface="Lao UI" pitchFamily="34" charset="0"/>
                                            </a:rPr>
                                          </m:ctrlPr>
                                        </m:sSupPr>
                                        <m:e>
                                          <m:r>
                                            <a:rPr lang="en-US" sz="2200" i="1">
                                              <a:latin typeface="Cambria Math"/>
                                              <a:cs typeface="Lao UI" pitchFamily="34" charset="0"/>
                                            </a:rPr>
                                            <m:t>𝑒</m:t>
                                          </m:r>
                                        </m:e>
                                        <m:sup>
                                          <m:r>
                                            <a:rPr lang="en-US" sz="2200" i="1">
                                              <a:latin typeface="Cambria Math"/>
                                              <a:cs typeface="Lao UI" pitchFamily="34" charset="0"/>
                                            </a:rPr>
                                            <m:t>2</m:t>
                                          </m:r>
                                        </m:sup>
                                      </m:sSup>
                                      <m:r>
                                        <a:rPr lang="en-US" sz="2200" i="1">
                                          <a:latin typeface="Cambria Math"/>
                                          <a:cs typeface="Lao UI" pitchFamily="34" charset="0"/>
                                        </a:rPr>
                                        <m:t>)</m:t>
                                      </m:r>
                                    </m:e>
                                    <m:sup>
                                      <m:r>
                                        <a:rPr lang="en-US" sz="2200" i="1">
                                          <a:latin typeface="Cambria Math"/>
                                          <a:cs typeface="Lao UI" pitchFamily="34" charset="0"/>
                                        </a:rPr>
                                        <m:t>3/2</m:t>
                                      </m:r>
                                    </m:sup>
                                  </m:sSup>
                                  <m:r>
                                    <a:rPr lang="en-US" sz="2200" i="1">
                                      <a:latin typeface="Cambria Math"/>
                                      <a:cs typeface="Lao UI" pitchFamily="34" charset="0"/>
                                    </a:rPr>
                                    <m:t> </m:t>
                                  </m:r>
                                </m:num>
                                <m:den>
                                  <m:r>
                                    <a:rPr lang="en-US" sz="2200">
                                      <a:latin typeface="Cambria Math"/>
                                      <a:cs typeface="Lao UI" pitchFamily="34" charset="0"/>
                                    </a:rPr>
                                    <m:t>1+</m:t>
                                  </m:r>
                                  <m:f>
                                    <m:fPr>
                                      <m:type m:val="lin"/>
                                      <m:ctrlPr>
                                        <a:rPr lang="en-US" sz="2200" i="1">
                                          <a:latin typeface="Cambria Math"/>
                                          <a:cs typeface="Lao UI" pitchFamily="34" charset="0"/>
                                        </a:rPr>
                                      </m:ctrlPr>
                                    </m:fPr>
                                    <m:num>
                                      <m:r>
                                        <a:rPr lang="en-US" sz="2200" i="1">
                                          <a:latin typeface="Cambria Math"/>
                                          <a:cs typeface="Lao UI" pitchFamily="34" charset="0"/>
                                        </a:rPr>
                                        <m:t>15</m:t>
                                      </m:r>
                                      <m:sSup>
                                        <m:sSupPr>
                                          <m:ctrlPr>
                                            <a:rPr lang="en-US" sz="2200" i="1">
                                              <a:latin typeface="Cambria Math"/>
                                              <a:cs typeface="Lao UI" pitchFamily="34" charset="0"/>
                                            </a:rPr>
                                          </m:ctrlPr>
                                        </m:sSupPr>
                                        <m:e>
                                          <m:r>
                                            <a:rPr lang="en-US" sz="2200" i="1">
                                              <a:latin typeface="Cambria Math"/>
                                              <a:cs typeface="Lao UI" pitchFamily="34" charset="0"/>
                                            </a:rPr>
                                            <m:t>𝑒</m:t>
                                          </m:r>
                                        </m:e>
                                        <m:sup>
                                          <m:r>
                                            <a:rPr lang="en-US" sz="2200" i="1">
                                              <a:latin typeface="Cambria Math"/>
                                              <a:cs typeface="Lao UI" pitchFamily="34" charset="0"/>
                                            </a:rPr>
                                            <m:t>2</m:t>
                                          </m:r>
                                        </m:sup>
                                      </m:sSup>
                                    </m:num>
                                    <m:den>
                                      <m:r>
                                        <a:rPr lang="en-US" sz="2200" i="1">
                                          <a:latin typeface="Cambria Math"/>
                                          <a:cs typeface="Lao UI" pitchFamily="34" charset="0"/>
                                        </a:rPr>
                                        <m:t>2</m:t>
                                      </m:r>
                                    </m:den>
                                  </m:f>
                                  <m:r>
                                    <a:rPr lang="en-US" sz="2200" i="1">
                                      <a:latin typeface="Cambria Math"/>
                                      <a:cs typeface="Lao UI" pitchFamily="34" charset="0"/>
                                    </a:rPr>
                                    <m:t>+</m:t>
                                  </m:r>
                                  <m:f>
                                    <m:fPr>
                                      <m:type m:val="lin"/>
                                      <m:ctrlPr>
                                        <a:rPr lang="en-US" sz="2200" i="1">
                                          <a:latin typeface="Cambria Math"/>
                                          <a:cs typeface="Lao UI" pitchFamily="34" charset="0"/>
                                        </a:rPr>
                                      </m:ctrlPr>
                                    </m:fPr>
                                    <m:num>
                                      <m:r>
                                        <a:rPr lang="en-US" sz="2200" i="1">
                                          <a:latin typeface="Cambria Math"/>
                                          <a:cs typeface="Lao UI" pitchFamily="34" charset="0"/>
                                        </a:rPr>
                                        <m:t>45</m:t>
                                      </m:r>
                                      <m:sSup>
                                        <m:sSupPr>
                                          <m:ctrlPr>
                                            <a:rPr lang="en-US" sz="2200" i="1">
                                              <a:latin typeface="Cambria Math"/>
                                              <a:cs typeface="Lao UI" pitchFamily="34" charset="0"/>
                                            </a:rPr>
                                          </m:ctrlPr>
                                        </m:sSupPr>
                                        <m:e>
                                          <m:r>
                                            <a:rPr lang="en-US" sz="2200" i="1">
                                              <a:latin typeface="Cambria Math"/>
                                              <a:cs typeface="Lao UI" pitchFamily="34" charset="0"/>
                                            </a:rPr>
                                            <m:t>𝑒</m:t>
                                          </m:r>
                                        </m:e>
                                        <m:sup>
                                          <m:r>
                                            <a:rPr lang="en-US" sz="2200" i="1">
                                              <a:latin typeface="Cambria Math"/>
                                              <a:cs typeface="Lao UI" pitchFamily="34" charset="0"/>
                                            </a:rPr>
                                            <m:t>4</m:t>
                                          </m:r>
                                        </m:sup>
                                      </m:sSup>
                                    </m:num>
                                    <m:den>
                                      <m:r>
                                        <a:rPr lang="en-US" sz="2200" i="1">
                                          <a:latin typeface="Cambria Math"/>
                                          <a:cs typeface="Lao UI" pitchFamily="34" charset="0"/>
                                        </a:rPr>
                                        <m:t>8</m:t>
                                      </m:r>
                                    </m:den>
                                  </m:f>
                                  <m:r>
                                    <a:rPr lang="en-US" sz="2200" i="1">
                                      <a:latin typeface="Cambria Math"/>
                                      <a:cs typeface="Lao UI" pitchFamily="34" charset="0"/>
                                    </a:rPr>
                                    <m:t>+</m:t>
                                  </m:r>
                                  <m:f>
                                    <m:fPr>
                                      <m:type m:val="lin"/>
                                      <m:ctrlPr>
                                        <a:rPr lang="en-US" sz="2200" i="1">
                                          <a:latin typeface="Cambria Math"/>
                                          <a:cs typeface="Lao UI" pitchFamily="34" charset="0"/>
                                        </a:rPr>
                                      </m:ctrlPr>
                                    </m:fPr>
                                    <m:num>
                                      <m:r>
                                        <a:rPr lang="en-US" sz="2200" i="1">
                                          <a:latin typeface="Cambria Math"/>
                                          <a:cs typeface="Lao UI" pitchFamily="34" charset="0"/>
                                        </a:rPr>
                                        <m:t>5</m:t>
                                      </m:r>
                                      <m:sSup>
                                        <m:sSupPr>
                                          <m:ctrlPr>
                                            <a:rPr lang="en-US" sz="2200" i="1">
                                              <a:latin typeface="Cambria Math"/>
                                              <a:cs typeface="Lao UI" pitchFamily="34" charset="0"/>
                                            </a:rPr>
                                          </m:ctrlPr>
                                        </m:sSupPr>
                                        <m:e>
                                          <m:r>
                                            <a:rPr lang="en-US" sz="2200" i="1">
                                              <a:latin typeface="Cambria Math"/>
                                              <a:cs typeface="Lao UI" pitchFamily="34" charset="0"/>
                                            </a:rPr>
                                            <m:t>𝑒</m:t>
                                          </m:r>
                                        </m:e>
                                        <m:sup>
                                          <m:r>
                                            <a:rPr lang="en-US" sz="2200" i="1">
                                              <a:latin typeface="Cambria Math"/>
                                              <a:cs typeface="Lao UI" pitchFamily="34" charset="0"/>
                                            </a:rPr>
                                            <m:t>6</m:t>
                                          </m:r>
                                        </m:sup>
                                      </m:sSup>
                                    </m:num>
                                    <m:den>
                                      <m:r>
                                        <a:rPr lang="en-US" sz="2200" i="1">
                                          <a:latin typeface="Cambria Math"/>
                                          <a:cs typeface="Lao UI" pitchFamily="34" charset="0"/>
                                        </a:rPr>
                                        <m:t>16</m:t>
                                      </m:r>
                                    </m:den>
                                  </m:f>
                                </m:den>
                              </m:f>
                            </m:e>
                          </m:box>
                        </m:e>
                      </m:d>
                    </m:oMath>
                  </m:oMathPara>
                </a14:m>
                <a:endParaRPr lang="en-US" sz="2200" dirty="0">
                  <a:latin typeface="Lao UI" pitchFamily="34" charset="0"/>
                  <a:cs typeface="Lao UI" pitchFamily="34" charset="0"/>
                </a:endParaRPr>
              </a:p>
              <a:p>
                <a:endParaRPr lang="en-US" sz="4000" dirty="0">
                  <a:latin typeface="Lao UI" pitchFamily="34" charset="0"/>
                  <a:cs typeface="Lao UI" pitchFamily="34" charset="0"/>
                </a:endParaRPr>
              </a:p>
              <a:p>
                <a:pPr marL="0" indent="0">
                  <a:buNone/>
                </a:pPr>
                <a:endParaRPr lang="en-US" dirty="0">
                  <a:latin typeface="Lao UI" pitchFamily="34" charset="0"/>
                  <a:cs typeface="Lao UI" pitchFamily="34" charset="0"/>
                </a:endParaRPr>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sz="half" idx="1"/>
              </p:nvPr>
            </p:nvSpPr>
            <p:spPr>
              <a:xfrm>
                <a:off x="304800" y="1535603"/>
                <a:ext cx="4038600" cy="4912014"/>
              </a:xfrm>
              <a:blipFill rotWithShape="1">
                <a:blip r:embed="rId3"/>
                <a:stretch>
                  <a:fillRect l="-3017" t="-1241" r="-4827"/>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311256"/>
            <a:ext cx="10058400" cy="1295400"/>
          </a:xfrm>
        </p:spPr>
        <p:txBody>
          <a:bodyPr/>
          <a:lstStyle/>
          <a:p>
            <a:r>
              <a:rPr lang="en-US" sz="4500" b="1">
                <a:latin typeface="Lao UI" pitchFamily="34" charset="0"/>
                <a:ea typeface="Lao UI" pitchFamily="34" charset="0"/>
                <a:cs typeface="Lao UI" pitchFamily="34" charset="0"/>
              </a:rPr>
              <a:t>Why the narrower jet? </a:t>
            </a:r>
            <a:r>
              <a:rPr lang="en-US" b="1" smtClean="0">
                <a:latin typeface="Lao UI" pitchFamily="34" charset="0"/>
                <a:ea typeface="Lao UI" pitchFamily="34" charset="0"/>
                <a:cs typeface="Lao UI" pitchFamily="34" charset="0"/>
              </a:rPr>
              <a:t/>
            </a:r>
            <a:br>
              <a:rPr lang="en-US" b="1" smtClean="0">
                <a:latin typeface="Lao UI" pitchFamily="34" charset="0"/>
                <a:ea typeface="Lao UI" pitchFamily="34" charset="0"/>
                <a:cs typeface="Lao UI" pitchFamily="34" charset="0"/>
              </a:rPr>
            </a:br>
            <a:r>
              <a:rPr lang="en-US" sz="4000" b="1">
                <a:latin typeface="Lao UI" pitchFamily="34" charset="0"/>
                <a:ea typeface="Lao UI" pitchFamily="34" charset="0"/>
                <a:cs typeface="Lao UI" pitchFamily="34" charset="0"/>
              </a:rPr>
              <a:t>Rossby Deformation Radius (L</a:t>
            </a:r>
            <a:r>
              <a:rPr lang="en-US" sz="4000" b="1" baseline="-25000">
                <a:latin typeface="Lao UI" pitchFamily="34" charset="0"/>
                <a:ea typeface="Lao UI" pitchFamily="34" charset="0"/>
                <a:cs typeface="Lao UI" pitchFamily="34" charset="0"/>
              </a:rPr>
              <a:t>R</a:t>
            </a:r>
            <a:r>
              <a:rPr lang="en-US" sz="4000" b="1">
                <a:latin typeface="Lao UI" pitchFamily="34" charset="0"/>
                <a:ea typeface="Lao UI" pitchFamily="34" charset="0"/>
                <a:cs typeface="Lao UI" pitchFamily="34" charset="0"/>
              </a:rPr>
              <a:t>)</a:t>
            </a:r>
          </a:p>
        </p:txBody>
      </p:sp>
      <p:sp>
        <p:nvSpPr>
          <p:cNvPr id="9219" name="Content Placeholder 2"/>
          <p:cNvSpPr>
            <a:spLocks noGrp="1"/>
          </p:cNvSpPr>
          <p:nvPr>
            <p:ph idx="1"/>
          </p:nvPr>
        </p:nvSpPr>
        <p:spPr>
          <a:xfrm>
            <a:off x="502920" y="1813560"/>
            <a:ext cx="9220200" cy="5613400"/>
          </a:xfrm>
        </p:spPr>
        <p:txBody>
          <a:bodyPr/>
          <a:lstStyle/>
          <a:p>
            <a:r>
              <a:rPr lang="en-US" sz="2700" dirty="0">
                <a:latin typeface="Lao UI" pitchFamily="34" charset="0"/>
                <a:ea typeface="Lao UI" pitchFamily="34" charset="0"/>
                <a:cs typeface="Lao UI" pitchFamily="34" charset="0"/>
              </a:rPr>
              <a:t>Hz length scale for atmospheric phenomena affected by both rotation and buoyancy waves (gravity waves)</a:t>
            </a:r>
          </a:p>
          <a:p>
            <a:r>
              <a:rPr lang="en-US" sz="2700" dirty="0">
                <a:latin typeface="Lao UI" pitchFamily="34" charset="0"/>
                <a:ea typeface="Lao UI" pitchFamily="34" charset="0"/>
                <a:cs typeface="Lao UI" pitchFamily="34" charset="0"/>
              </a:rPr>
              <a:t>Given at equator by</a:t>
            </a:r>
          </a:p>
          <a:p>
            <a:pPr>
              <a:buFont typeface="Arial" pitchFamily="34" charset="0"/>
              <a:buNone/>
            </a:pPr>
            <a:r>
              <a:rPr lang="en-US" sz="2700" dirty="0">
                <a:latin typeface="Lao UI" pitchFamily="34" charset="0"/>
                <a:ea typeface="Lao UI" pitchFamily="34" charset="0"/>
                <a:cs typeface="Lao UI" pitchFamily="34" charset="0"/>
              </a:rPr>
              <a:t>                                </a:t>
            </a:r>
            <a:r>
              <a:rPr lang="en-US" sz="2700" dirty="0" smtClean="0">
                <a:latin typeface="Lao UI" pitchFamily="34" charset="0"/>
                <a:ea typeface="Lao UI" pitchFamily="34" charset="0"/>
                <a:cs typeface="Lao UI" pitchFamily="34" charset="0"/>
              </a:rPr>
              <a:t>where </a:t>
            </a:r>
            <a:r>
              <a:rPr lang="el-GR" sz="2700" dirty="0" smtClean="0">
                <a:latin typeface="Times New Roman"/>
                <a:ea typeface="Lao UI" pitchFamily="34" charset="0"/>
                <a:cs typeface="Times New Roman"/>
              </a:rPr>
              <a:t>β</a:t>
            </a:r>
            <a:r>
              <a:rPr lang="en-US" sz="2700" dirty="0" smtClean="0">
                <a:latin typeface="Lao UI" pitchFamily="34" charset="0"/>
                <a:ea typeface="Lao UI" pitchFamily="34" charset="0"/>
                <a:cs typeface="Lao UI" pitchFamily="34" charset="0"/>
              </a:rPr>
              <a:t> </a:t>
            </a:r>
            <a:r>
              <a:rPr lang="en-US" sz="2700" dirty="0">
                <a:latin typeface="Lao UI" pitchFamily="34" charset="0"/>
                <a:ea typeface="Lao UI" pitchFamily="34" charset="0"/>
                <a:cs typeface="Lao UI" pitchFamily="34" charset="0"/>
              </a:rPr>
              <a:t>= </a:t>
            </a:r>
            <a:r>
              <a:rPr lang="en-US" sz="2700" dirty="0" smtClean="0">
                <a:latin typeface="Lao UI" pitchFamily="34" charset="0"/>
                <a:ea typeface="Lao UI" pitchFamily="34" charset="0"/>
                <a:cs typeface="Lao UI" pitchFamily="34" charset="0"/>
              </a:rPr>
              <a:t>Beta parameter, </a:t>
            </a:r>
            <a:r>
              <a:rPr lang="en-US" sz="2700" dirty="0" err="1" smtClean="0">
                <a:latin typeface="Lao UI" pitchFamily="34" charset="0"/>
                <a:ea typeface="Lao UI" pitchFamily="34" charset="0"/>
                <a:cs typeface="Lao UI" pitchFamily="34" charset="0"/>
              </a:rPr>
              <a:t>df</a:t>
            </a:r>
            <a:r>
              <a:rPr lang="en-US" sz="2700" dirty="0" smtClean="0">
                <a:latin typeface="Lao UI" pitchFamily="34" charset="0"/>
                <a:ea typeface="Lao UI" pitchFamily="34" charset="0"/>
                <a:cs typeface="Lao UI" pitchFamily="34" charset="0"/>
              </a:rPr>
              <a:t>/</a:t>
            </a:r>
            <a:r>
              <a:rPr lang="en-US" sz="2700" dirty="0" err="1" smtClean="0">
                <a:latin typeface="Lao UI" pitchFamily="34" charset="0"/>
                <a:ea typeface="Lao UI" pitchFamily="34" charset="0"/>
                <a:cs typeface="Lao UI" pitchFamily="34" charset="0"/>
              </a:rPr>
              <a:t>fz</a:t>
            </a:r>
            <a:endParaRPr lang="en-US" sz="2700" dirty="0">
              <a:latin typeface="Lao UI" pitchFamily="34" charset="0"/>
              <a:ea typeface="Lao UI" pitchFamily="34" charset="0"/>
              <a:cs typeface="Lao UI" pitchFamily="34" charset="0"/>
            </a:endParaRPr>
          </a:p>
          <a:p>
            <a:pPr>
              <a:buFont typeface="Arial" pitchFamily="34" charset="0"/>
              <a:buNone/>
            </a:pPr>
            <a:r>
              <a:rPr lang="en-US" sz="2700" dirty="0">
                <a:latin typeface="Lao UI" pitchFamily="34" charset="0"/>
                <a:ea typeface="Lao UI" pitchFamily="34" charset="0"/>
                <a:cs typeface="Lao UI" pitchFamily="34" charset="0"/>
              </a:rPr>
              <a:t>                  		           </a:t>
            </a:r>
            <a:r>
              <a:rPr lang="en-US" sz="2700" dirty="0" smtClean="0">
                <a:latin typeface="Lao UI" pitchFamily="34" charset="0"/>
                <a:ea typeface="Lao UI" pitchFamily="34" charset="0"/>
                <a:cs typeface="Lao UI" pitchFamily="34" charset="0"/>
              </a:rPr>
              <a:t>  </a:t>
            </a:r>
            <a:r>
              <a:rPr lang="en-US" sz="2700" dirty="0">
                <a:latin typeface="Lao UI" pitchFamily="34" charset="0"/>
                <a:ea typeface="Cambria Math" pitchFamily="18" charset="0"/>
                <a:cs typeface="Lao UI" pitchFamily="34" charset="0"/>
              </a:rPr>
              <a:t>c</a:t>
            </a:r>
            <a:r>
              <a:rPr lang="en-US" sz="2700" dirty="0" smtClean="0">
                <a:latin typeface="Lao UI" pitchFamily="34" charset="0"/>
                <a:ea typeface="Lao UI" pitchFamily="34" charset="0"/>
                <a:cs typeface="Lao UI" pitchFamily="34" charset="0"/>
              </a:rPr>
              <a:t> </a:t>
            </a:r>
            <a:r>
              <a:rPr lang="en-US" sz="2700" dirty="0">
                <a:latin typeface="Lao UI" pitchFamily="34" charset="0"/>
                <a:ea typeface="Lao UI" pitchFamily="34" charset="0"/>
                <a:cs typeface="Lao UI" pitchFamily="34" charset="0"/>
              </a:rPr>
              <a:t>= </a:t>
            </a:r>
            <a:r>
              <a:rPr lang="en-US" sz="2700" dirty="0" smtClean="0">
                <a:latin typeface="Lao UI" pitchFamily="34" charset="0"/>
                <a:ea typeface="Lao UI" pitchFamily="34" charset="0"/>
                <a:cs typeface="Lao UI" pitchFamily="34" charset="0"/>
              </a:rPr>
              <a:t>gravity wave speed</a:t>
            </a:r>
            <a:endParaRPr lang="en-US" sz="2700" dirty="0">
              <a:latin typeface="Lao UI" pitchFamily="34" charset="0"/>
              <a:ea typeface="Lao UI" pitchFamily="34" charset="0"/>
              <a:cs typeface="Lao UI" pitchFamily="34" charset="0"/>
            </a:endParaRPr>
          </a:p>
          <a:p>
            <a:pPr>
              <a:buFont typeface="Arial" pitchFamily="34" charset="0"/>
              <a:buNone/>
            </a:pPr>
            <a:r>
              <a:rPr lang="en-US" sz="2700" dirty="0">
                <a:latin typeface="Lao UI" pitchFamily="34" charset="0"/>
                <a:ea typeface="Lao UI" pitchFamily="34" charset="0"/>
                <a:cs typeface="Lao UI" pitchFamily="34" charset="0"/>
              </a:rPr>
              <a:t>                                           </a:t>
            </a:r>
            <a:r>
              <a:rPr lang="en-US" sz="2700" dirty="0" smtClean="0">
                <a:latin typeface="Lao UI" pitchFamily="34" charset="0"/>
                <a:ea typeface="Lao UI" pitchFamily="34" charset="0"/>
                <a:cs typeface="Lao UI" pitchFamily="34" charset="0"/>
              </a:rPr>
              <a:t>f </a:t>
            </a:r>
            <a:r>
              <a:rPr lang="en-US" sz="2700" dirty="0">
                <a:latin typeface="Lao UI" pitchFamily="34" charset="0"/>
                <a:ea typeface="Lao UI" pitchFamily="34" charset="0"/>
                <a:cs typeface="Lao UI" pitchFamily="34" charset="0"/>
              </a:rPr>
              <a:t>= </a:t>
            </a:r>
            <a:r>
              <a:rPr lang="en-US" sz="2700" dirty="0" err="1">
                <a:latin typeface="Lao UI" pitchFamily="34" charset="0"/>
                <a:ea typeface="Lao UI" pitchFamily="34" charset="0"/>
                <a:cs typeface="Lao UI" pitchFamily="34" charset="0"/>
              </a:rPr>
              <a:t>Coriolis</a:t>
            </a:r>
            <a:r>
              <a:rPr lang="en-US" sz="2700" dirty="0">
                <a:latin typeface="Lao UI" pitchFamily="34" charset="0"/>
                <a:ea typeface="Lao UI" pitchFamily="34" charset="0"/>
                <a:cs typeface="Lao UI" pitchFamily="34" charset="0"/>
              </a:rPr>
              <a:t> parameter = 2</a:t>
            </a:r>
            <a:r>
              <a:rPr lang="el-GR" sz="2700" dirty="0">
                <a:latin typeface="Arial"/>
                <a:ea typeface="Lao UI" pitchFamily="34" charset="0"/>
                <a:cs typeface="Lao UI" pitchFamily="34" charset="0"/>
              </a:rPr>
              <a:t>Ω</a:t>
            </a:r>
            <a:r>
              <a:rPr lang="en-US" sz="2700" dirty="0">
                <a:latin typeface="Lao UI" pitchFamily="34" charset="0"/>
                <a:ea typeface="Lao UI" pitchFamily="34" charset="0"/>
                <a:cs typeface="Lao UI" pitchFamily="34" charset="0"/>
              </a:rPr>
              <a:t> sin</a:t>
            </a:r>
            <a:r>
              <a:rPr lang="el-GR" sz="2700" dirty="0">
                <a:latin typeface="Arial"/>
                <a:ea typeface="Lao UI" pitchFamily="34" charset="0"/>
                <a:cs typeface="Lao UI" pitchFamily="34" charset="0"/>
              </a:rPr>
              <a:t>φ</a:t>
            </a:r>
            <a:endParaRPr lang="en-US" sz="2700" dirty="0">
              <a:latin typeface="Lao UI" pitchFamily="34" charset="0"/>
              <a:ea typeface="Lao UI" pitchFamily="34" charset="0"/>
              <a:cs typeface="Lao UI" pitchFamily="34" charset="0"/>
            </a:endParaRPr>
          </a:p>
          <a:p>
            <a:pPr>
              <a:buFont typeface="Arial" pitchFamily="34" charset="0"/>
              <a:buNone/>
            </a:pPr>
            <a:r>
              <a:rPr lang="en-US" sz="2700" dirty="0">
                <a:latin typeface="Lao UI" pitchFamily="34" charset="0"/>
                <a:ea typeface="Lao UI" pitchFamily="34" charset="0"/>
                <a:cs typeface="Lao UI" pitchFamily="34" charset="0"/>
              </a:rPr>
              <a:t>                                             </a:t>
            </a:r>
          </a:p>
          <a:p>
            <a:r>
              <a:rPr lang="en-US" sz="2700" dirty="0">
                <a:latin typeface="Lao UI" pitchFamily="34" charset="0"/>
                <a:ea typeface="Lao UI" pitchFamily="34" charset="0"/>
                <a:cs typeface="Lao UI" pitchFamily="34" charset="0"/>
              </a:rPr>
              <a:t>By Hut (1981) formulation, rotation period proportional to orbital period, which in turn is inversely proportional to the deformation radius</a:t>
            </a:r>
          </a:p>
          <a:p>
            <a:pPr>
              <a:buFont typeface="Arial" pitchFamily="34" charset="0"/>
              <a:buNone/>
            </a:pPr>
            <a:r>
              <a:rPr lang="en-US" sz="2700" dirty="0">
                <a:latin typeface="Lao UI" pitchFamily="34" charset="0"/>
                <a:ea typeface="Lao UI" pitchFamily="34" charset="0"/>
                <a:cs typeface="Lao UI" pitchFamily="34" charset="0"/>
              </a:rPr>
              <a:t>          </a:t>
            </a:r>
          </a:p>
          <a:p>
            <a:pPr>
              <a:buFont typeface="Arial" pitchFamily="34" charset="0"/>
              <a:buNone/>
            </a:pPr>
            <a:endParaRPr lang="en-US" sz="2700" dirty="0">
              <a:latin typeface="Lao UI" pitchFamily="34" charset="0"/>
              <a:ea typeface="Lao UI" pitchFamily="34" charset="0"/>
              <a:cs typeface="Lao UI" pitchFamily="34" charset="0"/>
            </a:endParaRPr>
          </a:p>
          <a:p>
            <a:pPr>
              <a:buFont typeface="Arial" pitchFamily="34" charset="0"/>
              <a:buNone/>
            </a:pPr>
            <a:r>
              <a:rPr lang="en-US" sz="2700" dirty="0">
                <a:latin typeface="Lao UI" pitchFamily="34" charset="0"/>
                <a:ea typeface="Lao UI" pitchFamily="34" charset="0"/>
                <a:cs typeface="Lao UI" pitchFamily="34" charset="0"/>
              </a:rPr>
              <a:t> </a:t>
            </a:r>
          </a:p>
        </p:txBody>
      </p:sp>
      <p:sp>
        <p:nvSpPr>
          <p:cNvPr id="9220" name="Rectangle 7"/>
          <p:cNvSpPr>
            <a:spLocks noChangeArrowheads="1"/>
          </p:cNvSpPr>
          <p:nvPr/>
        </p:nvSpPr>
        <p:spPr bwMode="auto">
          <a:xfrm>
            <a:off x="0" y="69142"/>
            <a:ext cx="205819" cy="379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nchor="ctr">
            <a:spAutoFit/>
          </a:bodyPr>
          <a:lstStyle/>
          <a:p>
            <a:endParaRPr lang="en-US"/>
          </a:p>
        </p:txBody>
      </p:sp>
      <mc:AlternateContent xmlns:mc="http://schemas.openxmlformats.org/markup-compatibility/2006" xmlns:a14="http://schemas.microsoft.com/office/drawing/2010/main">
        <mc:Choice Requires="a14">
          <p:sp>
            <p:nvSpPr>
              <p:cNvPr id="2" name="TextBox 1"/>
              <p:cNvSpPr txBox="1"/>
              <p:nvPr/>
            </p:nvSpPr>
            <p:spPr>
              <a:xfrm>
                <a:off x="1487805" y="3414561"/>
                <a:ext cx="1817862" cy="1512365"/>
              </a:xfrm>
              <a:prstGeom prst="rect">
                <a:avLst/>
              </a:prstGeom>
              <a:solidFill>
                <a:schemeClr val="tx1"/>
              </a:solidFill>
            </p:spPr>
            <p:txBody>
              <a:bodyPr wrap="none" lIns="101882" tIns="50941" rIns="101882" bIns="50941" rtlCol="0">
                <a:spAutoFit/>
              </a:bodyPr>
              <a:lstStyle/>
              <a:p>
                <a:pPr/>
                <a14:m>
                  <m:oMathPara xmlns:m="http://schemas.openxmlformats.org/officeDocument/2006/math">
                    <m:oMathParaPr>
                      <m:jc m:val="centerGroup"/>
                    </m:oMathParaPr>
                    <m:oMath xmlns:m="http://schemas.openxmlformats.org/officeDocument/2006/math">
                      <m:sSub>
                        <m:sSubPr>
                          <m:ctrlPr>
                            <a:rPr lang="en-US" sz="3100" i="1" smtClean="0">
                              <a:solidFill>
                                <a:schemeClr val="bg1"/>
                              </a:solidFill>
                              <a:latin typeface="Cambria Math"/>
                            </a:rPr>
                          </m:ctrlPr>
                        </m:sSubPr>
                        <m:e>
                          <m:r>
                            <a:rPr lang="en-US" sz="3100" i="1">
                              <a:solidFill>
                                <a:schemeClr val="bg1"/>
                              </a:solidFill>
                              <a:latin typeface="Cambria Math"/>
                            </a:rPr>
                            <m:t>𝐿</m:t>
                          </m:r>
                        </m:e>
                        <m:sub>
                          <m:r>
                            <a:rPr lang="en-US" sz="3100" i="1">
                              <a:solidFill>
                                <a:schemeClr val="bg1"/>
                              </a:solidFill>
                              <a:latin typeface="Cambria Math"/>
                            </a:rPr>
                            <m:t>𝑅</m:t>
                          </m:r>
                        </m:sub>
                      </m:sSub>
                      <m:r>
                        <a:rPr lang="en-US" sz="3100" i="1">
                          <a:solidFill>
                            <a:schemeClr val="bg1"/>
                          </a:solidFill>
                          <a:latin typeface="Cambria Math"/>
                        </a:rPr>
                        <m:t>=</m:t>
                      </m:r>
                      <m:rad>
                        <m:radPr>
                          <m:degHide m:val="on"/>
                          <m:ctrlPr>
                            <a:rPr lang="en-US" sz="3100" i="1" smtClean="0">
                              <a:solidFill>
                                <a:schemeClr val="bg1"/>
                              </a:solidFill>
                              <a:latin typeface="Cambria Math"/>
                            </a:rPr>
                          </m:ctrlPr>
                        </m:radPr>
                        <m:deg/>
                        <m:e>
                          <m:f>
                            <m:fPr>
                              <m:ctrlPr>
                                <a:rPr lang="en-US" sz="3100" i="1" smtClean="0">
                                  <a:solidFill>
                                    <a:schemeClr val="bg1"/>
                                  </a:solidFill>
                                  <a:latin typeface="Cambria Math"/>
                                </a:rPr>
                              </m:ctrlPr>
                            </m:fPr>
                            <m:num>
                              <m:r>
                                <a:rPr lang="en-US" sz="3100" b="0" i="1" smtClean="0">
                                  <a:solidFill>
                                    <a:schemeClr val="bg1"/>
                                  </a:solidFill>
                                  <a:latin typeface="Cambria Math"/>
                                </a:rPr>
                                <m:t>𝑐</m:t>
                              </m:r>
                            </m:num>
                            <m:den>
                              <m:r>
                                <a:rPr lang="en-US" sz="3100" i="1" smtClean="0">
                                  <a:solidFill>
                                    <a:schemeClr val="bg1"/>
                                  </a:solidFill>
                                  <a:latin typeface="Cambria Math"/>
                                  <a:ea typeface="Cambria Math"/>
                                </a:rPr>
                                <m:t>𝛽</m:t>
                              </m:r>
                            </m:den>
                          </m:f>
                        </m:e>
                      </m:rad>
                    </m:oMath>
                  </m:oMathPara>
                </a14:m>
                <a:endParaRPr lang="en-US" sz="3100" dirty="0">
                  <a:solidFill>
                    <a:schemeClr val="bg1"/>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487805" y="3414561"/>
                <a:ext cx="1817862" cy="1512365"/>
              </a:xfrm>
              <a:prstGeom prst="rect">
                <a:avLst/>
              </a:prstGeom>
              <a:blipFill rotWithShape="1">
                <a:blip r:embed="rId2"/>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502920" y="1899920"/>
            <a:ext cx="9052560" cy="5129425"/>
          </a:xfrm>
        </p:spPr>
        <p:txBody>
          <a:bodyPr/>
          <a:lstStyle/>
          <a:p>
            <a:r>
              <a:rPr lang="en-US" sz="3000" i="1" dirty="0">
                <a:solidFill>
                  <a:srgbClr val="FFFF00"/>
                </a:solidFill>
                <a:latin typeface="Lao UI" pitchFamily="34" charset="0"/>
                <a:ea typeface="Lao UI" pitchFamily="34" charset="0"/>
                <a:cs typeface="Lao UI" pitchFamily="34" charset="0"/>
              </a:rPr>
              <a:t>Eddy momentum flux</a:t>
            </a:r>
            <a:r>
              <a:rPr lang="en-US" sz="3000" i="1" dirty="0">
                <a:latin typeface="Lao UI" pitchFamily="34" charset="0"/>
                <a:ea typeface="Lao UI" pitchFamily="34" charset="0"/>
                <a:cs typeface="Lao UI" pitchFamily="34" charset="0"/>
              </a:rPr>
              <a:t>:</a:t>
            </a:r>
            <a:r>
              <a:rPr lang="en-US" sz="3000" b="1" dirty="0">
                <a:latin typeface="Lao UI" pitchFamily="34" charset="0"/>
                <a:ea typeface="Lao UI" pitchFamily="34" charset="0"/>
                <a:cs typeface="Lao UI" pitchFamily="34" charset="0"/>
              </a:rPr>
              <a:t>  </a:t>
            </a:r>
            <a:r>
              <a:rPr lang="en-US" sz="3000" dirty="0">
                <a:latin typeface="Lao UI" pitchFamily="34" charset="0"/>
                <a:ea typeface="Lao UI" pitchFamily="34" charset="0"/>
                <a:cs typeface="Lao UI" pitchFamily="34" charset="0"/>
              </a:rPr>
              <a:t>contribution of momentum transport by </a:t>
            </a:r>
            <a:r>
              <a:rPr lang="en-US" sz="3000" i="1" dirty="0">
                <a:latin typeface="Lao UI" pitchFamily="34" charset="0"/>
                <a:ea typeface="Lao UI" pitchFamily="34" charset="0"/>
                <a:cs typeface="Lao UI" pitchFamily="34" charset="0"/>
              </a:rPr>
              <a:t>turbulent eddies</a:t>
            </a:r>
          </a:p>
          <a:p>
            <a:r>
              <a:rPr lang="en-US" sz="3000" dirty="0">
                <a:latin typeface="Lao UI" pitchFamily="34" charset="0"/>
                <a:ea typeface="Lao UI" pitchFamily="34" charset="0"/>
                <a:cs typeface="Lao UI" pitchFamily="34" charset="0"/>
              </a:rPr>
              <a:t>Calculate </a:t>
            </a:r>
            <a:r>
              <a:rPr lang="en-US" sz="3000" b="1" dirty="0">
                <a:solidFill>
                  <a:srgbClr val="FFFF00"/>
                </a:solidFill>
                <a:latin typeface="Lao UI" pitchFamily="34" charset="0"/>
                <a:ea typeface="Lao UI" pitchFamily="34" charset="0"/>
                <a:cs typeface="Lao UI" pitchFamily="34" charset="0"/>
              </a:rPr>
              <a:t>u*v*</a:t>
            </a:r>
            <a:r>
              <a:rPr lang="en-US" sz="3000" dirty="0">
                <a:latin typeface="Lao UI" pitchFamily="34" charset="0"/>
                <a:ea typeface="Lao UI" pitchFamily="34" charset="0"/>
                <a:cs typeface="Lao UI" pitchFamily="34" charset="0"/>
              </a:rPr>
              <a:t>, the </a:t>
            </a:r>
            <a:r>
              <a:rPr lang="en-US" sz="3000" dirty="0" err="1">
                <a:latin typeface="Lao UI" pitchFamily="34" charset="0"/>
                <a:ea typeface="Lao UI" pitchFamily="34" charset="0"/>
                <a:cs typeface="Lao UI" pitchFamily="34" charset="0"/>
              </a:rPr>
              <a:t>meridional</a:t>
            </a:r>
            <a:r>
              <a:rPr lang="en-US" sz="3000" dirty="0">
                <a:latin typeface="Lao UI" pitchFamily="34" charset="0"/>
                <a:ea typeface="Lao UI" pitchFamily="34" charset="0"/>
                <a:cs typeface="Lao UI" pitchFamily="34" charset="0"/>
              </a:rPr>
              <a:t> flux of eastward momentum</a:t>
            </a:r>
          </a:p>
          <a:p>
            <a:pPr lvl="1"/>
            <a:r>
              <a:rPr lang="en-US" sz="3000" dirty="0">
                <a:latin typeface="Lao UI" pitchFamily="34" charset="0"/>
                <a:ea typeface="Lao UI" pitchFamily="34" charset="0"/>
                <a:cs typeface="Lao UI" pitchFamily="34" charset="0"/>
              </a:rPr>
              <a:t>u* and v* are the deviations of zonal and </a:t>
            </a:r>
            <a:r>
              <a:rPr lang="en-US" sz="3000" dirty="0" err="1">
                <a:latin typeface="Lao UI" pitchFamily="34" charset="0"/>
                <a:ea typeface="Lao UI" pitchFamily="34" charset="0"/>
                <a:cs typeface="Lao UI" pitchFamily="34" charset="0"/>
              </a:rPr>
              <a:t>meriodional</a:t>
            </a:r>
            <a:r>
              <a:rPr lang="en-US" sz="3000" dirty="0">
                <a:latin typeface="Lao UI" pitchFamily="34" charset="0"/>
                <a:ea typeface="Lao UI" pitchFamily="34" charset="0"/>
                <a:cs typeface="Lao UI" pitchFamily="34" charset="0"/>
              </a:rPr>
              <a:t> winds from their zonal averages</a:t>
            </a:r>
          </a:p>
          <a:p>
            <a:pPr lvl="1"/>
            <a:r>
              <a:rPr lang="en-US" sz="3000" dirty="0">
                <a:latin typeface="Lao UI" pitchFamily="34" charset="0"/>
                <a:ea typeface="Lao UI" pitchFamily="34" charset="0"/>
                <a:cs typeface="Lao UI" pitchFamily="34" charset="0"/>
              </a:rPr>
              <a:t>If u*v* &gt; 0, northward flux of eastward momentum</a:t>
            </a:r>
          </a:p>
          <a:p>
            <a:pPr lvl="1"/>
            <a:r>
              <a:rPr lang="en-US" sz="3000" dirty="0">
                <a:latin typeface="Lao UI" pitchFamily="34" charset="0"/>
                <a:ea typeface="Lao UI" pitchFamily="34" charset="0"/>
                <a:cs typeface="Lao UI" pitchFamily="34" charset="0"/>
              </a:rPr>
              <a:t>If u*v* &lt; 0, southward flux of eastward momentum</a:t>
            </a:r>
          </a:p>
          <a:p>
            <a:endParaRPr lang="en-US" sz="3000" dirty="0">
              <a:latin typeface="Lao UI" pitchFamily="34" charset="0"/>
              <a:ea typeface="Lao UI" pitchFamily="34" charset="0"/>
              <a:cs typeface="Lao UI" pitchFamily="34" charset="0"/>
            </a:endParaRPr>
          </a:p>
        </p:txBody>
      </p:sp>
      <p:sp>
        <p:nvSpPr>
          <p:cNvPr id="7" name="Title 4"/>
          <p:cNvSpPr>
            <a:spLocks noGrp="1"/>
          </p:cNvSpPr>
          <p:nvPr>
            <p:ph type="title"/>
          </p:nvPr>
        </p:nvSpPr>
        <p:spPr>
          <a:xfrm>
            <a:off x="0" y="311256"/>
            <a:ext cx="10058400" cy="1295400"/>
          </a:xfrm>
        </p:spPr>
        <p:txBody>
          <a:bodyPr/>
          <a:lstStyle/>
          <a:p>
            <a:r>
              <a:rPr lang="en-US" b="1" dirty="0" smtClean="0">
                <a:latin typeface="Lao UI" pitchFamily="34" charset="0"/>
                <a:ea typeface="Lao UI" pitchFamily="34" charset="0"/>
                <a:cs typeface="Lao UI" pitchFamily="34" charset="0"/>
              </a:rPr>
              <a:t>What pumps the jet? </a:t>
            </a:r>
            <a:br>
              <a:rPr lang="en-US" b="1" dirty="0" smtClean="0">
                <a:latin typeface="Lao UI" pitchFamily="34" charset="0"/>
                <a:ea typeface="Lao UI" pitchFamily="34" charset="0"/>
                <a:cs typeface="Lao UI" pitchFamily="34" charset="0"/>
              </a:rPr>
            </a:br>
            <a:r>
              <a:rPr lang="en-US" sz="4000" b="1" dirty="0">
                <a:latin typeface="Lao UI" pitchFamily="34" charset="0"/>
                <a:ea typeface="Lao UI" pitchFamily="34" charset="0"/>
                <a:cs typeface="Lao UI" pitchFamily="34" charset="0"/>
              </a:rPr>
              <a:t>Eddy momentum flux</a:t>
            </a:r>
          </a:p>
        </p:txBody>
      </p:sp>
    </p:spTree>
    <p:extLst>
      <p:ext uri="{BB962C8B-B14F-4D97-AF65-F5344CB8AC3E}">
        <p14:creationId xmlns:p14="http://schemas.microsoft.com/office/powerpoint/2010/main" val="28272338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4"/>
          <p:cNvSpPr>
            <a:spLocks noGrp="1"/>
          </p:cNvSpPr>
          <p:nvPr>
            <p:ph type="title"/>
          </p:nvPr>
        </p:nvSpPr>
        <p:spPr>
          <a:xfrm>
            <a:off x="0" y="311256"/>
            <a:ext cx="10058400" cy="1295400"/>
          </a:xfrm>
        </p:spPr>
        <p:txBody>
          <a:bodyPr/>
          <a:lstStyle/>
          <a:p>
            <a:r>
              <a:rPr lang="en-US" b="1" dirty="0" smtClean="0">
                <a:latin typeface="Lao UI" pitchFamily="34" charset="0"/>
                <a:ea typeface="Lao UI" pitchFamily="34" charset="0"/>
                <a:cs typeface="Lao UI" pitchFamily="34" charset="0"/>
              </a:rPr>
              <a:t>What pumps the jet? </a:t>
            </a:r>
            <a:br>
              <a:rPr lang="en-US" b="1" dirty="0" smtClean="0">
                <a:latin typeface="Lao UI" pitchFamily="34" charset="0"/>
                <a:ea typeface="Lao UI" pitchFamily="34" charset="0"/>
                <a:cs typeface="Lao UI" pitchFamily="34" charset="0"/>
              </a:rPr>
            </a:br>
            <a:r>
              <a:rPr lang="en-US" sz="4000" b="1" dirty="0">
                <a:latin typeface="Lao UI" pitchFamily="34" charset="0"/>
                <a:ea typeface="Lao UI" pitchFamily="34" charset="0"/>
                <a:cs typeface="Lao UI" pitchFamily="34" charset="0"/>
              </a:rPr>
              <a:t>Eddy momentum flux</a:t>
            </a:r>
          </a:p>
        </p:txBody>
      </p:sp>
      <p:sp>
        <p:nvSpPr>
          <p:cNvPr id="6" name="Content Placeholder 2"/>
          <p:cNvSpPr>
            <a:spLocks noGrp="1"/>
          </p:cNvSpPr>
          <p:nvPr>
            <p:ph sz="half" idx="1"/>
          </p:nvPr>
        </p:nvSpPr>
        <p:spPr>
          <a:xfrm>
            <a:off x="419100" y="1986280"/>
            <a:ext cx="4023360" cy="5440680"/>
          </a:xfrm>
        </p:spPr>
        <p:txBody>
          <a:bodyPr/>
          <a:lstStyle/>
          <a:p>
            <a:r>
              <a:rPr lang="en-US" sz="3000" dirty="0">
                <a:latin typeface="Lao UI" pitchFamily="34" charset="0"/>
                <a:ea typeface="Lao UI" pitchFamily="34" charset="0"/>
                <a:cs typeface="Lao UI" pitchFamily="34" charset="0"/>
              </a:rPr>
              <a:t>Eastward momentum  is being transported </a:t>
            </a:r>
            <a:r>
              <a:rPr lang="en-US" sz="3000" dirty="0" err="1">
                <a:latin typeface="Lao UI" pitchFamily="34" charset="0"/>
                <a:ea typeface="Lao UI" pitchFamily="34" charset="0"/>
                <a:cs typeface="Lao UI" pitchFamily="34" charset="0"/>
              </a:rPr>
              <a:t>equatorward</a:t>
            </a:r>
            <a:endParaRPr lang="en-US" sz="3000" dirty="0">
              <a:latin typeface="Lao UI" pitchFamily="34" charset="0"/>
              <a:ea typeface="Lao UI" pitchFamily="34" charset="0"/>
              <a:cs typeface="Lao UI" pitchFamily="34" charset="0"/>
            </a:endParaRPr>
          </a:p>
          <a:p>
            <a:r>
              <a:rPr lang="en-US" sz="3000" dirty="0">
                <a:latin typeface="Lao UI" pitchFamily="34" charset="0"/>
                <a:ea typeface="Lao UI" pitchFamily="34" charset="0"/>
                <a:cs typeface="Lao UI" pitchFamily="34" charset="0"/>
              </a:rPr>
              <a:t>This flux maintains the equatorial jet against westward accelerations caused by advection, friction, and </a:t>
            </a:r>
            <a:r>
              <a:rPr lang="en-US" sz="3000" dirty="0" err="1">
                <a:latin typeface="Lao UI" pitchFamily="34" charset="0"/>
                <a:ea typeface="Lao UI" pitchFamily="34" charset="0"/>
                <a:cs typeface="Lao UI" pitchFamily="34" charset="0"/>
              </a:rPr>
              <a:t>Coriolis</a:t>
            </a:r>
            <a:r>
              <a:rPr lang="en-US" sz="3000" dirty="0">
                <a:latin typeface="Lao UI" pitchFamily="34" charset="0"/>
                <a:ea typeface="Lao UI" pitchFamily="34" charset="0"/>
                <a:cs typeface="Lao UI" pitchFamily="34" charset="0"/>
              </a:rPr>
              <a:t> forces</a:t>
            </a:r>
            <a:endParaRPr lang="en-US" sz="3000" dirty="0"/>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133600"/>
            <a:ext cx="4760913"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1" dirty="0">
              <a:latin typeface="Lao UI" pitchFamily="34" charset="0"/>
              <a:cs typeface="Lao UI" pitchFamily="34" charset="0"/>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990600"/>
            <a:ext cx="8108949" cy="6081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bwMode="auto">
          <a:xfrm rot="5400000" flipH="1" flipV="1">
            <a:off x="4674069" y="1993765"/>
            <a:ext cx="280670" cy="174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8" name="TextBox 8"/>
          <p:cNvSpPr txBox="1">
            <a:spLocks noChangeArrowheads="1"/>
          </p:cNvSpPr>
          <p:nvPr/>
        </p:nvSpPr>
        <p:spPr bwMode="auto">
          <a:xfrm>
            <a:off x="4316086" y="2135292"/>
            <a:ext cx="1049518"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300" b="1" dirty="0">
                <a:solidFill>
                  <a:schemeClr val="bg1"/>
                </a:solidFill>
                <a:latin typeface="Lao UI" pitchFamily="34" charset="0"/>
              </a:rPr>
              <a:t>HD80606b</a:t>
            </a:r>
          </a:p>
        </p:txBody>
      </p:sp>
      <p:cxnSp>
        <p:nvCxnSpPr>
          <p:cNvPr id="9" name="Straight Arrow Connector 8"/>
          <p:cNvCxnSpPr/>
          <p:nvPr/>
        </p:nvCxnSpPr>
        <p:spPr bwMode="auto">
          <a:xfrm>
            <a:off x="2099391" y="3328481"/>
            <a:ext cx="0" cy="40531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 name="TextBox 8"/>
          <p:cNvSpPr txBox="1">
            <a:spLocks noChangeArrowheads="1"/>
          </p:cNvSpPr>
          <p:nvPr/>
        </p:nvSpPr>
        <p:spPr bwMode="auto">
          <a:xfrm>
            <a:off x="1828800" y="3124200"/>
            <a:ext cx="984813" cy="302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300" b="1" dirty="0" smtClean="0">
                <a:solidFill>
                  <a:schemeClr val="bg1"/>
                </a:solidFill>
                <a:latin typeface="Lao UI" pitchFamily="34" charset="0"/>
              </a:rPr>
              <a:t>HAT-P-2b</a:t>
            </a:r>
            <a:endParaRPr lang="en-US" sz="1300" b="1" dirty="0">
              <a:solidFill>
                <a:schemeClr val="bg1"/>
              </a:solidFill>
              <a:latin typeface="Lao UI" pitchFamily="34" charset="0"/>
            </a:endParaRPr>
          </a:p>
        </p:txBody>
      </p:sp>
    </p:spTree>
    <p:extLst>
      <p:ext uri="{BB962C8B-B14F-4D97-AF65-F5344CB8AC3E}">
        <p14:creationId xmlns:p14="http://schemas.microsoft.com/office/powerpoint/2010/main" val="4541645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35280" y="311256"/>
            <a:ext cx="9387840" cy="1295400"/>
          </a:xfrm>
        </p:spPr>
        <p:txBody>
          <a:bodyPr/>
          <a:lstStyle/>
          <a:p>
            <a:r>
              <a:rPr lang="en-US" sz="4500" b="1" dirty="0" smtClean="0">
                <a:latin typeface="Lao UI" pitchFamily="34" charset="0"/>
                <a:ea typeface="Lao UI" pitchFamily="34" charset="0"/>
                <a:cs typeface="Lao UI" pitchFamily="34" charset="0"/>
              </a:rPr>
              <a:t>Simulations of generic </a:t>
            </a:r>
            <a:r>
              <a:rPr lang="en-US" sz="4500" b="1" dirty="0">
                <a:latin typeface="Lao UI" pitchFamily="34" charset="0"/>
                <a:ea typeface="Lao UI" pitchFamily="34" charset="0"/>
                <a:cs typeface="Lao UI" pitchFamily="34" charset="0"/>
              </a:rPr>
              <a:t>hot </a:t>
            </a:r>
            <a:r>
              <a:rPr lang="en-US" sz="4500" b="1" dirty="0" err="1">
                <a:latin typeface="Lao UI" pitchFamily="34" charset="0"/>
                <a:ea typeface="Lao UI" pitchFamily="34" charset="0"/>
                <a:cs typeface="Lao UI" pitchFamily="34" charset="0"/>
              </a:rPr>
              <a:t>Jupiters</a:t>
            </a:r>
            <a:r>
              <a:rPr lang="en-US" sz="4500" b="1" dirty="0">
                <a:latin typeface="Lao UI" pitchFamily="34" charset="0"/>
                <a:ea typeface="Lao UI" pitchFamily="34" charset="0"/>
                <a:cs typeface="Lao UI" pitchFamily="34" charset="0"/>
              </a:rPr>
              <a:t> on highly eccentric </a:t>
            </a:r>
            <a:r>
              <a:rPr lang="en-US" sz="4500" b="1" dirty="0" smtClean="0">
                <a:latin typeface="Lao UI" pitchFamily="34" charset="0"/>
                <a:ea typeface="Lao UI" pitchFamily="34" charset="0"/>
                <a:cs typeface="Lao UI" pitchFamily="34" charset="0"/>
              </a:rPr>
              <a:t>orbits</a:t>
            </a:r>
            <a:endParaRPr lang="en-US" sz="4500" b="1" dirty="0">
              <a:latin typeface="Lao UI" pitchFamily="34" charset="0"/>
              <a:ea typeface="Lao UI" pitchFamily="34" charset="0"/>
              <a:cs typeface="Lao UI" pitchFamily="34" charset="0"/>
            </a:endParaRPr>
          </a:p>
        </p:txBody>
      </p:sp>
      <p:sp>
        <p:nvSpPr>
          <p:cNvPr id="4099" name="Content Placeholder 4"/>
          <p:cNvSpPr>
            <a:spLocks noGrp="1"/>
          </p:cNvSpPr>
          <p:nvPr>
            <p:ph idx="1"/>
          </p:nvPr>
        </p:nvSpPr>
        <p:spPr>
          <a:xfrm>
            <a:off x="152400" y="1981200"/>
            <a:ext cx="4648200" cy="5699760"/>
          </a:xfrm>
        </p:spPr>
        <p:txBody>
          <a:bodyPr/>
          <a:lstStyle/>
          <a:p>
            <a:r>
              <a:rPr lang="en-US" sz="2500" dirty="0">
                <a:latin typeface="Lao UI" pitchFamily="34" charset="0"/>
                <a:ea typeface="Lao UI" pitchFamily="34" charset="0"/>
                <a:cs typeface="Lao UI" pitchFamily="34" charset="0"/>
              </a:rPr>
              <a:t>Assume mass, radius, and gravity of generic hot Jupiter</a:t>
            </a:r>
          </a:p>
          <a:p>
            <a:r>
              <a:rPr lang="en-US" sz="2500" dirty="0">
                <a:latin typeface="Lao UI" pitchFamily="34" charset="0"/>
                <a:ea typeface="Lao UI" pitchFamily="34" charset="0"/>
                <a:cs typeface="Lao UI" pitchFamily="34" charset="0"/>
              </a:rPr>
              <a:t>Atmospheric composition of  1x solar (without </a:t>
            </a:r>
            <a:r>
              <a:rPr lang="en-US" sz="2500" dirty="0" err="1">
                <a:latin typeface="Lao UI" pitchFamily="34" charset="0"/>
                <a:ea typeface="Lao UI" pitchFamily="34" charset="0"/>
                <a:cs typeface="Lao UI" pitchFamily="34" charset="0"/>
              </a:rPr>
              <a:t>TiO</a:t>
            </a:r>
            <a:r>
              <a:rPr lang="en-US" sz="2500" dirty="0">
                <a:latin typeface="Lao UI" pitchFamily="34" charset="0"/>
                <a:ea typeface="Lao UI" pitchFamily="34" charset="0"/>
                <a:cs typeface="Lao UI" pitchFamily="34" charset="0"/>
              </a:rPr>
              <a:t>/VO) in chemical equilibrium</a:t>
            </a:r>
          </a:p>
          <a:p>
            <a:r>
              <a:rPr lang="en-US" sz="2500" dirty="0">
                <a:latin typeface="Lao UI" pitchFamily="34" charset="0"/>
                <a:ea typeface="Lao UI" pitchFamily="34" charset="0"/>
                <a:cs typeface="Lao UI" pitchFamily="34" charset="0"/>
              </a:rPr>
              <a:t>Varied parameters</a:t>
            </a:r>
          </a:p>
          <a:p>
            <a:pPr lvl="1">
              <a:buClr>
                <a:schemeClr val="tx1"/>
              </a:buClr>
            </a:pPr>
            <a:r>
              <a:rPr lang="en-US" sz="2500" i="1" dirty="0">
                <a:solidFill>
                  <a:srgbClr val="FFFF00"/>
                </a:solidFill>
                <a:latin typeface="Lao UI" pitchFamily="34" charset="0"/>
                <a:ea typeface="Lao UI" pitchFamily="34" charset="0"/>
                <a:cs typeface="Lao UI" pitchFamily="34" charset="0"/>
              </a:rPr>
              <a:t>Eccentricity: </a:t>
            </a:r>
            <a:r>
              <a:rPr lang="en-US" sz="2500" dirty="0">
                <a:latin typeface="Lao UI" pitchFamily="34" charset="0"/>
                <a:ea typeface="Lao UI" pitchFamily="34" charset="0"/>
                <a:cs typeface="Lao UI" pitchFamily="34" charset="0"/>
              </a:rPr>
              <a:t> from circular (e=0.0) to highly eccentric (e=0.75)</a:t>
            </a:r>
          </a:p>
          <a:p>
            <a:pPr lvl="1">
              <a:buClr>
                <a:schemeClr val="tx1"/>
              </a:buClr>
            </a:pPr>
            <a:r>
              <a:rPr lang="en-US" sz="2500" i="1" dirty="0" smtClean="0">
                <a:solidFill>
                  <a:srgbClr val="FFFF00"/>
                </a:solidFill>
                <a:latin typeface="Lao UI" pitchFamily="34" charset="0"/>
                <a:ea typeface="Lao UI" pitchFamily="34" charset="0"/>
                <a:cs typeface="Lao UI" pitchFamily="34" charset="0"/>
              </a:rPr>
              <a:t>Average stellar flux: </a:t>
            </a:r>
            <a:r>
              <a:rPr lang="en-US" sz="2500" dirty="0" smtClean="0">
                <a:latin typeface="Lao UI" pitchFamily="34" charset="0"/>
                <a:ea typeface="Lao UI" pitchFamily="34" charset="0"/>
                <a:cs typeface="Lao UI" pitchFamily="34" charset="0"/>
              </a:rPr>
              <a:t>1</a:t>
            </a:r>
            <a:r>
              <a:rPr lang="en-US" sz="2500" dirty="0" smtClean="0">
                <a:latin typeface="Lao UI" pitchFamily="34" charset="0"/>
                <a:ea typeface="Lao UI" pitchFamily="34" charset="0"/>
                <a:cs typeface="Lao UI" pitchFamily="34" charset="0"/>
              </a:rPr>
              <a:t>x, </a:t>
            </a:r>
            <a:r>
              <a:rPr lang="en-US" sz="2500" dirty="0">
                <a:latin typeface="Lao UI" pitchFamily="34" charset="0"/>
                <a:ea typeface="Lao UI" pitchFamily="34" charset="0"/>
                <a:cs typeface="Lao UI" pitchFamily="34" charset="0"/>
              </a:rPr>
              <a:t>2x</a:t>
            </a:r>
            <a:r>
              <a:rPr lang="en-US" sz="2500" dirty="0" smtClean="0">
                <a:latin typeface="Lao UI" pitchFamily="34" charset="0"/>
                <a:ea typeface="Lao UI" pitchFamily="34" charset="0"/>
                <a:cs typeface="Lao UI" pitchFamily="34" charset="0"/>
              </a:rPr>
              <a:t>, 4x, 8x nominal </a:t>
            </a:r>
            <a:r>
              <a:rPr lang="en-US" sz="2500" dirty="0" err="1" smtClean="0">
                <a:latin typeface="Lao UI" pitchFamily="34" charset="0"/>
                <a:ea typeface="Lao UI" pitchFamily="34" charset="0"/>
                <a:cs typeface="Lao UI" pitchFamily="34" charset="0"/>
              </a:rPr>
              <a:t>avg</a:t>
            </a:r>
            <a:r>
              <a:rPr lang="en-US" sz="2500" dirty="0" smtClean="0">
                <a:latin typeface="Lao UI" pitchFamily="34" charset="0"/>
                <a:ea typeface="Lao UI" pitchFamily="34" charset="0"/>
                <a:cs typeface="Lao UI" pitchFamily="34" charset="0"/>
              </a:rPr>
              <a:t> stellar </a:t>
            </a:r>
            <a:r>
              <a:rPr lang="en-US" sz="2500" dirty="0" smtClean="0">
                <a:latin typeface="Lao UI" pitchFamily="34" charset="0"/>
                <a:ea typeface="Lao UI" pitchFamily="34" charset="0"/>
                <a:cs typeface="Lao UI" pitchFamily="34" charset="0"/>
              </a:rPr>
              <a:t>flux</a:t>
            </a:r>
            <a:endParaRPr lang="en-US" sz="2500" dirty="0" smtClean="0">
              <a:latin typeface="Lao UI" pitchFamily="34" charset="0"/>
              <a:ea typeface="Lao UI" pitchFamily="34" charset="0"/>
              <a:cs typeface="Lao UI" pitchFamily="34" charset="0"/>
            </a:endParaRPr>
          </a:p>
          <a:p>
            <a:pPr lvl="1">
              <a:buClr>
                <a:schemeClr val="tx1"/>
              </a:buClr>
            </a:pPr>
            <a:endParaRPr lang="en-US" sz="2500" dirty="0" smtClean="0">
              <a:latin typeface="Lao UI" pitchFamily="34" charset="0"/>
              <a:ea typeface="Lao UI" pitchFamily="34" charset="0"/>
              <a:cs typeface="Lao UI" pitchFamily="34" charset="0"/>
            </a:endParaRPr>
          </a:p>
        </p:txBody>
      </p:sp>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5167" r="16945"/>
          <a:stretch/>
        </p:blipFill>
        <p:spPr bwMode="auto">
          <a:xfrm>
            <a:off x="4800600" y="2133600"/>
            <a:ext cx="5094294" cy="4163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502920" y="259080"/>
            <a:ext cx="9052560" cy="1295400"/>
          </a:xfrm>
        </p:spPr>
        <p:txBody>
          <a:bodyPr/>
          <a:lstStyle/>
          <a:p>
            <a:r>
              <a:rPr lang="en-US" sz="3900" b="1" dirty="0">
                <a:latin typeface="Lao UI" pitchFamily="34" charset="0"/>
                <a:ea typeface="Lao UI" pitchFamily="34" charset="0"/>
                <a:cs typeface="Lao UI" pitchFamily="34" charset="0"/>
              </a:rPr>
              <a:t>SPARC Model Atmosphere</a:t>
            </a:r>
            <a:r>
              <a:rPr lang="en-US" sz="4500" b="1" dirty="0">
                <a:latin typeface="Lao UI" pitchFamily="34" charset="0"/>
                <a:ea typeface="Lao UI" pitchFamily="34" charset="0"/>
                <a:cs typeface="Lao UI" pitchFamily="34" charset="0"/>
              </a:rPr>
              <a:t/>
            </a:r>
            <a:br>
              <a:rPr lang="en-US" sz="4500" b="1" dirty="0">
                <a:latin typeface="Lao UI" pitchFamily="34" charset="0"/>
                <a:ea typeface="Lao UI" pitchFamily="34" charset="0"/>
                <a:cs typeface="Lao UI" pitchFamily="34" charset="0"/>
              </a:rPr>
            </a:br>
            <a:r>
              <a:rPr lang="en-US" sz="2800" dirty="0" err="1">
                <a:latin typeface="Lao UI" pitchFamily="34" charset="0"/>
                <a:ea typeface="Lao UI" pitchFamily="34" charset="0"/>
                <a:cs typeface="Lao UI" pitchFamily="34" charset="0"/>
              </a:rPr>
              <a:t>Substellar</a:t>
            </a:r>
            <a:r>
              <a:rPr lang="en-US" sz="2800" dirty="0">
                <a:latin typeface="Lao UI" pitchFamily="34" charset="0"/>
                <a:ea typeface="Lao UI" pitchFamily="34" charset="0"/>
                <a:cs typeface="Lao UI" pitchFamily="34" charset="0"/>
              </a:rPr>
              <a:t> and Planetary Atmospheric Radiation and Circulation Model </a:t>
            </a:r>
          </a:p>
        </p:txBody>
      </p:sp>
      <p:sp>
        <p:nvSpPr>
          <p:cNvPr id="5123" name="Content Placeholder 2"/>
          <p:cNvSpPr>
            <a:spLocks noGrp="1"/>
          </p:cNvSpPr>
          <p:nvPr>
            <p:ph sz="half" idx="1"/>
          </p:nvPr>
        </p:nvSpPr>
        <p:spPr>
          <a:xfrm>
            <a:off x="143870" y="1709677"/>
            <a:ext cx="5639710" cy="5376923"/>
          </a:xfrm>
        </p:spPr>
        <p:txBody>
          <a:bodyPr/>
          <a:lstStyle/>
          <a:p>
            <a:pPr marL="0" indent="0">
              <a:spcBef>
                <a:spcPts val="0"/>
              </a:spcBef>
              <a:buNone/>
            </a:pPr>
            <a:r>
              <a:rPr lang="en-US" sz="2700" dirty="0">
                <a:solidFill>
                  <a:srgbClr val="FFFF00"/>
                </a:solidFill>
                <a:latin typeface="Lao UI" pitchFamily="34" charset="0"/>
                <a:ea typeface="Lao UI" pitchFamily="34" charset="0"/>
                <a:cs typeface="Lao UI" pitchFamily="34" charset="0"/>
              </a:rPr>
              <a:t>MITgcm</a:t>
            </a:r>
          </a:p>
          <a:p>
            <a:pPr>
              <a:spcBef>
                <a:spcPts val="0"/>
              </a:spcBef>
            </a:pPr>
            <a:r>
              <a:rPr lang="en-US" sz="2700" dirty="0">
                <a:latin typeface="Lao UI" pitchFamily="34" charset="0"/>
                <a:ea typeface="Lao UI" pitchFamily="34" charset="0"/>
                <a:cs typeface="Lao UI" pitchFamily="34" charset="0"/>
              </a:rPr>
              <a:t>Solves 3-D primitive equations</a:t>
            </a:r>
          </a:p>
          <a:p>
            <a:pPr marL="0" indent="0">
              <a:spcBef>
                <a:spcPts val="0"/>
              </a:spcBef>
              <a:buNone/>
            </a:pPr>
            <a:r>
              <a:rPr lang="en-US" sz="2700" dirty="0" err="1" smtClean="0">
                <a:solidFill>
                  <a:srgbClr val="FFFF00"/>
                </a:solidFill>
                <a:latin typeface="Lao UI" pitchFamily="34" charset="0"/>
                <a:ea typeface="Lao UI" pitchFamily="34" charset="0"/>
                <a:cs typeface="Lao UI" pitchFamily="34" charset="0"/>
              </a:rPr>
              <a:t>Radiative</a:t>
            </a:r>
            <a:r>
              <a:rPr lang="en-US" sz="2700" dirty="0" smtClean="0">
                <a:solidFill>
                  <a:srgbClr val="FFFF00"/>
                </a:solidFill>
                <a:latin typeface="Lao UI" pitchFamily="34" charset="0"/>
                <a:ea typeface="Lao UI" pitchFamily="34" charset="0"/>
                <a:cs typeface="Lao UI" pitchFamily="34" charset="0"/>
              </a:rPr>
              <a:t> </a:t>
            </a:r>
            <a:r>
              <a:rPr lang="en-US" sz="2700" dirty="0">
                <a:solidFill>
                  <a:srgbClr val="FFFF00"/>
                </a:solidFill>
                <a:latin typeface="Lao UI" pitchFamily="34" charset="0"/>
                <a:ea typeface="Lao UI" pitchFamily="34" charset="0"/>
                <a:cs typeface="Lao UI" pitchFamily="34" charset="0"/>
              </a:rPr>
              <a:t>Transfer</a:t>
            </a:r>
          </a:p>
          <a:p>
            <a:pPr>
              <a:spcBef>
                <a:spcPts val="0"/>
              </a:spcBef>
            </a:pPr>
            <a:r>
              <a:rPr lang="en-US" sz="2700" dirty="0">
                <a:latin typeface="Lao UI" pitchFamily="34" charset="0"/>
                <a:ea typeface="Lao UI" pitchFamily="34" charset="0"/>
                <a:cs typeface="Lao UI" pitchFamily="34" charset="0"/>
              </a:rPr>
              <a:t>Based on RT model by Marley and McKay (1999)</a:t>
            </a:r>
          </a:p>
          <a:p>
            <a:pPr>
              <a:spcBef>
                <a:spcPts val="0"/>
              </a:spcBef>
            </a:pPr>
            <a:r>
              <a:rPr lang="en-US" sz="2700" dirty="0">
                <a:latin typeface="Lao UI" pitchFamily="34" charset="0"/>
                <a:ea typeface="Lao UI" pitchFamily="34" charset="0"/>
                <a:cs typeface="Lao UI" pitchFamily="34" charset="0"/>
              </a:rPr>
              <a:t>Plane-parallel, two-stream</a:t>
            </a:r>
          </a:p>
          <a:p>
            <a:pPr>
              <a:spcBef>
                <a:spcPts val="0"/>
              </a:spcBef>
            </a:pPr>
            <a:r>
              <a:rPr lang="en-US" sz="2700" dirty="0">
                <a:latin typeface="Lao UI" pitchFamily="34" charset="0"/>
                <a:ea typeface="Lao UI" pitchFamily="34" charset="0"/>
                <a:cs typeface="Lao UI" pitchFamily="34" charset="0"/>
              </a:rPr>
              <a:t>Opacities binned using correlated-k </a:t>
            </a:r>
            <a:r>
              <a:rPr lang="en-US" sz="2700" dirty="0" smtClean="0">
                <a:latin typeface="Lao UI" pitchFamily="34" charset="0"/>
                <a:ea typeface="Lao UI" pitchFamily="34" charset="0"/>
                <a:cs typeface="Lao UI" pitchFamily="34" charset="0"/>
              </a:rPr>
              <a:t>method</a:t>
            </a:r>
          </a:p>
          <a:p>
            <a:pPr marL="0" indent="0">
              <a:spcBef>
                <a:spcPts val="0"/>
              </a:spcBef>
              <a:buNone/>
            </a:pPr>
            <a:r>
              <a:rPr lang="en-US" sz="2700" dirty="0" smtClean="0">
                <a:solidFill>
                  <a:srgbClr val="FFFF00"/>
                </a:solidFill>
                <a:latin typeface="Lao UI" pitchFamily="34" charset="0"/>
                <a:ea typeface="Lao UI" pitchFamily="34" charset="0"/>
                <a:cs typeface="Lao UI" pitchFamily="34" charset="0"/>
              </a:rPr>
              <a:t>Eccentric Planet Considerations</a:t>
            </a:r>
            <a:endParaRPr lang="en-US" sz="2700" dirty="0">
              <a:solidFill>
                <a:srgbClr val="FFFF00"/>
              </a:solidFill>
              <a:latin typeface="Lao UI" pitchFamily="34" charset="0"/>
              <a:ea typeface="Lao UI" pitchFamily="34" charset="0"/>
              <a:cs typeface="Lao UI" pitchFamily="34" charset="0"/>
            </a:endParaRPr>
          </a:p>
          <a:p>
            <a:pPr>
              <a:spcBef>
                <a:spcPts val="0"/>
              </a:spcBef>
            </a:pPr>
            <a:r>
              <a:rPr lang="en-US" sz="2700" dirty="0" smtClean="0">
                <a:latin typeface="Lao UI" pitchFamily="34" charset="0"/>
                <a:ea typeface="Lao UI" pitchFamily="34" charset="0"/>
                <a:cs typeface="Lao UI" pitchFamily="34" charset="0"/>
              </a:rPr>
              <a:t>Distance varies with time</a:t>
            </a:r>
          </a:p>
          <a:p>
            <a:pPr>
              <a:spcBef>
                <a:spcPts val="0"/>
              </a:spcBef>
            </a:pPr>
            <a:r>
              <a:rPr lang="en-US" sz="2700" dirty="0" smtClean="0">
                <a:latin typeface="Lao UI" pitchFamily="34" charset="0"/>
                <a:ea typeface="Lao UI" pitchFamily="34" charset="0"/>
                <a:cs typeface="Lao UI" pitchFamily="34" charset="0"/>
              </a:rPr>
              <a:t>Assume pseudo-synchronous rotation using Hut (1981) formulation</a:t>
            </a:r>
            <a:endParaRPr lang="en-US" sz="2700" dirty="0">
              <a:latin typeface="Lao UI" pitchFamily="34" charset="0"/>
              <a:ea typeface="Lao UI" pitchFamily="34" charset="0"/>
              <a:cs typeface="Lao UI" pitchFamily="34" charset="0"/>
            </a:endParaRPr>
          </a:p>
          <a:p>
            <a:pPr marL="0" indent="0">
              <a:spcBef>
                <a:spcPts val="0"/>
              </a:spcBef>
              <a:buNone/>
            </a:pPr>
            <a:endParaRPr lang="en-US" sz="2700" dirty="0">
              <a:latin typeface="Lao UI" pitchFamily="34" charset="0"/>
              <a:ea typeface="Lao UI" pitchFamily="34" charset="0"/>
              <a:cs typeface="Lao UI" pitchFamily="34" charset="0"/>
            </a:endParaRPr>
          </a:p>
          <a:p>
            <a:pPr>
              <a:spcBef>
                <a:spcPts val="0"/>
              </a:spcBef>
            </a:pPr>
            <a:endParaRPr lang="en-US" sz="2700" dirty="0">
              <a:latin typeface="Lao UI" pitchFamily="34" charset="0"/>
              <a:ea typeface="Lao UI" pitchFamily="34" charset="0"/>
              <a:cs typeface="Lao UI" pitchFamily="34" charset="0"/>
            </a:endParaRPr>
          </a:p>
          <a:p>
            <a:pPr marL="0" indent="0" algn="ctr">
              <a:spcBef>
                <a:spcPts val="0"/>
              </a:spcBef>
              <a:buNone/>
            </a:pPr>
            <a:endParaRPr lang="en-US" sz="2700" dirty="0">
              <a:latin typeface="Lao UI" pitchFamily="34" charset="0"/>
              <a:ea typeface="Lao UI" pitchFamily="34" charset="0"/>
              <a:cs typeface="Lao UI" pitchFamily="34" charset="0"/>
            </a:endParaRPr>
          </a:p>
          <a:p>
            <a:pPr>
              <a:spcBef>
                <a:spcPts val="0"/>
              </a:spcBef>
              <a:buNone/>
            </a:pPr>
            <a:endParaRPr lang="en-US" sz="2700" dirty="0">
              <a:latin typeface="Lao UI" pitchFamily="34" charset="0"/>
              <a:ea typeface="Lao UI" pitchFamily="34" charset="0"/>
              <a:cs typeface="Lao UI" pitchFamily="34" charset="0"/>
            </a:endParaRPr>
          </a:p>
        </p:txBody>
      </p:sp>
      <p:sp>
        <p:nvSpPr>
          <p:cNvPr id="3" name="TextBox 2"/>
          <p:cNvSpPr txBox="1"/>
          <p:nvPr/>
        </p:nvSpPr>
        <p:spPr>
          <a:xfrm>
            <a:off x="3760216" y="1525011"/>
            <a:ext cx="2505814" cy="369332"/>
          </a:xfrm>
          <a:prstGeom prst="rect">
            <a:avLst/>
          </a:prstGeom>
          <a:noFill/>
        </p:spPr>
        <p:txBody>
          <a:bodyPr wrap="none" rtlCol="0">
            <a:spAutoFit/>
          </a:bodyPr>
          <a:lstStyle/>
          <a:p>
            <a:r>
              <a:rPr lang="en-US" dirty="0" smtClean="0"/>
              <a:t>Showman et al. (2009)</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5667" y="2667000"/>
            <a:ext cx="4636381" cy="227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51079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9052560" cy="1295400"/>
          </a:xfrm>
        </p:spPr>
        <p:txBody>
          <a:bodyPr/>
          <a:lstStyle/>
          <a:p>
            <a:r>
              <a:rPr lang="en-US" b="1" dirty="0" smtClean="0">
                <a:latin typeface="Lao UI" pitchFamily="34" charset="0"/>
                <a:cs typeface="Lao UI" pitchFamily="34" charset="0"/>
              </a:rPr>
              <a:t>Dynamical regime</a:t>
            </a:r>
            <a:endParaRPr lang="en-US" b="1" dirty="0">
              <a:latin typeface="Lao UI" pitchFamily="34" charset="0"/>
              <a:cs typeface="Lao UI" pitchFamily="34" charset="0"/>
            </a:endParaRPr>
          </a:p>
        </p:txBody>
      </p:sp>
      <p:sp>
        <p:nvSpPr>
          <p:cNvPr id="3" name="Content Placeholder 2"/>
          <p:cNvSpPr>
            <a:spLocks noGrp="1"/>
          </p:cNvSpPr>
          <p:nvPr>
            <p:ph idx="1"/>
          </p:nvPr>
        </p:nvSpPr>
        <p:spPr>
          <a:xfrm>
            <a:off x="228600" y="1447800"/>
            <a:ext cx="4907280" cy="5791200"/>
          </a:xfrm>
        </p:spPr>
        <p:txBody>
          <a:bodyPr/>
          <a:lstStyle/>
          <a:p>
            <a:r>
              <a:rPr lang="en-US" dirty="0" smtClean="0">
                <a:latin typeface="Lao UI" pitchFamily="34" charset="0"/>
                <a:cs typeface="Lao UI" pitchFamily="34" charset="0"/>
              </a:rPr>
              <a:t>Equatorial </a:t>
            </a:r>
            <a:r>
              <a:rPr lang="en-US" dirty="0" smtClean="0">
                <a:latin typeface="Lao UI" pitchFamily="34" charset="0"/>
                <a:cs typeface="Lao UI" pitchFamily="34" charset="0"/>
              </a:rPr>
              <a:t>eastward </a:t>
            </a:r>
            <a:r>
              <a:rPr lang="en-US" dirty="0" err="1" smtClean="0">
                <a:latin typeface="Lao UI" pitchFamily="34" charset="0"/>
                <a:cs typeface="Lao UI" pitchFamily="34" charset="0"/>
              </a:rPr>
              <a:t>superrotating</a:t>
            </a:r>
            <a:r>
              <a:rPr lang="en-US" dirty="0" smtClean="0">
                <a:latin typeface="Lao UI" pitchFamily="34" charset="0"/>
                <a:cs typeface="Lao UI" pitchFamily="34" charset="0"/>
              </a:rPr>
              <a:t> jet, westward jets at mid-latitudes</a:t>
            </a:r>
          </a:p>
          <a:p>
            <a:r>
              <a:rPr lang="en-US" dirty="0" smtClean="0">
                <a:latin typeface="Lao UI" pitchFamily="34" charset="0"/>
                <a:cs typeface="Lao UI" pitchFamily="34" charset="0"/>
              </a:rPr>
              <a:t>Flash heating event at </a:t>
            </a:r>
            <a:r>
              <a:rPr lang="en-US" dirty="0" err="1" smtClean="0">
                <a:latin typeface="Lao UI" pitchFamily="34" charset="0"/>
                <a:cs typeface="Lao UI" pitchFamily="34" charset="0"/>
              </a:rPr>
              <a:t>periapse</a:t>
            </a:r>
            <a:r>
              <a:rPr lang="en-US" dirty="0" smtClean="0">
                <a:latin typeface="Lao UI" pitchFamily="34" charset="0"/>
                <a:cs typeface="Lao UI" pitchFamily="34" charset="0"/>
              </a:rPr>
              <a:t> passage</a:t>
            </a:r>
          </a:p>
          <a:p>
            <a:r>
              <a:rPr lang="en-US" dirty="0" smtClean="0">
                <a:latin typeface="Lao UI" pitchFamily="34" charset="0"/>
                <a:cs typeface="Lao UI" pitchFamily="34" charset="0"/>
              </a:rPr>
              <a:t>Hot spot shifted eastward of </a:t>
            </a:r>
            <a:r>
              <a:rPr lang="en-US" dirty="0" err="1" smtClean="0">
                <a:latin typeface="Lao UI" pitchFamily="34" charset="0"/>
                <a:cs typeface="Lao UI" pitchFamily="34" charset="0"/>
              </a:rPr>
              <a:t>substellar</a:t>
            </a:r>
            <a:r>
              <a:rPr lang="en-US" dirty="0" smtClean="0">
                <a:latin typeface="Lao UI" pitchFamily="34" charset="0"/>
                <a:cs typeface="Lao UI" pitchFamily="34" charset="0"/>
              </a:rPr>
              <a:t> point due to dynamics</a:t>
            </a:r>
          </a:p>
          <a:p>
            <a:pPr marL="0" indent="0">
              <a:buNone/>
            </a:pPr>
            <a:r>
              <a:rPr lang="en-US" dirty="0">
                <a:latin typeface="Lao UI" pitchFamily="34" charset="0"/>
                <a:cs typeface="Lao UI" pitchFamily="34" charset="0"/>
              </a:rPr>
              <a:t> </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629" t="30276" r="4855" b="22886"/>
          <a:stretch/>
        </p:blipFill>
        <p:spPr bwMode="auto">
          <a:xfrm>
            <a:off x="5434962" y="1600200"/>
            <a:ext cx="3767770" cy="2855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4943" y="4737470"/>
            <a:ext cx="4047808" cy="2894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58026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83820" y="1209040"/>
            <a:ext cx="9974580" cy="6131560"/>
          </a:xfrm>
        </p:spPr>
        <p:txBody>
          <a:bodyPr/>
          <a:lstStyle/>
          <a:p>
            <a:pPr>
              <a:spcBef>
                <a:spcPct val="0"/>
              </a:spcBef>
              <a:buClr>
                <a:srgbClr val="FFFF00"/>
              </a:buClr>
              <a:buFont typeface="Arial" pitchFamily="34" charset="0"/>
              <a:buNone/>
            </a:pPr>
            <a:endParaRPr lang="en-US" sz="1300" dirty="0">
              <a:latin typeface="Lao UI" pitchFamily="34" charset="0"/>
            </a:endParaRPr>
          </a:p>
          <a:p>
            <a:pPr>
              <a:spcBef>
                <a:spcPct val="0"/>
              </a:spcBef>
              <a:buClr>
                <a:srgbClr val="FFFF00"/>
              </a:buClr>
            </a:pPr>
            <a:r>
              <a:rPr lang="en-US" sz="3300" dirty="0">
                <a:latin typeface="Lao UI" pitchFamily="34" charset="0"/>
              </a:rPr>
              <a:t>Peak temp lags </a:t>
            </a:r>
          </a:p>
          <a:p>
            <a:pPr>
              <a:spcBef>
                <a:spcPct val="0"/>
              </a:spcBef>
              <a:buClr>
                <a:srgbClr val="FFFF00"/>
              </a:buClr>
              <a:buFont typeface="Arial" pitchFamily="34" charset="0"/>
              <a:buNone/>
            </a:pPr>
            <a:r>
              <a:rPr lang="en-US" sz="3300" dirty="0" err="1">
                <a:latin typeface="Lao UI" pitchFamily="34" charset="0"/>
              </a:rPr>
              <a:t>peripase</a:t>
            </a:r>
            <a:r>
              <a:rPr lang="en-US" sz="3300" dirty="0">
                <a:latin typeface="Lao UI" pitchFamily="34" charset="0"/>
              </a:rPr>
              <a:t> passage</a:t>
            </a:r>
          </a:p>
          <a:p>
            <a:pPr>
              <a:spcBef>
                <a:spcPct val="0"/>
              </a:spcBef>
              <a:buClr>
                <a:srgbClr val="FFFF00"/>
              </a:buClr>
            </a:pPr>
            <a:r>
              <a:rPr lang="en-US" sz="3300" dirty="0">
                <a:latin typeface="Lao UI" pitchFamily="34" charset="0"/>
              </a:rPr>
              <a:t>Dynamics shift hot </a:t>
            </a:r>
          </a:p>
          <a:p>
            <a:pPr>
              <a:spcBef>
                <a:spcPct val="0"/>
              </a:spcBef>
              <a:buClr>
                <a:srgbClr val="FFFF00"/>
              </a:buClr>
              <a:buFont typeface="Arial" pitchFamily="34" charset="0"/>
              <a:buNone/>
            </a:pPr>
            <a:r>
              <a:rPr lang="en-US" sz="3300" dirty="0">
                <a:latin typeface="Lao UI" pitchFamily="34" charset="0"/>
              </a:rPr>
              <a:t>spot east of SS point</a:t>
            </a:r>
          </a:p>
          <a:p>
            <a:pPr>
              <a:spcBef>
                <a:spcPct val="0"/>
              </a:spcBef>
              <a:buClr>
                <a:srgbClr val="FFFF00"/>
              </a:buClr>
            </a:pPr>
            <a:r>
              <a:rPr lang="en-US" sz="3300" dirty="0">
                <a:latin typeface="Lao UI" pitchFamily="34" charset="0"/>
              </a:rPr>
              <a:t>Depending on </a:t>
            </a:r>
          </a:p>
          <a:p>
            <a:pPr>
              <a:spcBef>
                <a:spcPct val="0"/>
              </a:spcBef>
              <a:buClr>
                <a:srgbClr val="FFFF00"/>
              </a:buClr>
              <a:buFont typeface="Arial" pitchFamily="34" charset="0"/>
              <a:buNone/>
            </a:pPr>
            <a:r>
              <a:rPr lang="en-US" sz="3300" dirty="0">
                <a:latin typeface="Lao UI" pitchFamily="34" charset="0"/>
              </a:rPr>
              <a:t>observing geometry, </a:t>
            </a:r>
          </a:p>
          <a:p>
            <a:pPr>
              <a:spcBef>
                <a:spcPct val="0"/>
              </a:spcBef>
              <a:buClr>
                <a:srgbClr val="FFFF00"/>
              </a:buClr>
              <a:buFont typeface="Arial" pitchFamily="34" charset="0"/>
              <a:buNone/>
            </a:pPr>
            <a:r>
              <a:rPr lang="en-US" sz="3300" dirty="0">
                <a:latin typeface="Lao UI" pitchFamily="34" charset="0"/>
              </a:rPr>
              <a:t>hot/cold sides rotate</a:t>
            </a:r>
          </a:p>
          <a:p>
            <a:pPr>
              <a:spcBef>
                <a:spcPct val="0"/>
              </a:spcBef>
              <a:buClr>
                <a:srgbClr val="FFFF00"/>
              </a:buClr>
              <a:buFont typeface="Arial" pitchFamily="34" charset="0"/>
              <a:buNone/>
            </a:pPr>
            <a:r>
              <a:rPr lang="en-US" sz="3300" dirty="0">
                <a:latin typeface="Lao UI" pitchFamily="34" charset="0"/>
              </a:rPr>
              <a:t>in/out of view at </a:t>
            </a:r>
          </a:p>
          <a:p>
            <a:pPr>
              <a:spcBef>
                <a:spcPct val="0"/>
              </a:spcBef>
              <a:buClr>
                <a:srgbClr val="FFFF00"/>
              </a:buClr>
              <a:buFont typeface="Arial" pitchFamily="34" charset="0"/>
              <a:buNone/>
            </a:pPr>
            <a:r>
              <a:rPr lang="en-US" sz="3300" dirty="0">
                <a:latin typeface="Lao UI" pitchFamily="34" charset="0"/>
              </a:rPr>
              <a:t>different times</a:t>
            </a:r>
            <a:endParaRPr lang="en-US" sz="1100" dirty="0">
              <a:latin typeface="Lao UI" pitchFamily="34" charset="0"/>
            </a:endParaRPr>
          </a:p>
          <a:p>
            <a:pPr>
              <a:spcBef>
                <a:spcPct val="0"/>
              </a:spcBef>
              <a:buClr>
                <a:srgbClr val="FFFF00"/>
              </a:buClr>
              <a:buFont typeface="Arial" pitchFamily="34" charset="0"/>
              <a:buChar char="→"/>
            </a:pPr>
            <a:r>
              <a:rPr lang="en-US" sz="3300" dirty="0">
                <a:latin typeface="Lao UI" pitchFamily="34" charset="0"/>
              </a:rPr>
              <a:t> </a:t>
            </a:r>
            <a:r>
              <a:rPr lang="en-US" sz="3300" dirty="0" err="1">
                <a:latin typeface="Lao UI" pitchFamily="34" charset="0"/>
              </a:rPr>
              <a:t>Lightcurves</a:t>
            </a:r>
            <a:r>
              <a:rPr lang="en-US" sz="3300" dirty="0">
                <a:latin typeface="Lao UI" pitchFamily="34" charset="0"/>
              </a:rPr>
              <a:t> will be shaped by both factors</a:t>
            </a:r>
          </a:p>
          <a:p>
            <a:pPr>
              <a:spcBef>
                <a:spcPct val="0"/>
              </a:spcBef>
              <a:buFont typeface="Arial" pitchFamily="34" charset="0"/>
              <a:buChar char="→"/>
            </a:pPr>
            <a:endParaRPr lang="en-US" sz="3300" dirty="0">
              <a:latin typeface="Lao UI" pitchFamily="34" charset="0"/>
              <a:ea typeface="Lao UI" pitchFamily="34" charset="0"/>
              <a:cs typeface="Lao UI" pitchFamily="34" charset="0"/>
            </a:endParaRP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360" t="28495" r="4601" b="21460"/>
          <a:stretch/>
        </p:blipFill>
        <p:spPr bwMode="auto">
          <a:xfrm>
            <a:off x="4267201" y="1180808"/>
            <a:ext cx="5734050" cy="4513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bwMode="auto">
          <a:xfrm>
            <a:off x="586740" y="172720"/>
            <a:ext cx="9052560" cy="1036320"/>
          </a:xfrm>
          <a:prstGeom prst="rect">
            <a:avLst/>
          </a:prstGeom>
          <a:noFill/>
          <a:ln w="9525">
            <a:noFill/>
            <a:miter lim="800000"/>
            <a:headEnd/>
            <a:tailEnd/>
          </a:ln>
        </p:spPr>
        <p:txBody>
          <a:bodyPr lIns="101882" tIns="50941" rIns="101882" bIns="50941" anchor="ctr"/>
          <a:lstStyle/>
          <a:p>
            <a:pPr algn="ctr" eaLnBrk="0" hangingPunct="0">
              <a:defRPr/>
            </a:pPr>
            <a:r>
              <a:rPr lang="en-US" sz="4500" b="1" dirty="0">
                <a:latin typeface="Lao UI" pitchFamily="34" charset="0"/>
                <a:ea typeface="+mj-ea"/>
                <a:cs typeface="Lao UI" pitchFamily="34" charset="0"/>
              </a:rPr>
              <a:t>Observational Implications</a:t>
            </a:r>
          </a:p>
        </p:txBody>
      </p:sp>
      <p:cxnSp>
        <p:nvCxnSpPr>
          <p:cNvPr id="7" name="Straight Arrow Connector 6"/>
          <p:cNvCxnSpPr/>
          <p:nvPr/>
        </p:nvCxnSpPr>
        <p:spPr>
          <a:xfrm rot="10800000">
            <a:off x="7271753" y="1981200"/>
            <a:ext cx="569278" cy="1800"/>
          </a:xfrm>
          <a:prstGeom prst="straightConnector1">
            <a:avLst/>
          </a:prstGeom>
          <a:ln w="60325">
            <a:solidFill>
              <a:srgbClr val="FFC00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1270" name="TextBox 7"/>
          <p:cNvSpPr txBox="1">
            <a:spLocks noChangeArrowheads="1"/>
          </p:cNvSpPr>
          <p:nvPr/>
        </p:nvSpPr>
        <p:spPr bwMode="auto">
          <a:xfrm>
            <a:off x="7841031" y="1652762"/>
            <a:ext cx="922020" cy="65687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b="1" dirty="0" smtClean="0">
                <a:solidFill>
                  <a:schemeClr val="bg1"/>
                </a:solidFill>
                <a:latin typeface="Lao UI" pitchFamily="34" charset="0"/>
              </a:rPr>
              <a:t>~6 </a:t>
            </a:r>
            <a:r>
              <a:rPr lang="en-US" b="1" dirty="0" err="1">
                <a:solidFill>
                  <a:schemeClr val="bg1"/>
                </a:solidFill>
                <a:latin typeface="Lao UI" pitchFamily="34" charset="0"/>
              </a:rPr>
              <a:t>hr</a:t>
            </a:r>
            <a:r>
              <a:rPr lang="en-US" b="1" dirty="0">
                <a:solidFill>
                  <a:schemeClr val="bg1"/>
                </a:solidFill>
                <a:latin typeface="Lao UI" pitchFamily="34" charset="0"/>
              </a:rPr>
              <a:t>      </a:t>
            </a:r>
          </a:p>
          <a:p>
            <a:pPr eaLnBrk="1" hangingPunct="1"/>
            <a:r>
              <a:rPr lang="en-US" b="1" dirty="0">
                <a:solidFill>
                  <a:schemeClr val="bg1"/>
                </a:solidFill>
                <a:latin typeface="Lao UI" pitchFamily="34" charset="0"/>
              </a:rPr>
              <a:t>  lag</a:t>
            </a:r>
          </a:p>
        </p:txBody>
      </p:sp>
      <p:cxnSp>
        <p:nvCxnSpPr>
          <p:cNvPr id="14" name="Straight Connector 13"/>
          <p:cNvCxnSpPr/>
          <p:nvPr/>
        </p:nvCxnSpPr>
        <p:spPr>
          <a:xfrm flipV="1">
            <a:off x="7239911" y="1447800"/>
            <a:ext cx="0" cy="3733800"/>
          </a:xfrm>
          <a:prstGeom prst="line">
            <a:avLst/>
          </a:prstGeom>
          <a:ln w="3810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76277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a:xfrm>
            <a:off x="471609" y="169196"/>
            <a:ext cx="9052560" cy="1295400"/>
          </a:xfrm>
        </p:spPr>
        <p:txBody>
          <a:bodyPr/>
          <a:lstStyle/>
          <a:p>
            <a:r>
              <a:rPr lang="en-US" sz="4000" b="1" dirty="0" smtClean="0">
                <a:latin typeface="Lao UI" pitchFamily="34" charset="0"/>
                <a:cs typeface="Lao UI" pitchFamily="34" charset="0"/>
              </a:rPr>
              <a:t>Effect of orbital viewing geometry</a:t>
            </a:r>
            <a:endParaRPr lang="en-US" sz="4000" b="1" dirty="0">
              <a:latin typeface="Lao UI" pitchFamily="34" charset="0"/>
              <a:cs typeface="Lao UI" pitchFamily="34" charset="0"/>
            </a:endParaRPr>
          </a:p>
        </p:txBody>
      </p:sp>
      <p:sp>
        <p:nvSpPr>
          <p:cNvPr id="27" name="Text Placeholder 26"/>
          <p:cNvSpPr>
            <a:spLocks noGrp="1"/>
          </p:cNvSpPr>
          <p:nvPr>
            <p:ph type="body" idx="1"/>
          </p:nvPr>
        </p:nvSpPr>
        <p:spPr/>
        <p:txBody>
          <a:bodyPr/>
          <a:lstStyle/>
          <a:p>
            <a:r>
              <a:rPr lang="el-GR" sz="2800" dirty="0">
                <a:solidFill>
                  <a:srgbClr val="FFFF00"/>
                </a:solidFill>
                <a:cs typeface="Lao UI" pitchFamily="34" charset="0"/>
              </a:rPr>
              <a:t>ϖ</a:t>
            </a:r>
            <a:r>
              <a:rPr lang="en-US" sz="2800" dirty="0" smtClean="0">
                <a:solidFill>
                  <a:srgbClr val="FFFF00"/>
                </a:solidFill>
                <a:latin typeface="Lao UI" pitchFamily="34" charset="0"/>
                <a:cs typeface="Lao UI" pitchFamily="34" charset="0"/>
              </a:rPr>
              <a:t>=0</a:t>
            </a:r>
            <a:r>
              <a:rPr lang="en-US" sz="2800" dirty="0">
                <a:solidFill>
                  <a:srgbClr val="FFFF00"/>
                </a:solidFill>
                <a:latin typeface="Lao UI" pitchFamily="34" charset="0"/>
                <a:cs typeface="Lao UI" pitchFamily="34" charset="0"/>
              </a:rPr>
              <a:t>°</a:t>
            </a:r>
            <a:endParaRPr lang="en-US" dirty="0">
              <a:solidFill>
                <a:srgbClr val="FFFF00"/>
              </a:solidFill>
            </a:endParaRPr>
          </a:p>
        </p:txBody>
      </p:sp>
      <p:sp>
        <p:nvSpPr>
          <p:cNvPr id="29" name="Text Placeholder 28"/>
          <p:cNvSpPr>
            <a:spLocks noGrp="1"/>
          </p:cNvSpPr>
          <p:nvPr>
            <p:ph type="body" sz="quarter" idx="3"/>
          </p:nvPr>
        </p:nvSpPr>
        <p:spPr>
          <a:xfrm>
            <a:off x="468430" y="4845657"/>
            <a:ext cx="4445953" cy="725064"/>
          </a:xfrm>
        </p:spPr>
        <p:txBody>
          <a:bodyPr/>
          <a:lstStyle/>
          <a:p>
            <a:endParaRPr lang="en-US" sz="2400" dirty="0" smtClean="0">
              <a:cs typeface="Lao UI" pitchFamily="34" charset="0"/>
            </a:endParaRPr>
          </a:p>
          <a:p>
            <a:endParaRPr lang="en-US" sz="2400" dirty="0" smtClean="0">
              <a:solidFill>
                <a:srgbClr val="FFFF00"/>
              </a:solidFill>
              <a:cs typeface="Lao UI" pitchFamily="34" charset="0"/>
            </a:endParaRPr>
          </a:p>
          <a:p>
            <a:r>
              <a:rPr lang="el-GR" sz="2400" dirty="0" smtClean="0">
                <a:solidFill>
                  <a:srgbClr val="FFFF00"/>
                </a:solidFill>
                <a:cs typeface="Lao UI" pitchFamily="34" charset="0"/>
              </a:rPr>
              <a:t>ϖ</a:t>
            </a:r>
            <a:r>
              <a:rPr lang="en-US" sz="2400" dirty="0" smtClean="0">
                <a:solidFill>
                  <a:srgbClr val="FFFF00"/>
                </a:solidFill>
                <a:latin typeface="Lao UI" pitchFamily="34" charset="0"/>
                <a:cs typeface="Lao UI" pitchFamily="34" charset="0"/>
              </a:rPr>
              <a:t>=90°</a:t>
            </a:r>
            <a:endParaRPr lang="en-US" dirty="0">
              <a:solidFill>
                <a:srgbClr val="FFFF00"/>
              </a:solidFill>
            </a:endParaRPr>
          </a:p>
        </p:txBody>
      </p:sp>
      <p:grpSp>
        <p:nvGrpSpPr>
          <p:cNvPr id="4" name="Group 3"/>
          <p:cNvGrpSpPr/>
          <p:nvPr/>
        </p:nvGrpSpPr>
        <p:grpSpPr>
          <a:xfrm>
            <a:off x="1504866" y="1295400"/>
            <a:ext cx="6720707" cy="3122750"/>
            <a:chOff x="-936137" y="943845"/>
            <a:chExt cx="11169951" cy="5346233"/>
          </a:xfrm>
        </p:grpSpPr>
        <p:grpSp>
          <p:nvGrpSpPr>
            <p:cNvPr id="5" name="Group 4"/>
            <p:cNvGrpSpPr/>
            <p:nvPr/>
          </p:nvGrpSpPr>
          <p:grpSpPr>
            <a:xfrm>
              <a:off x="376051" y="943845"/>
              <a:ext cx="8078232" cy="5346233"/>
              <a:chOff x="444344" y="1587967"/>
              <a:chExt cx="8078232" cy="5346233"/>
            </a:xfrm>
          </p:grpSpPr>
          <p:cxnSp>
            <p:nvCxnSpPr>
              <p:cNvPr id="8" name="Straight Arrow Connector 7"/>
              <p:cNvCxnSpPr>
                <a:stCxn id="13" idx="4"/>
              </p:cNvCxnSpPr>
              <p:nvPr/>
            </p:nvCxnSpPr>
            <p:spPr>
              <a:xfrm flipH="1" flipV="1">
                <a:off x="2766917" y="1587967"/>
                <a:ext cx="52483" cy="473663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1905000" y="2286000"/>
                <a:ext cx="6477000" cy="4648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590800" y="4343400"/>
                <a:ext cx="457200" cy="4572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790700" y="4457700"/>
                <a:ext cx="228600" cy="228600"/>
              </a:xfrm>
              <a:prstGeom prst="ellipse">
                <a:avLst/>
              </a:prstGeom>
              <a:solidFill>
                <a:schemeClr val="bg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082362" y="5440417"/>
                <a:ext cx="228600" cy="228600"/>
              </a:xfrm>
              <a:prstGeom prst="ellipse">
                <a:avLst/>
              </a:prstGeom>
              <a:solidFill>
                <a:schemeClr val="bg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705100" y="6096000"/>
                <a:ext cx="228600" cy="228600"/>
              </a:xfrm>
              <a:prstGeom prst="ellipse">
                <a:avLst/>
              </a:prstGeom>
              <a:solidFill>
                <a:schemeClr val="bg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705100" y="2895600"/>
                <a:ext cx="228600" cy="228600"/>
              </a:xfrm>
              <a:prstGeom prst="ellipse">
                <a:avLst/>
              </a:prstGeom>
              <a:solidFill>
                <a:schemeClr val="bg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8293976" y="4457700"/>
                <a:ext cx="228600" cy="228600"/>
              </a:xfrm>
              <a:prstGeom prst="ellipse">
                <a:avLst/>
              </a:prstGeom>
              <a:solidFill>
                <a:schemeClr val="bg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065283" y="3581400"/>
                <a:ext cx="228600" cy="228600"/>
              </a:xfrm>
              <a:prstGeom prst="ellipse">
                <a:avLst/>
              </a:prstGeom>
              <a:solidFill>
                <a:schemeClr val="bg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44344" y="1877635"/>
                <a:ext cx="2321071" cy="816729"/>
              </a:xfrm>
              <a:prstGeom prst="rect">
                <a:avLst/>
              </a:prstGeom>
              <a:noFill/>
            </p:spPr>
            <p:txBody>
              <a:bodyPr wrap="none" rtlCol="0">
                <a:spAutoFit/>
              </a:bodyPr>
              <a:lstStyle/>
              <a:p>
                <a:r>
                  <a:rPr lang="en-US" sz="2500" b="1" dirty="0">
                    <a:solidFill>
                      <a:srgbClr val="FFFF00"/>
                    </a:solidFill>
                  </a:rPr>
                  <a:t>t</a:t>
                </a:r>
                <a:r>
                  <a:rPr lang="en-US" sz="2500" b="1" dirty="0" smtClean="0">
                    <a:solidFill>
                      <a:srgbClr val="FFFF00"/>
                    </a:solidFill>
                  </a:rPr>
                  <a:t>o Earth</a:t>
                </a:r>
                <a:endParaRPr lang="en-US" sz="2500" b="1" dirty="0">
                  <a:solidFill>
                    <a:srgbClr val="FFFF00"/>
                  </a:solidFill>
                </a:endParaRPr>
              </a:p>
            </p:txBody>
          </p:sp>
        </p:grpSp>
        <p:sp>
          <p:nvSpPr>
            <p:cNvPr id="6" name="TextBox 5"/>
            <p:cNvSpPr txBox="1"/>
            <p:nvPr/>
          </p:nvSpPr>
          <p:spPr>
            <a:xfrm>
              <a:off x="-936137" y="3488922"/>
              <a:ext cx="1502333" cy="477055"/>
            </a:xfrm>
            <a:prstGeom prst="rect">
              <a:avLst/>
            </a:prstGeom>
            <a:noFill/>
          </p:spPr>
          <p:txBody>
            <a:bodyPr wrap="none" rtlCol="0">
              <a:spAutoFit/>
            </a:bodyPr>
            <a:lstStyle/>
            <a:p>
              <a:r>
                <a:rPr lang="en-US" sz="2500" b="1" dirty="0" err="1" smtClean="0"/>
                <a:t>periapse</a:t>
              </a:r>
              <a:endParaRPr lang="en-US" sz="2500" b="1" dirty="0"/>
            </a:p>
          </p:txBody>
        </p:sp>
        <p:sp>
          <p:nvSpPr>
            <p:cNvPr id="7" name="TextBox 6"/>
            <p:cNvSpPr txBox="1"/>
            <p:nvPr/>
          </p:nvSpPr>
          <p:spPr>
            <a:xfrm>
              <a:off x="8750715" y="3470290"/>
              <a:ext cx="1483099" cy="477055"/>
            </a:xfrm>
            <a:prstGeom prst="rect">
              <a:avLst/>
            </a:prstGeom>
            <a:noFill/>
          </p:spPr>
          <p:txBody>
            <a:bodyPr wrap="none" rtlCol="0">
              <a:spAutoFit/>
            </a:bodyPr>
            <a:lstStyle/>
            <a:p>
              <a:r>
                <a:rPr lang="en-US" sz="2500" b="1" dirty="0" err="1"/>
                <a:t>a</a:t>
              </a:r>
              <a:r>
                <a:rPr lang="en-US" sz="2500" b="1" dirty="0" err="1" smtClean="0"/>
                <a:t>poapse</a:t>
              </a:r>
              <a:endParaRPr lang="en-US" sz="2500" b="1" dirty="0"/>
            </a:p>
          </p:txBody>
        </p:sp>
      </p:grpSp>
      <p:grpSp>
        <p:nvGrpSpPr>
          <p:cNvPr id="31" name="Group 30"/>
          <p:cNvGrpSpPr/>
          <p:nvPr/>
        </p:nvGrpSpPr>
        <p:grpSpPr>
          <a:xfrm>
            <a:off x="533400" y="4770057"/>
            <a:ext cx="7692172" cy="2715027"/>
            <a:chOff x="-2498252" y="1641878"/>
            <a:chExt cx="12784546" cy="4648200"/>
          </a:xfrm>
        </p:grpSpPr>
        <p:grpSp>
          <p:nvGrpSpPr>
            <p:cNvPr id="32" name="Group 31"/>
            <p:cNvGrpSpPr/>
            <p:nvPr/>
          </p:nvGrpSpPr>
          <p:grpSpPr>
            <a:xfrm>
              <a:off x="-2498252" y="1641878"/>
              <a:ext cx="10952535" cy="4648200"/>
              <a:chOff x="-2429959" y="2286000"/>
              <a:chExt cx="10952535" cy="4648200"/>
            </a:xfrm>
          </p:grpSpPr>
          <p:cxnSp>
            <p:nvCxnSpPr>
              <p:cNvPr id="35" name="Straight Arrow Connector 34"/>
              <p:cNvCxnSpPr>
                <a:stCxn id="42" idx="2"/>
              </p:cNvCxnSpPr>
              <p:nvPr/>
            </p:nvCxnSpPr>
            <p:spPr>
              <a:xfrm flipH="1">
                <a:off x="-2050021" y="4572000"/>
                <a:ext cx="10343998" cy="3809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1905000" y="2286000"/>
                <a:ext cx="6477000" cy="4648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2590800" y="4343400"/>
                <a:ext cx="457200" cy="4572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1790700" y="4457700"/>
                <a:ext cx="228600" cy="228600"/>
              </a:xfrm>
              <a:prstGeom prst="ellipse">
                <a:avLst/>
              </a:prstGeom>
              <a:solidFill>
                <a:schemeClr val="bg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2082362" y="5440417"/>
                <a:ext cx="228600" cy="228600"/>
              </a:xfrm>
              <a:prstGeom prst="ellipse">
                <a:avLst/>
              </a:prstGeom>
              <a:solidFill>
                <a:schemeClr val="bg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2705100" y="6096000"/>
                <a:ext cx="228600" cy="228600"/>
              </a:xfrm>
              <a:prstGeom prst="ellipse">
                <a:avLst/>
              </a:prstGeom>
              <a:solidFill>
                <a:schemeClr val="bg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2705100" y="2895600"/>
                <a:ext cx="228600" cy="228600"/>
              </a:xfrm>
              <a:prstGeom prst="ellipse">
                <a:avLst/>
              </a:prstGeom>
              <a:solidFill>
                <a:schemeClr val="bg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8293976" y="4457700"/>
                <a:ext cx="228600" cy="228600"/>
              </a:xfrm>
              <a:prstGeom prst="ellipse">
                <a:avLst/>
              </a:prstGeom>
              <a:solidFill>
                <a:schemeClr val="bg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065283" y="3581400"/>
                <a:ext cx="228600" cy="228600"/>
              </a:xfrm>
              <a:prstGeom prst="ellipse">
                <a:avLst/>
              </a:prstGeom>
              <a:solidFill>
                <a:schemeClr val="bg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2429959" y="4750336"/>
                <a:ext cx="2321071" cy="816729"/>
              </a:xfrm>
              <a:prstGeom prst="rect">
                <a:avLst/>
              </a:prstGeom>
              <a:noFill/>
            </p:spPr>
            <p:txBody>
              <a:bodyPr wrap="none" rtlCol="0">
                <a:spAutoFit/>
              </a:bodyPr>
              <a:lstStyle/>
              <a:p>
                <a:r>
                  <a:rPr lang="en-US" sz="2500" b="1" dirty="0">
                    <a:solidFill>
                      <a:srgbClr val="FFFF00"/>
                    </a:solidFill>
                  </a:rPr>
                  <a:t>t</a:t>
                </a:r>
                <a:r>
                  <a:rPr lang="en-US" sz="2500" b="1" dirty="0" smtClean="0">
                    <a:solidFill>
                      <a:srgbClr val="FFFF00"/>
                    </a:solidFill>
                  </a:rPr>
                  <a:t>o Earth</a:t>
                </a:r>
                <a:endParaRPr lang="en-US" sz="2500" b="1" dirty="0">
                  <a:solidFill>
                    <a:srgbClr val="FFFF00"/>
                  </a:solidFill>
                </a:endParaRPr>
              </a:p>
            </p:txBody>
          </p:sp>
        </p:grpSp>
        <p:sp>
          <p:nvSpPr>
            <p:cNvPr id="33" name="TextBox 32"/>
            <p:cNvSpPr txBox="1"/>
            <p:nvPr/>
          </p:nvSpPr>
          <p:spPr>
            <a:xfrm>
              <a:off x="-725446" y="3053845"/>
              <a:ext cx="1502333" cy="477055"/>
            </a:xfrm>
            <a:prstGeom prst="rect">
              <a:avLst/>
            </a:prstGeom>
            <a:noFill/>
          </p:spPr>
          <p:txBody>
            <a:bodyPr wrap="none" rtlCol="0">
              <a:spAutoFit/>
            </a:bodyPr>
            <a:lstStyle/>
            <a:p>
              <a:r>
                <a:rPr lang="en-US" sz="2500" b="1" dirty="0" err="1" smtClean="0"/>
                <a:t>periapse</a:t>
              </a:r>
              <a:endParaRPr lang="en-US" sz="2500" b="1" dirty="0"/>
            </a:p>
          </p:txBody>
        </p:sp>
        <p:sp>
          <p:nvSpPr>
            <p:cNvPr id="34" name="TextBox 33"/>
            <p:cNvSpPr txBox="1"/>
            <p:nvPr/>
          </p:nvSpPr>
          <p:spPr>
            <a:xfrm>
              <a:off x="8803197" y="3488922"/>
              <a:ext cx="1483097" cy="477055"/>
            </a:xfrm>
            <a:prstGeom prst="rect">
              <a:avLst/>
            </a:prstGeom>
            <a:noFill/>
          </p:spPr>
          <p:txBody>
            <a:bodyPr wrap="none" rtlCol="0">
              <a:spAutoFit/>
            </a:bodyPr>
            <a:lstStyle/>
            <a:p>
              <a:r>
                <a:rPr lang="en-US" sz="2500" b="1" dirty="0" err="1"/>
                <a:t>a</a:t>
              </a:r>
              <a:r>
                <a:rPr lang="en-US" sz="2500" b="1" dirty="0" err="1" smtClean="0"/>
                <a:t>poapse</a:t>
              </a:r>
              <a:endParaRPr lang="en-US" sz="2500" b="1" dirty="0"/>
            </a:p>
          </p:txBody>
        </p:sp>
      </p:grpSp>
      <p:cxnSp>
        <p:nvCxnSpPr>
          <p:cNvPr id="60" name="Straight Arrow Connector 59"/>
          <p:cNvCxnSpPr/>
          <p:nvPr/>
        </p:nvCxnSpPr>
        <p:spPr>
          <a:xfrm>
            <a:off x="3072875" y="3679153"/>
            <a:ext cx="196787" cy="31616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2976436" y="6812850"/>
            <a:ext cx="196787" cy="31616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H="1">
            <a:off x="3002441" y="5156348"/>
            <a:ext cx="211996" cy="31616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H="1">
            <a:off x="3072875" y="1941650"/>
            <a:ext cx="275834" cy="31616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83391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latin typeface="Lao UI" pitchFamily="34" charset="0"/>
                <a:cs typeface="Lao UI" pitchFamily="34" charset="0"/>
              </a:rPr>
              <a:t>a=0.0534 </a:t>
            </a:r>
            <a:r>
              <a:rPr lang="en-US" sz="4000" b="1" dirty="0" smtClean="0">
                <a:latin typeface="Lao UI" pitchFamily="34" charset="0"/>
                <a:cs typeface="Lao UI" pitchFamily="34" charset="0"/>
              </a:rPr>
              <a:t>AU</a:t>
            </a:r>
            <a:r>
              <a:rPr lang="en-US" sz="4000" b="1" dirty="0" smtClean="0">
                <a:latin typeface="Lao UI" pitchFamily="34" charset="0"/>
                <a:cs typeface="Lao UI" pitchFamily="34" charset="0"/>
              </a:rPr>
              <a:t>, e=0.50, </a:t>
            </a:r>
            <a:r>
              <a:rPr lang="en-US" sz="4000" b="1" dirty="0" err="1" smtClean="0">
                <a:latin typeface="Lao UI" pitchFamily="34" charset="0"/>
                <a:cs typeface="Lao UI" pitchFamily="34" charset="0"/>
              </a:rPr>
              <a:t>T</a:t>
            </a:r>
            <a:r>
              <a:rPr lang="en-US" sz="4000" b="1" baseline="-25000" dirty="0" err="1" smtClean="0">
                <a:latin typeface="Lao UI" pitchFamily="34" charset="0"/>
                <a:cs typeface="Lao UI" pitchFamily="34" charset="0"/>
              </a:rPr>
              <a:t>orb</a:t>
            </a:r>
            <a:r>
              <a:rPr lang="en-US" sz="4000" b="1" dirty="0" smtClean="0">
                <a:latin typeface="Lao UI" pitchFamily="34" charset="0"/>
                <a:cs typeface="Lao UI" pitchFamily="34" charset="0"/>
              </a:rPr>
              <a:t>=4.94d</a:t>
            </a:r>
            <a:r>
              <a:rPr lang="en-US" sz="4000" b="1" dirty="0">
                <a:latin typeface="Lao UI" pitchFamily="34" charset="0"/>
                <a:cs typeface="Lao UI" pitchFamily="34" charset="0"/>
              </a:rPr>
              <a:t>, </a:t>
            </a:r>
            <a:r>
              <a:rPr lang="en-US" sz="4000" b="1" dirty="0" smtClean="0">
                <a:latin typeface="Lao UI" pitchFamily="34" charset="0"/>
                <a:cs typeface="Lao UI" pitchFamily="34" charset="0"/>
              </a:rPr>
              <a:t>T</a:t>
            </a:r>
            <a:r>
              <a:rPr lang="en-US" sz="4000" b="1" baseline="-25000" dirty="0" smtClean="0">
                <a:latin typeface="Lao UI" pitchFamily="34" charset="0"/>
                <a:cs typeface="Lao UI" pitchFamily="34" charset="0"/>
              </a:rPr>
              <a:t>rot</a:t>
            </a:r>
            <a:r>
              <a:rPr lang="en-US" sz="4000" b="1" dirty="0" smtClean="0">
                <a:latin typeface="Lao UI" pitchFamily="34" charset="0"/>
                <a:cs typeface="Lao UI" pitchFamily="34" charset="0"/>
              </a:rPr>
              <a:t>=1.75d, </a:t>
            </a:r>
            <a:r>
              <a:rPr lang="el-GR" sz="4000" b="1" dirty="0" smtClean="0">
                <a:cs typeface="Lao UI" pitchFamily="34" charset="0"/>
              </a:rPr>
              <a:t>ϖ</a:t>
            </a:r>
            <a:r>
              <a:rPr lang="en-US" sz="4000" b="1" dirty="0" smtClean="0">
                <a:latin typeface="Lao UI" pitchFamily="34" charset="0"/>
                <a:cs typeface="Lao UI" pitchFamily="34" charset="0"/>
              </a:rPr>
              <a:t>=0°</a:t>
            </a:r>
            <a:endParaRPr lang="en-US" sz="4000" b="1" dirty="0">
              <a:latin typeface="Lao UI" pitchFamily="34" charset="0"/>
              <a:cs typeface="Lao UI" pitchFamily="34" charset="0"/>
            </a:endParaRPr>
          </a:p>
        </p:txBody>
      </p:sp>
      <p:sp>
        <p:nvSpPr>
          <p:cNvPr id="4" name="TextBox 3"/>
          <p:cNvSpPr txBox="1"/>
          <p:nvPr/>
        </p:nvSpPr>
        <p:spPr>
          <a:xfrm>
            <a:off x="2852404" y="1795692"/>
            <a:ext cx="881395" cy="369332"/>
          </a:xfrm>
          <a:prstGeom prst="rect">
            <a:avLst/>
          </a:prstGeom>
          <a:noFill/>
        </p:spPr>
        <p:txBody>
          <a:bodyPr wrap="none" rtlCol="0">
            <a:spAutoFit/>
          </a:bodyPr>
          <a:lstStyle/>
          <a:p>
            <a:r>
              <a:rPr lang="en-US" dirty="0" smtClean="0">
                <a:solidFill>
                  <a:schemeClr val="bg1"/>
                </a:solidFill>
              </a:rPr>
              <a:t>Transit</a:t>
            </a:r>
            <a:endParaRPr lang="en-US" dirty="0">
              <a:solidFill>
                <a:schemeClr val="bg1"/>
              </a:solidFill>
            </a:endParaRPr>
          </a:p>
        </p:txBody>
      </p:sp>
      <p:sp>
        <p:nvSpPr>
          <p:cNvPr id="7" name="TextBox 6"/>
          <p:cNvSpPr txBox="1"/>
          <p:nvPr/>
        </p:nvSpPr>
        <p:spPr>
          <a:xfrm>
            <a:off x="4038599" y="1784866"/>
            <a:ext cx="2069797" cy="369332"/>
          </a:xfrm>
          <a:prstGeom prst="rect">
            <a:avLst/>
          </a:prstGeom>
          <a:noFill/>
        </p:spPr>
        <p:txBody>
          <a:bodyPr wrap="none" rtlCol="0">
            <a:spAutoFit/>
          </a:bodyPr>
          <a:lstStyle/>
          <a:p>
            <a:r>
              <a:rPr lang="en-US" dirty="0" smtClean="0">
                <a:solidFill>
                  <a:schemeClr val="bg1"/>
                </a:solidFill>
              </a:rPr>
              <a:t>Secondary eclipse</a:t>
            </a:r>
            <a:endParaRPr lang="en-US" dirty="0">
              <a:solidFill>
                <a:schemeClr val="bg1"/>
              </a:solidFill>
            </a:endParaRPr>
          </a:p>
        </p:txBody>
      </p:sp>
      <p:grpSp>
        <p:nvGrpSpPr>
          <p:cNvPr id="15" name="Group 14"/>
          <p:cNvGrpSpPr/>
          <p:nvPr/>
        </p:nvGrpSpPr>
        <p:grpSpPr>
          <a:xfrm>
            <a:off x="1136385" y="1898417"/>
            <a:ext cx="7965579" cy="5498713"/>
            <a:chOff x="1003077" y="1993496"/>
            <a:chExt cx="7612965" cy="5324873"/>
          </a:xfrm>
        </p:grpSpPr>
        <p:pic>
          <p:nvPicPr>
            <p:cNvPr id="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7889" r="15526"/>
            <a:stretch/>
          </p:blipFill>
          <p:spPr bwMode="auto">
            <a:xfrm>
              <a:off x="1003077" y="1993496"/>
              <a:ext cx="7542720" cy="5324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p:nvPr/>
          </p:nvGrpSpPr>
          <p:grpSpPr>
            <a:xfrm>
              <a:off x="8104648" y="3124200"/>
              <a:ext cx="511394" cy="2921506"/>
              <a:chOff x="8104648" y="3124200"/>
              <a:chExt cx="511394" cy="2921506"/>
            </a:xfrm>
          </p:grpSpPr>
          <p:sp>
            <p:nvSpPr>
              <p:cNvPr id="6" name="TextBox 5"/>
              <p:cNvSpPr txBox="1"/>
              <p:nvPr/>
            </p:nvSpPr>
            <p:spPr>
              <a:xfrm>
                <a:off x="8110775" y="5676374"/>
                <a:ext cx="505267" cy="369332"/>
              </a:xfrm>
              <a:prstGeom prst="rect">
                <a:avLst/>
              </a:prstGeom>
              <a:noFill/>
            </p:spPr>
            <p:txBody>
              <a:bodyPr wrap="none" rtlCol="0">
                <a:spAutoFit/>
              </a:bodyPr>
              <a:lstStyle/>
              <a:p>
                <a:r>
                  <a:rPr lang="en-US" b="1" dirty="0" smtClean="0">
                    <a:solidFill>
                      <a:schemeClr val="bg1"/>
                    </a:solidFill>
                  </a:rPr>
                  <a:t>3.6</a:t>
                </a:r>
                <a:endParaRPr lang="en-US" b="1" dirty="0">
                  <a:solidFill>
                    <a:schemeClr val="bg1"/>
                  </a:solidFill>
                </a:endParaRPr>
              </a:p>
            </p:txBody>
          </p:sp>
          <p:sp>
            <p:nvSpPr>
              <p:cNvPr id="9" name="TextBox 8"/>
              <p:cNvSpPr txBox="1"/>
              <p:nvPr/>
            </p:nvSpPr>
            <p:spPr>
              <a:xfrm>
                <a:off x="8110775" y="4857508"/>
                <a:ext cx="505267" cy="369332"/>
              </a:xfrm>
              <a:prstGeom prst="rect">
                <a:avLst/>
              </a:prstGeom>
              <a:noFill/>
            </p:spPr>
            <p:txBody>
              <a:bodyPr wrap="none" rtlCol="0">
                <a:spAutoFit/>
              </a:bodyPr>
              <a:lstStyle/>
              <a:p>
                <a:r>
                  <a:rPr lang="en-US" b="1" dirty="0" smtClean="0">
                    <a:solidFill>
                      <a:srgbClr val="0070C0"/>
                    </a:solidFill>
                  </a:rPr>
                  <a:t>8.0</a:t>
                </a:r>
                <a:endParaRPr lang="en-US" b="1" dirty="0">
                  <a:solidFill>
                    <a:srgbClr val="0070C0"/>
                  </a:solidFill>
                </a:endParaRPr>
              </a:p>
            </p:txBody>
          </p:sp>
          <p:sp>
            <p:nvSpPr>
              <p:cNvPr id="10" name="TextBox 9"/>
              <p:cNvSpPr txBox="1"/>
              <p:nvPr/>
            </p:nvSpPr>
            <p:spPr>
              <a:xfrm>
                <a:off x="8110774" y="3124200"/>
                <a:ext cx="441146" cy="369332"/>
              </a:xfrm>
              <a:prstGeom prst="rect">
                <a:avLst/>
              </a:prstGeom>
              <a:noFill/>
            </p:spPr>
            <p:txBody>
              <a:bodyPr wrap="none" rtlCol="0">
                <a:spAutoFit/>
              </a:bodyPr>
              <a:lstStyle/>
              <a:p>
                <a:r>
                  <a:rPr lang="en-US" b="1" dirty="0" smtClean="0">
                    <a:solidFill>
                      <a:srgbClr val="FF00FF"/>
                    </a:solidFill>
                  </a:rPr>
                  <a:t>24</a:t>
                </a:r>
                <a:endParaRPr lang="en-US" b="1" dirty="0">
                  <a:solidFill>
                    <a:srgbClr val="FF00FF"/>
                  </a:solidFill>
                </a:endParaRPr>
              </a:p>
            </p:txBody>
          </p:sp>
          <p:sp>
            <p:nvSpPr>
              <p:cNvPr id="11" name="TextBox 10"/>
              <p:cNvSpPr txBox="1"/>
              <p:nvPr/>
            </p:nvSpPr>
            <p:spPr>
              <a:xfrm>
                <a:off x="8104651" y="3534475"/>
                <a:ext cx="441146" cy="369332"/>
              </a:xfrm>
              <a:prstGeom prst="rect">
                <a:avLst/>
              </a:prstGeom>
              <a:noFill/>
            </p:spPr>
            <p:txBody>
              <a:bodyPr wrap="none" rtlCol="0">
                <a:spAutoFit/>
              </a:bodyPr>
              <a:lstStyle/>
              <a:p>
                <a:r>
                  <a:rPr lang="en-US" b="1" dirty="0" smtClean="0">
                    <a:solidFill>
                      <a:srgbClr val="00B0F0"/>
                    </a:solidFill>
                  </a:rPr>
                  <a:t>16</a:t>
                </a:r>
                <a:endParaRPr lang="en-US" b="1" dirty="0">
                  <a:solidFill>
                    <a:srgbClr val="00B0F0"/>
                  </a:solidFill>
                </a:endParaRPr>
              </a:p>
            </p:txBody>
          </p:sp>
          <p:sp>
            <p:nvSpPr>
              <p:cNvPr id="12" name="TextBox 11"/>
              <p:cNvSpPr txBox="1"/>
              <p:nvPr/>
            </p:nvSpPr>
            <p:spPr>
              <a:xfrm>
                <a:off x="8104649" y="5075451"/>
                <a:ext cx="505267" cy="369332"/>
              </a:xfrm>
              <a:prstGeom prst="rect">
                <a:avLst/>
              </a:prstGeom>
              <a:noFill/>
            </p:spPr>
            <p:txBody>
              <a:bodyPr wrap="none" rtlCol="0">
                <a:spAutoFit/>
              </a:bodyPr>
              <a:lstStyle/>
              <a:p>
                <a:r>
                  <a:rPr lang="en-US" b="1" dirty="0" smtClean="0">
                    <a:solidFill>
                      <a:srgbClr val="92D050"/>
                    </a:solidFill>
                  </a:rPr>
                  <a:t>5.8</a:t>
                </a:r>
                <a:endParaRPr lang="en-US" b="1" dirty="0">
                  <a:solidFill>
                    <a:srgbClr val="92D050"/>
                  </a:solidFill>
                </a:endParaRPr>
              </a:p>
            </p:txBody>
          </p:sp>
          <p:sp>
            <p:nvSpPr>
              <p:cNvPr id="13" name="TextBox 12"/>
              <p:cNvSpPr txBox="1"/>
              <p:nvPr/>
            </p:nvSpPr>
            <p:spPr>
              <a:xfrm>
                <a:off x="8104648" y="5293394"/>
                <a:ext cx="505267" cy="369332"/>
              </a:xfrm>
              <a:prstGeom prst="rect">
                <a:avLst/>
              </a:prstGeom>
              <a:noFill/>
            </p:spPr>
            <p:txBody>
              <a:bodyPr wrap="none" rtlCol="0">
                <a:spAutoFit/>
              </a:bodyPr>
              <a:lstStyle/>
              <a:p>
                <a:r>
                  <a:rPr lang="en-US" b="1" dirty="0" smtClean="0">
                    <a:solidFill>
                      <a:srgbClr val="FF0000"/>
                    </a:solidFill>
                  </a:rPr>
                  <a:t>4.5</a:t>
                </a:r>
                <a:endParaRPr lang="en-US" b="1" dirty="0">
                  <a:solidFill>
                    <a:srgbClr val="FF0000"/>
                  </a:solidFill>
                </a:endParaRPr>
              </a:p>
            </p:txBody>
          </p:sp>
        </p:grpSp>
      </p:grpSp>
      <p:sp>
        <p:nvSpPr>
          <p:cNvPr id="17" name="TextBox 16"/>
          <p:cNvSpPr txBox="1"/>
          <p:nvPr/>
        </p:nvSpPr>
        <p:spPr>
          <a:xfrm>
            <a:off x="2258202" y="1898417"/>
            <a:ext cx="2210862" cy="369332"/>
          </a:xfrm>
          <a:prstGeom prst="rect">
            <a:avLst/>
          </a:prstGeom>
          <a:noFill/>
        </p:spPr>
        <p:txBody>
          <a:bodyPr wrap="none" rtlCol="0">
            <a:spAutoFit/>
          </a:bodyPr>
          <a:lstStyle/>
          <a:p>
            <a:r>
              <a:rPr lang="en-US" b="1" dirty="0" smtClean="0">
                <a:solidFill>
                  <a:schemeClr val="bg1"/>
                </a:solidFill>
              </a:rPr>
              <a:t>Secondary eclipse</a:t>
            </a:r>
            <a:endParaRPr lang="en-US" b="1" dirty="0">
              <a:solidFill>
                <a:schemeClr val="bg1"/>
              </a:solidFill>
            </a:endParaRPr>
          </a:p>
        </p:txBody>
      </p:sp>
      <p:sp>
        <p:nvSpPr>
          <p:cNvPr id="18" name="TextBox 17"/>
          <p:cNvSpPr txBox="1"/>
          <p:nvPr/>
        </p:nvSpPr>
        <p:spPr>
          <a:xfrm>
            <a:off x="7122281" y="1909779"/>
            <a:ext cx="941348" cy="369332"/>
          </a:xfrm>
          <a:prstGeom prst="rect">
            <a:avLst/>
          </a:prstGeom>
          <a:noFill/>
        </p:spPr>
        <p:txBody>
          <a:bodyPr wrap="none" rtlCol="0">
            <a:spAutoFit/>
          </a:bodyPr>
          <a:lstStyle/>
          <a:p>
            <a:r>
              <a:rPr lang="en-US" b="1" dirty="0" smtClean="0">
                <a:solidFill>
                  <a:schemeClr val="bg1"/>
                </a:solidFill>
              </a:rPr>
              <a:t>Transit</a:t>
            </a:r>
            <a:endParaRPr lang="en-US" b="1" dirty="0">
              <a:solidFill>
                <a:schemeClr val="bg1"/>
              </a:solidFill>
            </a:endParaRPr>
          </a:p>
        </p:txBody>
      </p:sp>
      <p:sp>
        <p:nvSpPr>
          <p:cNvPr id="16" name="TextBox 15"/>
          <p:cNvSpPr txBox="1"/>
          <p:nvPr/>
        </p:nvSpPr>
        <p:spPr>
          <a:xfrm>
            <a:off x="3683503" y="2514600"/>
            <a:ext cx="3935693" cy="369332"/>
          </a:xfrm>
          <a:prstGeom prst="rect">
            <a:avLst/>
          </a:prstGeom>
          <a:noFill/>
        </p:spPr>
        <p:txBody>
          <a:bodyPr wrap="none" rtlCol="0">
            <a:spAutoFit/>
          </a:bodyPr>
          <a:lstStyle/>
          <a:p>
            <a:r>
              <a:rPr lang="en-US" b="1" dirty="0" smtClean="0">
                <a:solidFill>
                  <a:schemeClr val="bg1"/>
                </a:solidFill>
              </a:rPr>
              <a:t>Peak flux ~14 hours after </a:t>
            </a:r>
            <a:r>
              <a:rPr lang="en-US" b="1" dirty="0" err="1" smtClean="0">
                <a:solidFill>
                  <a:schemeClr val="bg1"/>
                </a:solidFill>
              </a:rPr>
              <a:t>periapse</a:t>
            </a:r>
            <a:endParaRPr lang="en-US" b="1" dirty="0">
              <a:solidFill>
                <a:schemeClr val="bg1"/>
              </a:solidFill>
            </a:endParaRPr>
          </a:p>
        </p:txBody>
      </p:sp>
    </p:spTree>
    <p:extLst>
      <p:ext uri="{BB962C8B-B14F-4D97-AF65-F5344CB8AC3E}">
        <p14:creationId xmlns:p14="http://schemas.microsoft.com/office/powerpoint/2010/main" val="4154715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latin typeface="Lao UI" pitchFamily="34" charset="0"/>
                <a:cs typeface="Lao UI" pitchFamily="34" charset="0"/>
              </a:rPr>
              <a:t>a=0.0534 AU, e=0.50, </a:t>
            </a:r>
            <a:r>
              <a:rPr lang="en-US" sz="4000" b="1" dirty="0" err="1">
                <a:latin typeface="Lao UI" pitchFamily="34" charset="0"/>
                <a:cs typeface="Lao UI" pitchFamily="34" charset="0"/>
              </a:rPr>
              <a:t>T</a:t>
            </a:r>
            <a:r>
              <a:rPr lang="en-US" sz="4000" b="1" baseline="-25000" dirty="0" err="1">
                <a:latin typeface="Lao UI" pitchFamily="34" charset="0"/>
                <a:cs typeface="Lao UI" pitchFamily="34" charset="0"/>
              </a:rPr>
              <a:t>orb</a:t>
            </a:r>
            <a:r>
              <a:rPr lang="en-US" sz="4000" b="1" dirty="0">
                <a:latin typeface="Lao UI" pitchFamily="34" charset="0"/>
                <a:cs typeface="Lao UI" pitchFamily="34" charset="0"/>
              </a:rPr>
              <a:t>=4.94d, T</a:t>
            </a:r>
            <a:r>
              <a:rPr lang="en-US" sz="4000" b="1" baseline="-25000" dirty="0">
                <a:latin typeface="Lao UI" pitchFamily="34" charset="0"/>
                <a:cs typeface="Lao UI" pitchFamily="34" charset="0"/>
              </a:rPr>
              <a:t>rot</a:t>
            </a:r>
            <a:r>
              <a:rPr lang="en-US" sz="4000" b="1" dirty="0">
                <a:latin typeface="Lao UI" pitchFamily="34" charset="0"/>
                <a:cs typeface="Lao UI" pitchFamily="34" charset="0"/>
              </a:rPr>
              <a:t>=1.75d, </a:t>
            </a:r>
            <a:r>
              <a:rPr lang="el-GR" sz="4000" b="1" dirty="0">
                <a:cs typeface="Lao UI" pitchFamily="34" charset="0"/>
              </a:rPr>
              <a:t>ϖ</a:t>
            </a:r>
            <a:r>
              <a:rPr lang="en-US" sz="4000" b="1" dirty="0" smtClean="0">
                <a:latin typeface="Lao UI" pitchFamily="34" charset="0"/>
                <a:cs typeface="Lao UI" pitchFamily="34" charset="0"/>
              </a:rPr>
              <a:t>=90</a:t>
            </a:r>
            <a:r>
              <a:rPr lang="en-US" sz="4000" b="1" dirty="0">
                <a:latin typeface="Lao UI" pitchFamily="34" charset="0"/>
                <a:cs typeface="Lao UI" pitchFamily="34" charset="0"/>
              </a:rPr>
              <a:t>°</a:t>
            </a:r>
            <a:endParaRPr lang="en-US" sz="4000" b="1" dirty="0">
              <a:latin typeface="Lao UI" pitchFamily="34" charset="0"/>
              <a:cs typeface="Lao UI" pitchFamily="34" charset="0"/>
            </a:endParaRPr>
          </a:p>
        </p:txBody>
      </p:sp>
      <p:sp>
        <p:nvSpPr>
          <p:cNvPr id="6" name="TextBox 5"/>
          <p:cNvSpPr txBox="1"/>
          <p:nvPr/>
        </p:nvSpPr>
        <p:spPr>
          <a:xfrm>
            <a:off x="2852404" y="1795692"/>
            <a:ext cx="881395" cy="369332"/>
          </a:xfrm>
          <a:prstGeom prst="rect">
            <a:avLst/>
          </a:prstGeom>
          <a:noFill/>
        </p:spPr>
        <p:txBody>
          <a:bodyPr wrap="none" rtlCol="0">
            <a:spAutoFit/>
          </a:bodyPr>
          <a:lstStyle/>
          <a:p>
            <a:r>
              <a:rPr lang="en-US" dirty="0" smtClean="0">
                <a:solidFill>
                  <a:schemeClr val="bg1"/>
                </a:solidFill>
              </a:rPr>
              <a:t>Transit</a:t>
            </a:r>
            <a:endParaRPr lang="en-US" dirty="0">
              <a:solidFill>
                <a:schemeClr val="bg1"/>
              </a:solidFill>
            </a:endParaRPr>
          </a:p>
        </p:txBody>
      </p:sp>
      <p:sp>
        <p:nvSpPr>
          <p:cNvPr id="7" name="TextBox 6"/>
          <p:cNvSpPr txBox="1"/>
          <p:nvPr/>
        </p:nvSpPr>
        <p:spPr>
          <a:xfrm>
            <a:off x="4038599" y="1784866"/>
            <a:ext cx="2069797" cy="369332"/>
          </a:xfrm>
          <a:prstGeom prst="rect">
            <a:avLst/>
          </a:prstGeom>
          <a:noFill/>
        </p:spPr>
        <p:txBody>
          <a:bodyPr wrap="none" rtlCol="0">
            <a:spAutoFit/>
          </a:bodyPr>
          <a:lstStyle/>
          <a:p>
            <a:r>
              <a:rPr lang="en-US" dirty="0" smtClean="0">
                <a:solidFill>
                  <a:schemeClr val="bg1"/>
                </a:solidFill>
              </a:rPr>
              <a:t>Secondary eclipse</a:t>
            </a:r>
            <a:endParaRPr lang="en-US" dirty="0">
              <a:solidFill>
                <a:schemeClr val="bg1"/>
              </a:solidFill>
            </a:endParaRP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58071" r="15352"/>
          <a:stretch/>
        </p:blipFill>
        <p:spPr bwMode="auto">
          <a:xfrm>
            <a:off x="1142999" y="1841229"/>
            <a:ext cx="7912296" cy="5550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8592768" y="2154198"/>
            <a:ext cx="525334" cy="3941802"/>
            <a:chOff x="8104648" y="3124200"/>
            <a:chExt cx="525334" cy="2633440"/>
          </a:xfrm>
        </p:grpSpPr>
        <p:sp>
          <p:nvSpPr>
            <p:cNvPr id="10" name="TextBox 9"/>
            <p:cNvSpPr txBox="1"/>
            <p:nvPr/>
          </p:nvSpPr>
          <p:spPr>
            <a:xfrm>
              <a:off x="8110775" y="5388308"/>
              <a:ext cx="505267" cy="369332"/>
            </a:xfrm>
            <a:prstGeom prst="rect">
              <a:avLst/>
            </a:prstGeom>
            <a:noFill/>
          </p:spPr>
          <p:txBody>
            <a:bodyPr wrap="none" rtlCol="0">
              <a:spAutoFit/>
            </a:bodyPr>
            <a:lstStyle/>
            <a:p>
              <a:r>
                <a:rPr lang="en-US" b="1" dirty="0" smtClean="0">
                  <a:solidFill>
                    <a:schemeClr val="bg1"/>
                  </a:solidFill>
                </a:rPr>
                <a:t>3.6</a:t>
              </a:r>
              <a:endParaRPr lang="en-US" b="1" dirty="0">
                <a:solidFill>
                  <a:schemeClr val="bg1"/>
                </a:solidFill>
              </a:endParaRPr>
            </a:p>
          </p:txBody>
        </p:sp>
        <p:sp>
          <p:nvSpPr>
            <p:cNvPr id="11" name="TextBox 10"/>
            <p:cNvSpPr txBox="1"/>
            <p:nvPr/>
          </p:nvSpPr>
          <p:spPr>
            <a:xfrm>
              <a:off x="8124715" y="4413562"/>
              <a:ext cx="505267" cy="369332"/>
            </a:xfrm>
            <a:prstGeom prst="rect">
              <a:avLst/>
            </a:prstGeom>
            <a:noFill/>
          </p:spPr>
          <p:txBody>
            <a:bodyPr wrap="none" rtlCol="0">
              <a:spAutoFit/>
            </a:bodyPr>
            <a:lstStyle/>
            <a:p>
              <a:r>
                <a:rPr lang="en-US" b="1" dirty="0" smtClean="0">
                  <a:solidFill>
                    <a:srgbClr val="0070C0"/>
                  </a:solidFill>
                </a:rPr>
                <a:t>8.0</a:t>
              </a:r>
              <a:endParaRPr lang="en-US" b="1" dirty="0">
                <a:solidFill>
                  <a:srgbClr val="0070C0"/>
                </a:solidFill>
              </a:endParaRPr>
            </a:p>
          </p:txBody>
        </p:sp>
        <p:sp>
          <p:nvSpPr>
            <p:cNvPr id="12" name="TextBox 11"/>
            <p:cNvSpPr txBox="1"/>
            <p:nvPr/>
          </p:nvSpPr>
          <p:spPr>
            <a:xfrm>
              <a:off x="8110774" y="3124200"/>
              <a:ext cx="441146" cy="369332"/>
            </a:xfrm>
            <a:prstGeom prst="rect">
              <a:avLst/>
            </a:prstGeom>
            <a:noFill/>
          </p:spPr>
          <p:txBody>
            <a:bodyPr wrap="none" rtlCol="0">
              <a:spAutoFit/>
            </a:bodyPr>
            <a:lstStyle/>
            <a:p>
              <a:r>
                <a:rPr lang="en-US" b="1" dirty="0" smtClean="0">
                  <a:solidFill>
                    <a:srgbClr val="FF00FF"/>
                  </a:solidFill>
                </a:rPr>
                <a:t>24</a:t>
              </a:r>
              <a:endParaRPr lang="en-US" b="1" dirty="0">
                <a:solidFill>
                  <a:srgbClr val="FF00FF"/>
                </a:solidFill>
              </a:endParaRPr>
            </a:p>
          </p:txBody>
        </p:sp>
        <p:sp>
          <p:nvSpPr>
            <p:cNvPr id="13" name="TextBox 12"/>
            <p:cNvSpPr txBox="1"/>
            <p:nvPr/>
          </p:nvSpPr>
          <p:spPr>
            <a:xfrm>
              <a:off x="8104651" y="3534475"/>
              <a:ext cx="441146" cy="369332"/>
            </a:xfrm>
            <a:prstGeom prst="rect">
              <a:avLst/>
            </a:prstGeom>
            <a:noFill/>
          </p:spPr>
          <p:txBody>
            <a:bodyPr wrap="none" rtlCol="0">
              <a:spAutoFit/>
            </a:bodyPr>
            <a:lstStyle/>
            <a:p>
              <a:r>
                <a:rPr lang="en-US" b="1" dirty="0" smtClean="0">
                  <a:solidFill>
                    <a:srgbClr val="00B0F0"/>
                  </a:solidFill>
                </a:rPr>
                <a:t>16</a:t>
              </a:r>
              <a:endParaRPr lang="en-US" b="1" dirty="0">
                <a:solidFill>
                  <a:srgbClr val="00B0F0"/>
                </a:solidFill>
              </a:endParaRPr>
            </a:p>
          </p:txBody>
        </p:sp>
        <p:sp>
          <p:nvSpPr>
            <p:cNvPr id="14" name="TextBox 13"/>
            <p:cNvSpPr txBox="1"/>
            <p:nvPr/>
          </p:nvSpPr>
          <p:spPr>
            <a:xfrm>
              <a:off x="8104649" y="4649644"/>
              <a:ext cx="505267" cy="369332"/>
            </a:xfrm>
            <a:prstGeom prst="rect">
              <a:avLst/>
            </a:prstGeom>
            <a:noFill/>
          </p:spPr>
          <p:txBody>
            <a:bodyPr wrap="none" rtlCol="0">
              <a:spAutoFit/>
            </a:bodyPr>
            <a:lstStyle/>
            <a:p>
              <a:r>
                <a:rPr lang="en-US" b="1" dirty="0" smtClean="0">
                  <a:solidFill>
                    <a:srgbClr val="92D050"/>
                  </a:solidFill>
                </a:rPr>
                <a:t>5.8</a:t>
              </a:r>
              <a:endParaRPr lang="en-US" b="1" dirty="0">
                <a:solidFill>
                  <a:srgbClr val="92D050"/>
                </a:solidFill>
              </a:endParaRPr>
            </a:p>
          </p:txBody>
        </p:sp>
        <p:sp>
          <p:nvSpPr>
            <p:cNvPr id="15" name="TextBox 14"/>
            <p:cNvSpPr txBox="1"/>
            <p:nvPr/>
          </p:nvSpPr>
          <p:spPr>
            <a:xfrm>
              <a:off x="8104648" y="5018976"/>
              <a:ext cx="505267" cy="369332"/>
            </a:xfrm>
            <a:prstGeom prst="rect">
              <a:avLst/>
            </a:prstGeom>
            <a:noFill/>
          </p:spPr>
          <p:txBody>
            <a:bodyPr wrap="none" rtlCol="0">
              <a:spAutoFit/>
            </a:bodyPr>
            <a:lstStyle/>
            <a:p>
              <a:r>
                <a:rPr lang="en-US" b="1" dirty="0" smtClean="0">
                  <a:solidFill>
                    <a:srgbClr val="FF0000"/>
                  </a:solidFill>
                </a:rPr>
                <a:t>4.5</a:t>
              </a:r>
              <a:endParaRPr lang="en-US" b="1" dirty="0">
                <a:solidFill>
                  <a:srgbClr val="FF0000"/>
                </a:solidFill>
              </a:endParaRPr>
            </a:p>
          </p:txBody>
        </p:sp>
      </p:grpSp>
      <p:sp>
        <p:nvSpPr>
          <p:cNvPr id="18" name="TextBox 17"/>
          <p:cNvSpPr txBox="1"/>
          <p:nvPr/>
        </p:nvSpPr>
        <p:spPr>
          <a:xfrm>
            <a:off x="2123409" y="1795692"/>
            <a:ext cx="941348" cy="369332"/>
          </a:xfrm>
          <a:prstGeom prst="rect">
            <a:avLst/>
          </a:prstGeom>
          <a:noFill/>
        </p:spPr>
        <p:txBody>
          <a:bodyPr wrap="none" rtlCol="0">
            <a:spAutoFit/>
          </a:bodyPr>
          <a:lstStyle/>
          <a:p>
            <a:r>
              <a:rPr lang="en-US" b="1" dirty="0" smtClean="0">
                <a:solidFill>
                  <a:schemeClr val="bg1"/>
                </a:solidFill>
              </a:rPr>
              <a:t>Transit</a:t>
            </a:r>
            <a:endParaRPr lang="en-US" b="1" dirty="0">
              <a:solidFill>
                <a:schemeClr val="bg1"/>
              </a:solidFill>
            </a:endParaRPr>
          </a:p>
        </p:txBody>
      </p:sp>
      <p:sp>
        <p:nvSpPr>
          <p:cNvPr id="19" name="TextBox 18"/>
          <p:cNvSpPr txBox="1"/>
          <p:nvPr/>
        </p:nvSpPr>
        <p:spPr>
          <a:xfrm>
            <a:off x="4343400" y="1850162"/>
            <a:ext cx="2210862" cy="369332"/>
          </a:xfrm>
          <a:prstGeom prst="rect">
            <a:avLst/>
          </a:prstGeom>
          <a:noFill/>
        </p:spPr>
        <p:txBody>
          <a:bodyPr wrap="none" rtlCol="0">
            <a:spAutoFit/>
          </a:bodyPr>
          <a:lstStyle/>
          <a:p>
            <a:r>
              <a:rPr lang="en-US" b="1" dirty="0" smtClean="0">
                <a:solidFill>
                  <a:schemeClr val="bg1"/>
                </a:solidFill>
              </a:rPr>
              <a:t>Secondary eclipse</a:t>
            </a:r>
            <a:endParaRPr lang="en-US" b="1" dirty="0">
              <a:solidFill>
                <a:schemeClr val="bg1"/>
              </a:solidFill>
            </a:endParaRPr>
          </a:p>
        </p:txBody>
      </p:sp>
      <p:sp>
        <p:nvSpPr>
          <p:cNvPr id="21" name="TextBox 20"/>
          <p:cNvSpPr txBox="1"/>
          <p:nvPr/>
        </p:nvSpPr>
        <p:spPr>
          <a:xfrm>
            <a:off x="3683503" y="2514600"/>
            <a:ext cx="3807453" cy="369332"/>
          </a:xfrm>
          <a:prstGeom prst="rect">
            <a:avLst/>
          </a:prstGeom>
          <a:noFill/>
        </p:spPr>
        <p:txBody>
          <a:bodyPr wrap="none" rtlCol="0">
            <a:spAutoFit/>
          </a:bodyPr>
          <a:lstStyle/>
          <a:p>
            <a:r>
              <a:rPr lang="en-US" b="1" dirty="0" smtClean="0">
                <a:solidFill>
                  <a:schemeClr val="bg1"/>
                </a:solidFill>
              </a:rPr>
              <a:t>Peak flux ~4 hours after </a:t>
            </a:r>
            <a:r>
              <a:rPr lang="en-US" b="1" dirty="0" err="1" smtClean="0">
                <a:solidFill>
                  <a:schemeClr val="bg1"/>
                </a:solidFill>
              </a:rPr>
              <a:t>periapse</a:t>
            </a:r>
            <a:endParaRPr lang="en-US" b="1" dirty="0">
              <a:solidFill>
                <a:schemeClr val="bg1"/>
              </a:solidFill>
            </a:endParaRPr>
          </a:p>
        </p:txBody>
      </p:sp>
    </p:spTree>
    <p:extLst>
      <p:ext uri="{BB962C8B-B14F-4D97-AF65-F5344CB8AC3E}">
        <p14:creationId xmlns:p14="http://schemas.microsoft.com/office/powerpoint/2010/main" val="29890002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10242</TotalTime>
  <Words>1433</Words>
  <Application>Microsoft Office PowerPoint</Application>
  <PresentationFormat>Custom</PresentationFormat>
  <Paragraphs>205</Paragraphs>
  <Slides>18</Slides>
  <Notes>13</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Atmospheric circulation of hot Jupiters on highly eccentric orbits</vt:lpstr>
      <vt:lpstr>PowerPoint Presentation</vt:lpstr>
      <vt:lpstr>Simulations of generic hot Jupiters on highly eccentric orbits</vt:lpstr>
      <vt:lpstr>SPARC Model Atmosphere Substellar and Planetary Atmospheric Radiation and Circulation Model </vt:lpstr>
      <vt:lpstr>Dynamical regime</vt:lpstr>
      <vt:lpstr>PowerPoint Presentation</vt:lpstr>
      <vt:lpstr>Effect of orbital viewing geometry</vt:lpstr>
      <vt:lpstr>a=0.0534 AU, e=0.50, Torb=4.94d, Trot=1.75d, ϖ=0°</vt:lpstr>
      <vt:lpstr>a=0.0534 AU, e=0.50, Torb=4.94d, Trot=1.75d, ϖ=90°</vt:lpstr>
      <vt:lpstr>PowerPoint Presentation</vt:lpstr>
      <vt:lpstr>a = 0.0848 AU, e=0.50, Torb=9.89d, Trot=3.53d, ϖ=0°</vt:lpstr>
      <vt:lpstr>a = 0.2135 AU, e=0.5, Torb=39.53d, Trot=14.09d, ϖ=0°</vt:lpstr>
      <vt:lpstr>Conclusions</vt:lpstr>
      <vt:lpstr>SPARC Model Atmosphere Substellar and Planetary Atmospheric Radiation and Circulation Model </vt:lpstr>
      <vt:lpstr>Eccentric Extrasolar Planet Considerations</vt:lpstr>
      <vt:lpstr>Why the narrower jet?  Rossby Deformation Radius (LR)</vt:lpstr>
      <vt:lpstr>What pumps the jet?  Eddy momentum flux</vt:lpstr>
      <vt:lpstr>What pumps the jet?  Eddy momentum flux</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Three-dimensional atmospheri</dc:title>
  <dc:creator>Tiffany Kataria</dc:creator>
  <cp:lastModifiedBy>Tiffany</cp:lastModifiedBy>
  <cp:revision>546</cp:revision>
  <cp:lastPrinted>2011-09-15T18:10:19Z</cp:lastPrinted>
  <dcterms:created xsi:type="dcterms:W3CDTF">2010-05-21T18:26:06Z</dcterms:created>
  <dcterms:modified xsi:type="dcterms:W3CDTF">2011-09-15T20:54:45Z</dcterms:modified>
</cp:coreProperties>
</file>