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81" r:id="rId4"/>
    <p:sldId id="271" r:id="rId5"/>
    <p:sldId id="273" r:id="rId6"/>
    <p:sldId id="266" r:id="rId7"/>
    <p:sldId id="283" r:id="rId8"/>
    <p:sldId id="284" r:id="rId9"/>
    <p:sldId id="278" r:id="rId10"/>
    <p:sldId id="285" r:id="rId11"/>
    <p:sldId id="286" r:id="rId12"/>
    <p:sldId id="275" r:id="rId13"/>
    <p:sldId id="276" r:id="rId14"/>
    <p:sldId id="291" r:id="rId15"/>
    <p:sldId id="279" r:id="rId16"/>
    <p:sldId id="277" r:id="rId17"/>
    <p:sldId id="263" r:id="rId18"/>
    <p:sldId id="264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2DE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69177" autoAdjust="0"/>
  </p:normalViewPr>
  <p:slideViewPr>
    <p:cSldViewPr snapToGrid="0" snapToObjects="1">
      <p:cViewPr varScale="1">
        <p:scale>
          <a:sx n="84" d="100"/>
          <a:sy n="84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705A1-6E4B-0C4E-9A52-623D026B2BCB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019E6-2EC7-3349-BE0E-5A315DEC0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  <a:r>
              <a:rPr lang="en-US" baseline="0" dirty="0" smtClean="0"/>
              <a:t> I’ll be talking about Nonlinear Tides is </a:t>
            </a:r>
            <a:r>
              <a:rPr lang="en-US" baseline="0" dirty="0" err="1" smtClean="0"/>
              <a:t>Exoplanet</a:t>
            </a:r>
            <a:r>
              <a:rPr lang="en-US" baseline="0" dirty="0" smtClean="0"/>
              <a:t> Host Stars.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collaborators are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19E6-2EC7-3349-BE0E-5A315DEC064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F-mode is the global version of deep</a:t>
            </a:r>
            <a:r>
              <a:rPr lang="en-US" baseline="0" dirty="0" smtClean="0"/>
              <a:t> water waves we see in the ocean.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19E6-2EC7-3349-BE0E-5A315DEC06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Aerts</a:t>
            </a:r>
            <a:r>
              <a:rPr lang="en-US" dirty="0" smtClean="0"/>
              <a:t> fig 3.6,</a:t>
            </a:r>
            <a:r>
              <a:rPr lang="en-US" baseline="0" dirty="0" smtClean="0"/>
              <a:t> pg 171. no </a:t>
            </a:r>
            <a:r>
              <a:rPr lang="en-US" baseline="0" smtClean="0"/>
              <a:t>core overshoot.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19E6-2EC7-3349-BE0E-5A315DEC064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simplified model for nonlinear tidal dissipation was presented a long time ago by Press</a:t>
            </a:r>
            <a:r>
              <a:rPr lang="en-US" baseline="0" dirty="0" smtClean="0"/>
              <a:t> et al.</a:t>
            </a:r>
          </a:p>
          <a:p>
            <a:r>
              <a:rPr lang="en-US" baseline="0" dirty="0" smtClean="0"/>
              <a:t>Their model consists of the assumption of high </a:t>
            </a:r>
            <a:r>
              <a:rPr lang="en-US" baseline="0" dirty="0" err="1" smtClean="0"/>
              <a:t>reynolds</a:t>
            </a:r>
            <a:r>
              <a:rPr lang="en-US" baseline="0" dirty="0" smtClean="0"/>
              <a:t> number flow, and invokes some sort of instability</a:t>
            </a:r>
          </a:p>
          <a:p>
            <a:r>
              <a:rPr lang="en-US" baseline="0" dirty="0" smtClean="0"/>
              <a:t>To initiate turbulence.</a:t>
            </a:r>
          </a:p>
          <a:p>
            <a:r>
              <a:rPr lang="en-US" baseline="0" dirty="0" smtClean="0"/>
              <a:t>Once operating, turbulent eddies can transport momentum in the tidal flow much more effectively than ordinary molecular viscosity.</a:t>
            </a:r>
          </a:p>
          <a:p>
            <a:r>
              <a:rPr lang="en-US" baseline="0" dirty="0" smtClean="0"/>
              <a:t>Given the basic velocity and length scales, and not worrying too much about the actual fluid motion or </a:t>
            </a:r>
            <a:r>
              <a:rPr lang="en-US" baseline="0" dirty="0" err="1" smtClean="0"/>
              <a:t>lengthscales</a:t>
            </a:r>
            <a:r>
              <a:rPr lang="en-US" baseline="0" dirty="0" smtClean="0"/>
              <a:t> in a real star, you can</a:t>
            </a:r>
          </a:p>
          <a:p>
            <a:r>
              <a:rPr lang="en-US" baseline="0" dirty="0" smtClean="0"/>
              <a:t>Get the diffusion timescale due to turbulent viscosity over the star.</a:t>
            </a:r>
          </a:p>
          <a:p>
            <a:r>
              <a:rPr lang="en-US" baseline="0" dirty="0" smtClean="0"/>
              <a:t>Since eddy velocity is proportional to amplitude, you get a amplitude dependent dissipation 1/Q.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19E6-2EC7-3349-BE0E-5A315DEC06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Two observational aspects of tides</a:t>
            </a:r>
            <a:r>
              <a:rPr lang="en-US" baseline="0" dirty="0" smtClean="0"/>
              <a:t> raised in the star by the planet’s gravity.</a:t>
            </a:r>
            <a:endParaRPr lang="en-US" dirty="0" smtClean="0"/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On orbital timescales, time-variable tides induce temperature perturbations and fluid motions in the star </a:t>
            </a:r>
          </a:p>
          <a:p>
            <a:pPr marL="228600" indent="-228600">
              <a:buNone/>
            </a:pPr>
            <a:r>
              <a:rPr lang="en-US" baseline="0" dirty="0" smtClean="0"/>
              <a:t>     which we can detect as ellipsoidal variation in flux or radial velocity variation.</a:t>
            </a:r>
          </a:p>
          <a:p>
            <a:pPr marL="228600" indent="-228600">
              <a:buNone/>
            </a:pPr>
            <a:r>
              <a:rPr lang="en-US" baseline="0" dirty="0" smtClean="0"/>
              <a:t>     Mention the two examples.</a:t>
            </a:r>
          </a:p>
          <a:p>
            <a:pPr marL="228600" indent="-228600">
              <a:buNone/>
            </a:pPr>
            <a:r>
              <a:rPr lang="en-US" baseline="0" dirty="0" smtClean="0"/>
              <a:t>     For radial velocity, point out that if planet big and close, and orbit pointing toward us, it may be tides.</a:t>
            </a:r>
          </a:p>
          <a:p>
            <a:pPr marL="228600" indent="-228600">
              <a:buNone/>
            </a:pPr>
            <a:r>
              <a:rPr lang="en-US" baseline="0" dirty="0" smtClean="0"/>
              <a:t> </a:t>
            </a:r>
          </a:p>
          <a:p>
            <a:pPr marL="228600" indent="-228600">
              <a:buNone/>
            </a:pPr>
            <a:r>
              <a:rPr lang="en-US" baseline="0" dirty="0" smtClean="0"/>
              <a:t>2) Second reason to study tides is they can cause evolution of the orbits and spins, on </a:t>
            </a:r>
            <a:r>
              <a:rPr lang="en-US" baseline="0" dirty="0" err="1" smtClean="0"/>
              <a:t>Myr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Gyr</a:t>
            </a:r>
            <a:r>
              <a:rPr lang="en-US" baseline="0" dirty="0" smtClean="0"/>
              <a:t> timescales. This is due to the much more subtle effect of tidal dissipation, which is due to taking fluid motions and irreversibly turning them into heat. This dissipation causes a lag between tidal force and fluid response.</a:t>
            </a:r>
          </a:p>
          <a:p>
            <a:pPr marL="228600" indent="-228600">
              <a:buNone/>
            </a:pPr>
            <a:endParaRPr lang="en-US" baseline="0" dirty="0" smtClean="0"/>
          </a:p>
          <a:p>
            <a:pPr marL="228600" indent="-228600">
              <a:buNone/>
            </a:pPr>
            <a:r>
              <a:rPr lang="en-US" baseline="0" dirty="0" smtClean="0"/>
              <a:t>There can be several effects of this tidal dissipation: </a:t>
            </a:r>
          </a:p>
          <a:p>
            <a:pPr marL="228600" indent="-228600">
              <a:buNone/>
            </a:pPr>
            <a:r>
              <a:rPr lang="en-US" baseline="0" dirty="0" smtClean="0"/>
              <a:t>circularization of the orbit, </a:t>
            </a:r>
          </a:p>
          <a:p>
            <a:pPr marL="228600" indent="-228600">
              <a:buNone/>
            </a:pPr>
            <a:r>
              <a:rPr lang="en-US" baseline="0" dirty="0" smtClean="0"/>
              <a:t>decay of the orbit toward the star, </a:t>
            </a:r>
          </a:p>
          <a:p>
            <a:pPr marL="228600" indent="-228600">
              <a:buNone/>
            </a:pPr>
            <a:r>
              <a:rPr lang="en-US" baseline="0" dirty="0" smtClean="0"/>
              <a:t>and alignment of the stellar spin with the orbit axis. </a:t>
            </a:r>
          </a:p>
          <a:p>
            <a:pPr marL="228600" indent="-228600">
              <a:buNone/>
            </a:pPr>
            <a:r>
              <a:rPr lang="en-US" baseline="0" dirty="0" smtClean="0"/>
              <a:t>Here we’ll focus on orbit decay.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19E6-2EC7-3349-BE0E-5A315DEC06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44726-C8B4-A440-B472-97B594396EE9}" type="slidenum">
              <a:rPr lang="en-US"/>
              <a:pPr/>
              <a:t>3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the basic ideas behind secular tidal evolution.</a:t>
            </a:r>
          </a:p>
          <a:p>
            <a:r>
              <a:rPr lang="en-US" baseline="0" dirty="0" smtClean="0"/>
              <a:t>Q not really a good parameter as you don’t want potential energy, just kinetic as that’s what is dissipated.</a:t>
            </a:r>
          </a:p>
          <a:p>
            <a:r>
              <a:rPr lang="en-US" baseline="0" dirty="0" smtClean="0"/>
              <a:t>Gravity of planet can grab onto the misaligned tidal bulge and torque the star.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97448-13D0-CA4D-A62A-E66C7CF8DAB9}" type="slidenum">
              <a:rPr lang="en-US"/>
              <a:pPr/>
              <a:t>4</a:t>
            </a:fld>
            <a:endParaRPr lang="en-US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what is Q for planet host stars.</a:t>
            </a:r>
          </a:p>
          <a:p>
            <a:r>
              <a:rPr lang="en-US" baseline="0" dirty="0" smtClean="0"/>
              <a:t>If you use Q calibrated from the ongoing circularization with age</a:t>
            </a:r>
          </a:p>
          <a:p>
            <a:r>
              <a:rPr lang="en-US" baseline="0" dirty="0" smtClean="0"/>
              <a:t>Found from clusters.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1B1B3-CB4C-9743-8822-137F35793124}" type="slidenum">
              <a:rPr lang="en-US"/>
              <a:pPr/>
              <a:t>5</a:t>
            </a:fld>
            <a:endParaRPr lang="en-US"/>
          </a:p>
        </p:txBody>
      </p:sp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orbital</a:t>
            </a:r>
            <a:r>
              <a:rPr lang="en-US" baseline="0" dirty="0" smtClean="0"/>
              <a:t> decay of </a:t>
            </a:r>
            <a:r>
              <a:rPr lang="en-US" baseline="0" dirty="0" err="1" smtClean="0"/>
              <a:t>explanets</a:t>
            </a:r>
            <a:r>
              <a:rPr lang="en-US" baseline="0" dirty="0" smtClean="0"/>
              <a:t> as an example. Use the formula from </a:t>
            </a:r>
            <a:r>
              <a:rPr lang="en-US" baseline="0" dirty="0" err="1" smtClean="0"/>
              <a:t>goldreich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soter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Using the Q for solar type stars calibrated from binary star circularization, there is so much friction</a:t>
            </a:r>
          </a:p>
          <a:p>
            <a:r>
              <a:rPr lang="en-US" baseline="0" dirty="0" smtClean="0"/>
              <a:t>That planets would be dropping like flies into their parent star.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you might think</a:t>
            </a:r>
            <a:r>
              <a:rPr lang="en-US" baseline="0" dirty="0" smtClean="0"/>
              <a:t> that nonlinear effects are small, and can be ignored. This is indeed true for the “equilibrium tide”, or slight ellipsoidal deformation of the shape of the star</a:t>
            </a:r>
          </a:p>
          <a:p>
            <a:r>
              <a:rPr lang="en-US" baseline="0" dirty="0" smtClean="0"/>
              <a:t>due to the tide raised by the planet. But, depending in detail on the star, certain regions can have much larger wave amplitudes. For </a:t>
            </a:r>
            <a:r>
              <a:rPr lang="en-US" baseline="0" dirty="0" err="1" smtClean="0"/>
              <a:t>nonrotating</a:t>
            </a:r>
            <a:r>
              <a:rPr lang="en-US" baseline="0" dirty="0" smtClean="0"/>
              <a:t> solar-type stars with mass M &lt; 1.2 or so,</a:t>
            </a:r>
          </a:p>
          <a:p>
            <a:r>
              <a:rPr lang="en-US" baseline="0" dirty="0" smtClean="0"/>
              <a:t>This occurs at mainly at the center.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Ocean waves linear and travel great distances in the ocean. But as they near shore, they steepen and break in a wave interaction zone tiny in compared to size of ocean.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19E6-2EC7-3349-BE0E-5A315DEC06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Seismology: omega, gamma,</a:t>
            </a:r>
            <a:r>
              <a:rPr lang="en-US" baseline="0" dirty="0" smtClean="0"/>
              <a:t> overlap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Nonlinear interaction physics: nonlinear tide driving, kappa’s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Orbit forces waves. Waves have a </a:t>
            </a:r>
            <a:r>
              <a:rPr lang="en-US" baseline="0" dirty="0" err="1" smtClean="0"/>
              <a:t>quadrupole</a:t>
            </a:r>
            <a:r>
              <a:rPr lang="en-US" baseline="0" dirty="0" smtClean="0"/>
              <a:t> moment that forces orbit.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19E6-2EC7-3349-BE0E-5A315DEC06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linear response, you can factor</a:t>
            </a:r>
            <a:r>
              <a:rPr lang="en-US" baseline="0" dirty="0" smtClean="0"/>
              <a:t> out the overall strength of the tide, leaving a forcing-frequency dependent function to evaluate for 1/Q. </a:t>
            </a:r>
            <a:r>
              <a:rPr lang="en-US" dirty="0" smtClean="0"/>
              <a:t>You</a:t>
            </a:r>
            <a:r>
              <a:rPr lang="en-US" baseline="0" dirty="0" smtClean="0"/>
              <a:t> have to sum this up over every mode to get the total 1/Q.</a:t>
            </a:r>
          </a:p>
          <a:p>
            <a:r>
              <a:rPr lang="en-US" baseline="0" dirty="0" smtClean="0"/>
              <a:t>Note that both the resonant and </a:t>
            </a:r>
            <a:r>
              <a:rPr lang="en-US" baseline="0" dirty="0" err="1" smtClean="0"/>
              <a:t>nonresonant</a:t>
            </a:r>
            <a:r>
              <a:rPr lang="en-US" baseline="0" dirty="0" smtClean="0"/>
              <a:t> contributions depend on forcing frequency!</a:t>
            </a:r>
          </a:p>
          <a:p>
            <a:r>
              <a:rPr lang="en-US" baseline="0" dirty="0" smtClean="0"/>
              <a:t>Mention </a:t>
            </a:r>
            <a:r>
              <a:rPr lang="en-US" baseline="0" dirty="0" err="1" smtClean="0"/>
              <a:t>Penev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Sasselov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19E6-2EC7-3349-BE0E-5A315DEC06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for epsilon=</a:t>
            </a:r>
            <a:r>
              <a:rPr lang="en-US" dirty="0" err="1" smtClean="0"/>
              <a:t>epscrit</a:t>
            </a:r>
            <a:r>
              <a:rPr lang="en-US" baseline="0" dirty="0" smtClean="0"/>
              <a:t> * ( 1.0 + 1.e-3 ). Or, about a 0.1Mjup planet.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019E6-2EC7-3349-BE0E-5A315DEC06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CF46C-136C-134B-908A-E09C99FE2979}" type="datetimeFigureOut">
              <a:rPr lang="en-US" smtClean="0"/>
              <a:pPr/>
              <a:t>9/13/11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4B01-713C-7E4C-8818-EEE00FEC83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4" Type="http://schemas.openxmlformats.org/officeDocument/2006/relationships/image" Target="../media/image53.png"/><Relationship Id="rId5" Type="http://schemas.openxmlformats.org/officeDocument/2006/relationships/image" Target="../media/image54.pdf"/><Relationship Id="rId6" Type="http://schemas.openxmlformats.org/officeDocument/2006/relationships/image" Target="../media/image55.png"/><Relationship Id="rId7" Type="http://schemas.openxmlformats.org/officeDocument/2006/relationships/image" Target="../media/image56.pdf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df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df"/><Relationship Id="rId4" Type="http://schemas.openxmlformats.org/officeDocument/2006/relationships/image" Target="../media/image61.png"/><Relationship Id="rId5" Type="http://schemas.openxmlformats.org/officeDocument/2006/relationships/image" Target="../media/image62.pdf"/><Relationship Id="rId6" Type="http://schemas.openxmlformats.org/officeDocument/2006/relationships/image" Target="../media/image63.png"/><Relationship Id="rId7" Type="http://schemas.openxmlformats.org/officeDocument/2006/relationships/image" Target="../media/image64.pdf"/><Relationship Id="rId8" Type="http://schemas.openxmlformats.org/officeDocument/2006/relationships/image" Target="../media/image65.png"/><Relationship Id="rId9" Type="http://schemas.openxmlformats.org/officeDocument/2006/relationships/image" Target="../media/image66.pdf"/><Relationship Id="rId1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df"/><Relationship Id="rId7" Type="http://schemas.openxmlformats.org/officeDocument/2006/relationships/image" Target="../media/image11.png"/><Relationship Id="rId8" Type="http://schemas.openxmlformats.org/officeDocument/2006/relationships/image" Target="../media/image12.pdf"/><Relationship Id="rId9" Type="http://schemas.openxmlformats.org/officeDocument/2006/relationships/image" Target="../media/image13.png"/><Relationship Id="rId10" Type="http://schemas.openxmlformats.org/officeDocument/2006/relationships/image" Target="../media/image14.pdf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5" Type="http://schemas.openxmlformats.org/officeDocument/2006/relationships/image" Target="../media/image23.pdf"/><Relationship Id="rId6" Type="http://schemas.openxmlformats.org/officeDocument/2006/relationships/image" Target="../media/image24.png"/><Relationship Id="rId7" Type="http://schemas.openxmlformats.org/officeDocument/2006/relationships/image" Target="../media/image25.pdf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4" Type="http://schemas.openxmlformats.org/officeDocument/2006/relationships/image" Target="../media/image28.png"/><Relationship Id="rId5" Type="http://schemas.openxmlformats.org/officeDocument/2006/relationships/image" Target="../media/image29.pdf"/><Relationship Id="rId6" Type="http://schemas.openxmlformats.org/officeDocument/2006/relationships/image" Target="../media/image30.png"/><Relationship Id="rId7" Type="http://schemas.openxmlformats.org/officeDocument/2006/relationships/image" Target="../media/image31.pdf"/><Relationship Id="rId8" Type="http://schemas.openxmlformats.org/officeDocument/2006/relationships/image" Target="../media/image32.png"/><Relationship Id="rId9" Type="http://schemas.openxmlformats.org/officeDocument/2006/relationships/image" Target="../media/image33.pdf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1209" y="571500"/>
            <a:ext cx="5932155" cy="11747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Nonlinear Tides </a:t>
            </a:r>
            <a:br>
              <a:rPr lang="en-US" b="1" dirty="0" smtClean="0"/>
            </a:br>
            <a:r>
              <a:rPr lang="en-US" b="1" dirty="0" smtClean="0"/>
              <a:t>in </a:t>
            </a:r>
            <a:r>
              <a:rPr lang="en-US" b="1" dirty="0" err="1" smtClean="0"/>
              <a:t>Exoplanet</a:t>
            </a:r>
            <a:r>
              <a:rPr lang="en-US" b="1" dirty="0" smtClean="0"/>
              <a:t> Host Stars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32417" y="2652326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Helvetica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7019667" y="2999988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Helvetica"/>
              </a:rPr>
              <a:t>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1172" y="6408587"/>
            <a:ext cx="260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(Extreme Solar Systems II)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1806" y="2215158"/>
            <a:ext cx="7010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Phil Arras					University of Virginia</a:t>
            </a:r>
          </a:p>
          <a:p>
            <a:r>
              <a:rPr lang="en-US" sz="2400" dirty="0" smtClean="0"/>
              <a:t>Josh </a:t>
            </a:r>
            <a:r>
              <a:rPr lang="en-US" sz="2400" dirty="0" err="1" smtClean="0"/>
              <a:t>Burkart</a:t>
            </a:r>
            <a:r>
              <a:rPr lang="en-US" sz="2400" dirty="0" smtClean="0"/>
              <a:t>				U. C. Berkeley	</a:t>
            </a:r>
          </a:p>
          <a:p>
            <a:r>
              <a:rPr lang="en-US" sz="2400" dirty="0" smtClean="0"/>
              <a:t>Eliot </a:t>
            </a:r>
            <a:r>
              <a:rPr lang="en-US" sz="2400" dirty="0" err="1" smtClean="0"/>
              <a:t>Quataert</a:t>
            </a:r>
            <a:r>
              <a:rPr lang="en-US" sz="2400" dirty="0" smtClean="0"/>
              <a:t>				U. C. Berkeley</a:t>
            </a:r>
          </a:p>
          <a:p>
            <a:r>
              <a:rPr lang="en-US" sz="2400" dirty="0" err="1" smtClean="0"/>
              <a:t>Nevin</a:t>
            </a:r>
            <a:r>
              <a:rPr lang="en-US" sz="2400" dirty="0" smtClean="0"/>
              <a:t> Weinberg			MIT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667" y="4924808"/>
            <a:ext cx="784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 submitted to </a:t>
            </a:r>
            <a:r>
              <a:rPr lang="en-US" dirty="0" err="1" smtClean="0"/>
              <a:t>ApJ</a:t>
            </a:r>
            <a:r>
              <a:rPr lang="en-US" dirty="0" smtClean="0"/>
              <a:t> (arXiv:1107.0946):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Nonlinear Tides in Close Binary Systems</a:t>
            </a:r>
            <a:r>
              <a:rPr lang="en-US" dirty="0" smtClean="0"/>
              <a:t>” by Weinberg, Arras, </a:t>
            </a:r>
            <a:r>
              <a:rPr lang="en-US" dirty="0" err="1" smtClean="0"/>
              <a:t>Quataert</a:t>
            </a:r>
            <a:r>
              <a:rPr lang="en-US" dirty="0" smtClean="0"/>
              <a:t> &amp; </a:t>
            </a:r>
            <a:r>
              <a:rPr lang="en-US" dirty="0" err="1" smtClean="0"/>
              <a:t>Burkart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7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stability of the linear tide?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146" y="1460812"/>
            <a:ext cx="4832030" cy="4155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00" y="2010723"/>
            <a:ext cx="469957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linearly driven tide acts as a </a:t>
            </a:r>
          </a:p>
          <a:p>
            <a:r>
              <a:rPr lang="en-US" sz="2400" dirty="0" smtClean="0"/>
              <a:t>time-dependent background on </a:t>
            </a:r>
          </a:p>
          <a:p>
            <a:r>
              <a:rPr lang="en-US" sz="2400" dirty="0" smtClean="0"/>
              <a:t>which other waves propagate.</a:t>
            </a:r>
          </a:p>
          <a:p>
            <a:endParaRPr lang="en-US" sz="2400" dirty="0" smtClean="0"/>
          </a:p>
          <a:p>
            <a:r>
              <a:rPr lang="en-US" sz="2400" dirty="0" smtClean="0"/>
              <a:t>If this time-dependent background </a:t>
            </a:r>
          </a:p>
          <a:p>
            <a:r>
              <a:rPr lang="en-US" sz="2400" dirty="0" smtClean="0"/>
              <a:t>resonates with two daughter waves, </a:t>
            </a:r>
          </a:p>
          <a:p>
            <a:r>
              <a:rPr lang="en-US" sz="2400" dirty="0" smtClean="0"/>
              <a:t>then above a threshold amplitude</a:t>
            </a:r>
          </a:p>
          <a:p>
            <a:r>
              <a:rPr lang="en-US" sz="2400" dirty="0" smtClean="0"/>
              <a:t>they can</a:t>
            </a:r>
            <a:r>
              <a:rPr lang="en-US" sz="2400" dirty="0" smtClean="0"/>
              <a:t> </a:t>
            </a:r>
            <a:r>
              <a:rPr lang="en-US" sz="2400" dirty="0" smtClean="0"/>
              <a:t>undergo the ``parametric</a:t>
            </a:r>
          </a:p>
          <a:p>
            <a:r>
              <a:rPr lang="en-US" sz="2400" dirty="0" smtClean="0"/>
              <a:t>Instability” and </a:t>
            </a:r>
            <a:r>
              <a:rPr lang="en-US" sz="2400" dirty="0" smtClean="0"/>
              <a:t>grow</a:t>
            </a:r>
            <a:r>
              <a:rPr lang="en-US" sz="2400" dirty="0" smtClean="0"/>
              <a:t> exponentially</a:t>
            </a:r>
            <a:r>
              <a:rPr lang="en-US" sz="2400" dirty="0" smtClean="0"/>
              <a:t>,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eventually </a:t>
            </a:r>
            <a:r>
              <a:rPr lang="en-US" sz="2400" dirty="0" err="1" smtClean="0"/>
              <a:t>reachinga</a:t>
            </a:r>
            <a:r>
              <a:rPr lang="en-US" sz="2400" dirty="0" smtClean="0"/>
              <a:t> nonlinear</a:t>
            </a:r>
          </a:p>
          <a:p>
            <a:r>
              <a:rPr lang="en-US" sz="2400" dirty="0" smtClean="0"/>
              <a:t>equilibrium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linear tide is unstable, </a:t>
            </a:r>
            <a:br>
              <a:rPr lang="en-US" dirty="0" smtClean="0"/>
            </a:br>
            <a:r>
              <a:rPr lang="en-US" dirty="0" smtClean="0"/>
              <a:t>even for low mass companions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104" y="1532762"/>
            <a:ext cx="5994601" cy="5213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160" y="3106885"/>
            <a:ext cx="1037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Jupiter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mass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162" y="5100651"/>
            <a:ext cx="155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Earth mass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11104" y="3337718"/>
            <a:ext cx="6808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19692" y="5562316"/>
            <a:ext cx="1635008" cy="43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992"/>
          </a:xfrm>
        </p:spPr>
        <p:txBody>
          <a:bodyPr>
            <a:normAutofit/>
          </a:bodyPr>
          <a:lstStyle/>
          <a:p>
            <a:r>
              <a:rPr lang="en-US" dirty="0" smtClean="0"/>
              <a:t>amplitudes just above threshold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80" y="1717524"/>
            <a:ext cx="3739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Analytic model for nonlinear</a:t>
            </a:r>
          </a:p>
          <a:p>
            <a:r>
              <a:rPr lang="en-US" sz="2400" dirty="0" smtClean="0"/>
              <a:t>equilibrium amplitudes</a:t>
            </a:r>
          </a:p>
          <a:p>
            <a:r>
              <a:rPr lang="en-US" sz="2400" dirty="0" smtClean="0"/>
              <a:t>of N&gt;&gt;1 parents and 1 </a:t>
            </a:r>
          </a:p>
          <a:p>
            <a:r>
              <a:rPr lang="en-US" sz="2400" dirty="0" smtClean="0"/>
              <a:t>daughter pair. </a:t>
            </a:r>
            <a:endParaRPr lang="en-US" sz="2400" dirty="0"/>
          </a:p>
        </p:txBody>
      </p:sp>
      <p:pic>
        <p:nvPicPr>
          <p:cNvPr id="8" name="Picture 7" descr="parentImq_vs_modeperiod_nonlinvslin_0.1Mju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66597" y="1751382"/>
            <a:ext cx="4948207" cy="49482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32713" y="3214189"/>
            <a:ext cx="105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phase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3998" y="3839606"/>
            <a:ext cx="135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 of 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orbital evolution rate</a:t>
            </a:r>
            <a:br>
              <a:rPr lang="en-US" dirty="0" smtClean="0"/>
            </a:br>
            <a:r>
              <a:rPr lang="en-US" dirty="0" smtClean="0"/>
              <a:t>just above threshold</a:t>
            </a:r>
            <a:endParaRPr lang="en-US" dirty="0"/>
          </a:p>
        </p:txBody>
      </p:sp>
      <p:pic>
        <p:nvPicPr>
          <p:cNvPr id="5" name="Picture 4" descr="ImQ_vs_perturbermass_threshol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82475" y="1717524"/>
            <a:ext cx="5185715" cy="51857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2091516" y="3700557"/>
            <a:ext cx="3258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orbital evolution rate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185" y="1717524"/>
            <a:ext cx="33570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Even for just one daughter pair, orbital evolution can be increased by a factor of 10 or more. </a:t>
            </a:r>
          </a:p>
          <a:p>
            <a:endParaRPr lang="en-US" sz="2400" dirty="0" smtClean="0"/>
          </a:p>
          <a:p>
            <a:r>
              <a:rPr lang="en-US" sz="2400" dirty="0" smtClean="0"/>
              <a:t>For Jupiter mass planets,</a:t>
            </a:r>
          </a:p>
          <a:p>
            <a:r>
              <a:rPr lang="en-US" sz="2400" dirty="0" smtClean="0"/>
              <a:t>there can be thousands</a:t>
            </a:r>
          </a:p>
          <a:p>
            <a:r>
              <a:rPr lang="en-US" sz="2400" dirty="0" smtClean="0"/>
              <a:t>of daughter pairs excited,</a:t>
            </a:r>
          </a:p>
          <a:p>
            <a:r>
              <a:rPr lang="en-US" sz="2400" dirty="0" smtClean="0"/>
              <a:t>requiring numerical</a:t>
            </a:r>
          </a:p>
          <a:p>
            <a:r>
              <a:rPr lang="en-US" sz="2400" dirty="0" smtClean="0"/>
              <a:t>simulations to understand the orbital evolution rate.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398381" y="4959049"/>
            <a:ext cx="895048" cy="7136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93429" y="5303337"/>
            <a:ext cx="108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threshold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6824" y="189388"/>
            <a:ext cx="2172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116652"/>
            <a:ext cx="8199681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Accurate theories of tidal dissipation are needed to </a:t>
            </a:r>
          </a:p>
          <a:p>
            <a:r>
              <a:rPr lang="en-US" sz="2400" dirty="0" smtClean="0"/>
              <a:t>  understand and make predictions for orbit/spin evolution.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The guilty pleasure of constant Q.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The linear tide gives very long orbital decay times, and frequency dependent Q’s</a:t>
            </a:r>
            <a:r>
              <a:rPr lang="en-US" sz="2400" dirty="0" smtClean="0"/>
              <a:t>.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The linear tide is unstable for a broad range of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orb</a:t>
            </a:r>
            <a:r>
              <a:rPr lang="en-US" sz="2400" dirty="0" smtClean="0"/>
              <a:t> and planet</a:t>
            </a:r>
          </a:p>
          <a:p>
            <a:r>
              <a:rPr lang="en-US" sz="2400" dirty="0" smtClean="0"/>
              <a:t> mass.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Just above threshold, there can be a ~X10 speedup in orbital evolution due to nonlinear </a:t>
            </a:r>
            <a:r>
              <a:rPr lang="en-US" sz="2400" dirty="0" smtClean="0"/>
              <a:t>dissipation from one daughter pair. Well above threshold numerical simulations of many modes may be necessary, and is under way.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00667" y="506163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3995" y="24190"/>
            <a:ext cx="5396895" cy="14912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Orbital decay of </a:t>
            </a:r>
            <a:br>
              <a:rPr lang="en-US" dirty="0" smtClean="0"/>
            </a:br>
            <a:r>
              <a:rPr lang="en-US" dirty="0" smtClean="0"/>
              <a:t>a population of planets</a:t>
            </a:r>
            <a:br>
              <a:rPr lang="en-US" dirty="0" smtClean="0"/>
            </a:br>
            <a:r>
              <a:rPr lang="en-US" sz="1333" dirty="0" smtClean="0"/>
              <a:t>(In </a:t>
            </a:r>
            <a:r>
              <a:rPr lang="en-US" sz="1333" dirty="0" err="1" smtClean="0"/>
              <a:t>preparation.With</a:t>
            </a:r>
            <a:r>
              <a:rPr lang="en-US" sz="1333" dirty="0" smtClean="0"/>
              <a:t> </a:t>
            </a:r>
            <a:r>
              <a:rPr lang="en-US" sz="1333" dirty="0" err="1" smtClean="0"/>
              <a:t>Uva</a:t>
            </a:r>
            <a:r>
              <a:rPr lang="en-US" sz="1333" dirty="0" smtClean="0"/>
              <a:t> undergrads Meredith Nelson and Sarah Peacock)</a:t>
            </a:r>
            <a:endParaRPr lang="en-US" sz="1333" dirty="0"/>
          </a:p>
        </p:txBody>
      </p:sp>
      <p:pic>
        <p:nvPicPr>
          <p:cNvPr id="9" name="Picture 8" descr="image-118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0968" y="2168071"/>
            <a:ext cx="3378201" cy="58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0968" y="3068998"/>
            <a:ext cx="37684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decay time &lt;&lt; age, </a:t>
            </a:r>
          </a:p>
          <a:p>
            <a:r>
              <a:rPr lang="en-US" sz="2400" dirty="0" smtClean="0"/>
              <a:t>observed distribution should </a:t>
            </a:r>
          </a:p>
          <a:p>
            <a:r>
              <a:rPr lang="en-US" sz="2400" dirty="0" smtClean="0"/>
              <a:t>reflect the orbital decay law:  </a:t>
            </a:r>
            <a:endParaRPr lang="en-US" sz="2400" dirty="0"/>
          </a:p>
        </p:txBody>
      </p:sp>
      <p:pic>
        <p:nvPicPr>
          <p:cNvPr id="12" name="Picture 11" descr="image-119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2569" y="4478338"/>
            <a:ext cx="3276600" cy="647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120" y="5289043"/>
            <a:ext cx="45045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decay times really short,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you should be able to measure the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frequency dependence of the tidal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Q from the observed distribution.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351" y="2752270"/>
            <a:ext cx="4306296" cy="4105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1870" y="71154"/>
            <a:ext cx="2914877" cy="28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6204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post-period-bounce remnant planets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3569" y="810383"/>
            <a:ext cx="4859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(In preparation. With </a:t>
            </a:r>
            <a:r>
              <a:rPr lang="en-US" sz="1200" dirty="0" err="1" smtClean="0"/>
              <a:t>UVa</a:t>
            </a:r>
            <a:r>
              <a:rPr lang="en-US" sz="1200" dirty="0" smtClean="0"/>
              <a:t> undergrads Sarah Peacock and Meredith Nelson)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29810" y="1464757"/>
            <a:ext cx="408462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Orbital decay due to tides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Pushes</a:t>
            </a:r>
            <a:r>
              <a:rPr lang="en-US" sz="2400" dirty="0" smtClean="0"/>
              <a:t> </a:t>
            </a:r>
            <a:r>
              <a:rPr lang="en-US" sz="2400" dirty="0" smtClean="0"/>
              <a:t>planet </a:t>
            </a:r>
            <a:r>
              <a:rPr lang="en-US" sz="2400" dirty="0" smtClean="0"/>
              <a:t>into </a:t>
            </a:r>
            <a:r>
              <a:rPr lang="en-US" sz="2400" dirty="0" smtClean="0"/>
              <a:t>contact.</a:t>
            </a:r>
          </a:p>
          <a:p>
            <a:r>
              <a:rPr lang="en-US" sz="2400" dirty="0" smtClean="0"/>
              <a:t>Radius</a:t>
            </a:r>
            <a:r>
              <a:rPr lang="en-US" sz="2400" dirty="0" smtClean="0"/>
              <a:t> </a:t>
            </a:r>
            <a:r>
              <a:rPr lang="en-US" sz="2400" dirty="0" smtClean="0"/>
              <a:t>subsequently </a:t>
            </a:r>
            <a:r>
              <a:rPr lang="en-US" sz="2400" dirty="0" smtClean="0"/>
              <a:t>evolves as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For conservative mass transfer, </a:t>
            </a:r>
            <a:endParaRPr lang="en-US" sz="2400" dirty="0" smtClean="0"/>
          </a:p>
          <a:p>
            <a:r>
              <a:rPr lang="en-US" sz="2400" dirty="0" smtClean="0"/>
              <a:t>th</a:t>
            </a:r>
            <a:r>
              <a:rPr lang="en-US" sz="2400" dirty="0" smtClean="0"/>
              <a:t>e planet </a:t>
            </a:r>
            <a:r>
              <a:rPr lang="en-US" sz="2400" dirty="0" smtClean="0"/>
              <a:t>“period bounces” </a:t>
            </a:r>
          </a:p>
          <a:p>
            <a:r>
              <a:rPr lang="en-US" sz="2400" dirty="0" smtClean="0"/>
              <a:t>and </a:t>
            </a:r>
            <a:r>
              <a:rPr lang="en-US" sz="2400" dirty="0" smtClean="0"/>
              <a:t>moves away </a:t>
            </a:r>
            <a:r>
              <a:rPr lang="en-US" sz="2400" dirty="0" smtClean="0"/>
              <a:t>from the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star </a:t>
            </a:r>
            <a:r>
              <a:rPr lang="en-US" sz="2400" dirty="0" smtClean="0"/>
              <a:t>as it loses mass</a:t>
            </a:r>
            <a:r>
              <a:rPr lang="en-US" sz="2400" dirty="0" smtClean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70425" y="5621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6" name="Picture 15" descr="image-119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8966" y="3184413"/>
            <a:ext cx="4097054" cy="526666"/>
          </a:xfrm>
          <a:prstGeom prst="rect">
            <a:avLst/>
          </a:prstGeom>
        </p:spPr>
      </p:pic>
      <p:pic>
        <p:nvPicPr>
          <p:cNvPr id="17" name="Picture 16" descr="image-119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26855" y="2803525"/>
            <a:ext cx="2797246" cy="3398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27003" y="1601091"/>
            <a:ext cx="292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Adiabatic evolution.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star</a:t>
            </a:r>
            <a:r>
              <a:rPr lang="en-US" dirty="0" smtClean="0"/>
              <a:t>=10</a:t>
            </a:r>
            <a:r>
              <a:rPr lang="en-US" baseline="30000" dirty="0" smtClean="0"/>
              <a:t>5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432" y="2066914"/>
            <a:ext cx="4829568" cy="4791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80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theory: stellar input data</a:t>
            </a:r>
            <a:endParaRPr lang="en-US" dirty="0"/>
          </a:p>
        </p:txBody>
      </p:sp>
      <p:pic>
        <p:nvPicPr>
          <p:cNvPr id="4" name="Picture 3" descr="solar_dispr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>
                <a:lum bright="-4000"/>
              </a:blip>
              <a:stretch>
                <a:fillRect/>
              </a:stretch>
            </p:blipFill>
          </mc:Choice>
          <mc:Fallback>
            <p:blipFill>
              <a:blip r:embed="rId4">
                <a:lum bright="-4000"/>
              </a:blip>
              <a:stretch>
                <a:fillRect/>
              </a:stretch>
            </p:blipFill>
          </mc:Fallback>
        </mc:AlternateContent>
        <p:spPr>
          <a:xfrm>
            <a:off x="457200" y="707270"/>
            <a:ext cx="2299976" cy="2299976"/>
          </a:xfrm>
          <a:prstGeom prst="rect">
            <a:avLst/>
          </a:prstGeom>
        </p:spPr>
      </p:pic>
      <p:pic>
        <p:nvPicPr>
          <p:cNvPr id="5" name="Picture 4" descr="Ialm_solar_ell=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748555" y="1580279"/>
            <a:ext cx="3395445" cy="3395445"/>
          </a:xfrm>
          <a:prstGeom prst="rect">
            <a:avLst/>
          </a:prstGeom>
        </p:spPr>
      </p:pic>
      <p:pic>
        <p:nvPicPr>
          <p:cNvPr id="6" name="Picture 5" descr="gamma_vs_period_solar_ell=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57200" y="3278002"/>
            <a:ext cx="3308609" cy="33086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7176" y="1581868"/>
            <a:ext cx="2853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G-modes  can be resonant </a:t>
            </a:r>
          </a:p>
          <a:p>
            <a:r>
              <a:rPr lang="en-US" dirty="0" smtClean="0"/>
              <a:t>with the tide, but have small </a:t>
            </a:r>
          </a:p>
          <a:p>
            <a:r>
              <a:rPr lang="en-US" dirty="0" smtClean="0"/>
              <a:t>overlaps and weak damping.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73607" y="2505198"/>
            <a:ext cx="4645950" cy="1153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434249" y="3240616"/>
            <a:ext cx="2803172" cy="1332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192715" y="1346089"/>
            <a:ext cx="2309290" cy="310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12945" y="5123704"/>
            <a:ext cx="5134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dirty="0" smtClean="0"/>
              <a:t>-modes: large overlap, weak damping, not resonant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-modes: small overlap, large damping, not resonant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Convective cores</a:t>
            </a:r>
            <a:endParaRPr lang="en-US" dirty="0"/>
          </a:p>
        </p:txBody>
      </p:sp>
      <p:pic>
        <p:nvPicPr>
          <p:cNvPr id="4" name="Content Placeholder 3" descr="convcor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>
                <a:lum bright="-93000" contrast="96000"/>
              </a:blip>
              <a:srcRect l="-14940" r="-14940"/>
              <a:stretch>
                <a:fillRect/>
              </a:stretch>
            </p:blipFill>
          </mc:Choice>
          <mc:Fallback>
            <p:blipFill>
              <a:blip r:embed="rId4">
                <a:lum bright="-93000" contrast="96000"/>
              </a:blip>
              <a:srcRect l="-14940" r="-14940"/>
              <a:stretch>
                <a:fillRect/>
              </a:stretch>
            </p:blipFill>
          </mc:Fallback>
        </mc:AlternateContent>
        <p:spPr>
          <a:xfrm>
            <a:off x="-45807" y="1417638"/>
            <a:ext cx="8732607" cy="4802598"/>
          </a:xfrm>
        </p:spPr>
      </p:pic>
      <p:sp>
        <p:nvSpPr>
          <p:cNvPr id="5" name="TextBox 4"/>
          <p:cNvSpPr txBox="1"/>
          <p:nvPr/>
        </p:nvSpPr>
        <p:spPr>
          <a:xfrm>
            <a:off x="457200" y="6350260"/>
            <a:ext cx="3041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Aerts</a:t>
            </a:r>
            <a:r>
              <a:rPr lang="en-US" dirty="0" smtClean="0"/>
              <a:t> et al, </a:t>
            </a:r>
            <a:r>
              <a:rPr lang="en-US" i="1" dirty="0" err="1" smtClean="0"/>
              <a:t>Asteroseismology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1304" y="4950135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1795" y="5134801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5715" y="4950135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9605" y="4580803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81919" y="38644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95715" y="4233790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1795" y="4049124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79621" y="3864458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42645" y="323471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07875" y="305004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69412" y="258350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39812" y="223612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39812" y="205145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1.9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21829" y="168212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169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A simple model for nonlinear tidal dissipation: </a:t>
            </a:r>
            <a:br>
              <a:rPr lang="en-US" sz="3200" b="1" dirty="0" smtClean="0"/>
            </a:br>
            <a:r>
              <a:rPr lang="en-US" sz="3200" b="1" dirty="0" smtClean="0"/>
              <a:t>Press, </a:t>
            </a:r>
            <a:r>
              <a:rPr lang="en-US" sz="3200" b="1" dirty="0" err="1" smtClean="0"/>
              <a:t>Wiita</a:t>
            </a:r>
            <a:r>
              <a:rPr lang="en-US" sz="3200" b="1" dirty="0" smtClean="0"/>
              <a:t> &amp; </a:t>
            </a:r>
            <a:r>
              <a:rPr lang="en-US" sz="3200" b="1" dirty="0" err="1" smtClean="0"/>
              <a:t>Smarr</a:t>
            </a:r>
            <a:r>
              <a:rPr lang="en-US" sz="3200" b="1" dirty="0" smtClean="0"/>
              <a:t> (1975)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91959"/>
            <a:ext cx="508344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Re &gt;&gt; 1 + instability gives turbulence.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For forcing frequency </a:t>
            </a:r>
            <a:r>
              <a:rPr lang="en-US" sz="2400" dirty="0" err="1" smtClean="0"/>
              <a:t>σ</a:t>
            </a:r>
            <a:r>
              <a:rPr lang="en-US" sz="2400" dirty="0" smtClean="0"/>
              <a:t>, saturation </a:t>
            </a:r>
          </a:p>
          <a:p>
            <a:r>
              <a:rPr lang="en-US" sz="2400" dirty="0" smtClean="0"/>
              <a:t>    with velocity and length scales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Turbulent viscosity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Yields an </a:t>
            </a:r>
            <a:r>
              <a:rPr lang="en-US" sz="2400" u="sng" dirty="0" smtClean="0"/>
              <a:t>amplitude dependent </a:t>
            </a:r>
            <a:r>
              <a:rPr lang="en-US" sz="2400" dirty="0" smtClean="0"/>
              <a:t>tidal Q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image-116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76915" y="2855380"/>
            <a:ext cx="1244600" cy="342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1515" y="4815946"/>
            <a:ext cx="2312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Possible improvements:</a:t>
            </a:r>
          </a:p>
          <a:p>
            <a:r>
              <a:rPr lang="en-US" sz="1600" dirty="0" smtClean="0"/>
              <a:t>Better tidal flow</a:t>
            </a:r>
          </a:p>
          <a:p>
            <a:r>
              <a:rPr lang="en-US" sz="1600" dirty="0" smtClean="0"/>
              <a:t>waves not eddies</a:t>
            </a:r>
          </a:p>
          <a:p>
            <a:r>
              <a:rPr lang="en-US" sz="1600" dirty="0" smtClean="0"/>
              <a:t>realistic dissipation</a:t>
            </a:r>
          </a:p>
          <a:p>
            <a:r>
              <a:rPr lang="en-US" sz="1600" dirty="0" smtClean="0"/>
              <a:t>Identify instability</a:t>
            </a:r>
            <a:endParaRPr lang="en-US" sz="1600" dirty="0"/>
          </a:p>
        </p:txBody>
      </p:sp>
      <p:pic>
        <p:nvPicPr>
          <p:cNvPr id="17" name="Picture 16" descr="image-117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03925" y="2278896"/>
            <a:ext cx="1917700" cy="406400"/>
          </a:xfrm>
          <a:prstGeom prst="rect">
            <a:avLst/>
          </a:prstGeom>
        </p:spPr>
      </p:pic>
      <p:pic>
        <p:nvPicPr>
          <p:cNvPr id="18" name="Picture 17" descr="image-117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83523" y="3285874"/>
            <a:ext cx="3759200" cy="457200"/>
          </a:xfrm>
          <a:prstGeom prst="rect">
            <a:avLst/>
          </a:prstGeom>
        </p:spPr>
      </p:pic>
      <p:pic>
        <p:nvPicPr>
          <p:cNvPr id="19" name="Picture 18" descr="image-117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914400" y="4639178"/>
            <a:ext cx="4013200" cy="5461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5400000">
            <a:off x="1481693" y="6051391"/>
            <a:ext cx="9781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71562" y="6541260"/>
            <a:ext cx="1765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67863" y="5839702"/>
            <a:ext cx="558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30000" dirty="0" smtClean="0"/>
              <a:t>-1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839359" y="6323863"/>
            <a:ext cx="324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ε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146738" y="6139385"/>
            <a:ext cx="12254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72200" y="5563110"/>
            <a:ext cx="1311323" cy="5762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81" y="250448"/>
            <a:ext cx="5529943" cy="537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observational motivation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619" y="856358"/>
            <a:ext cx="8584401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u="sng" dirty="0" smtClean="0"/>
              <a:t>Direct detection of tidal motions raised in star by planet: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Ellipsoidal (flux) variation  </a:t>
            </a:r>
            <a:r>
              <a:rPr lang="en-US" sz="1400" dirty="0" smtClean="0"/>
              <a:t>(</a:t>
            </a:r>
            <a:r>
              <a:rPr lang="en-US" sz="1400" dirty="0" err="1" smtClean="0"/>
              <a:t>Sirko</a:t>
            </a:r>
            <a:r>
              <a:rPr lang="en-US" sz="1400" dirty="0" smtClean="0"/>
              <a:t> &amp; </a:t>
            </a:r>
            <a:r>
              <a:rPr lang="en-US" sz="1400" dirty="0" err="1" smtClean="0"/>
              <a:t>Paczyn</a:t>
            </a:r>
            <a:r>
              <a:rPr lang="en-US" sz="1400" dirty="0" smtClean="0"/>
              <a:t> </a:t>
            </a:r>
            <a:r>
              <a:rPr lang="en-US" sz="1400" dirty="0" err="1" smtClean="0"/>
              <a:t>́ski</a:t>
            </a:r>
            <a:r>
              <a:rPr lang="en-US" sz="1400" dirty="0" smtClean="0"/>
              <a:t> 2003; Loeb &amp; Gaudi 2003; </a:t>
            </a:r>
            <a:r>
              <a:rPr lang="en-US" sz="1400" dirty="0" err="1" smtClean="0"/>
              <a:t>Pfahl</a:t>
            </a:r>
            <a:r>
              <a:rPr lang="en-US" sz="1400" dirty="0" smtClean="0"/>
              <a:t> et al. 2008)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 Detection for Hat-P-7 </a:t>
            </a:r>
            <a:r>
              <a:rPr lang="en-US" sz="2400" dirty="0" err="1" smtClean="0"/>
              <a:t>b</a:t>
            </a:r>
            <a:r>
              <a:rPr lang="en-US" sz="2400" dirty="0" smtClean="0"/>
              <a:t> by </a:t>
            </a:r>
            <a:r>
              <a:rPr lang="en-US" sz="2400" dirty="0" err="1" smtClean="0"/>
              <a:t>Kepler</a:t>
            </a:r>
            <a:r>
              <a:rPr lang="en-US" sz="2400" dirty="0" smtClean="0"/>
              <a:t> </a:t>
            </a:r>
            <a:r>
              <a:rPr lang="en-US" sz="1400" dirty="0" smtClean="0"/>
              <a:t>(Welsh et al. 2010).</a:t>
            </a:r>
          </a:p>
          <a:p>
            <a:r>
              <a:rPr lang="en-US" sz="2400" dirty="0" smtClean="0"/>
              <a:t> Talk by Brian Jackson on Hat-P-7 </a:t>
            </a:r>
            <a:r>
              <a:rPr lang="en-US" sz="2400" dirty="0" err="1" smtClean="0"/>
              <a:t>b</a:t>
            </a:r>
            <a:r>
              <a:rPr lang="en-US" sz="2400" dirty="0" smtClean="0"/>
              <a:t>.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Tidally induced radial velocity variation </a:t>
            </a:r>
            <a:r>
              <a:rPr lang="en-US" sz="1400" dirty="0" smtClean="0"/>
              <a:t>(e.g. </a:t>
            </a:r>
            <a:r>
              <a:rPr lang="en-US" sz="1400" dirty="0" err="1" smtClean="0"/>
              <a:t>Terquem</a:t>
            </a:r>
            <a:r>
              <a:rPr lang="en-US" sz="1400" dirty="0" smtClean="0"/>
              <a:t> et al 1998). </a:t>
            </a:r>
          </a:p>
          <a:p>
            <a:r>
              <a:rPr lang="en-US" sz="2400" dirty="0" smtClean="0"/>
              <a:t> Possible detection for WASP-18 </a:t>
            </a:r>
            <a:r>
              <a:rPr lang="en-US" sz="2400" dirty="0" err="1" smtClean="0"/>
              <a:t>b</a:t>
            </a:r>
            <a:r>
              <a:rPr lang="en-US" sz="2400" dirty="0" smtClean="0"/>
              <a:t> </a:t>
            </a:r>
            <a:r>
              <a:rPr lang="en-US" sz="1400" dirty="0" smtClean="0"/>
              <a:t>(Arras et al 2011, </a:t>
            </a:r>
            <a:r>
              <a:rPr lang="en-US" sz="1400" dirty="0" err="1" smtClean="0"/>
              <a:t>Triaud</a:t>
            </a:r>
            <a:r>
              <a:rPr lang="en-US" sz="1400" dirty="0" smtClean="0"/>
              <a:t> et al 2010).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(</a:t>
            </a:r>
            <a:r>
              <a:rPr lang="en-US" sz="2400" u="sng" dirty="0" smtClean="0">
                <a:solidFill>
                  <a:srgbClr val="FF0000"/>
                </a:solidFill>
              </a:rPr>
              <a:t>This talk</a:t>
            </a:r>
            <a:r>
              <a:rPr lang="en-US" sz="2400" u="sng" dirty="0" smtClean="0"/>
              <a:t>) Secular tidal evolution due to tidal dissipation:</a:t>
            </a:r>
          </a:p>
          <a:p>
            <a:endParaRPr lang="en-US" sz="2400" u="sng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Orbital circularization </a:t>
            </a:r>
            <a:r>
              <a:rPr lang="en-US" sz="1400" dirty="0" smtClean="0"/>
              <a:t>(e.g. </a:t>
            </a:r>
            <a:r>
              <a:rPr lang="en-US" sz="1400" dirty="0" err="1" smtClean="0"/>
              <a:t>Terquem</a:t>
            </a:r>
            <a:r>
              <a:rPr lang="en-US" sz="1400" dirty="0" smtClean="0"/>
              <a:t> et al 2000, Goodman and Dickson 2000, Ogilvie and Lin 2007).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Decay of the orbit </a:t>
            </a:r>
            <a:r>
              <a:rPr lang="en-US" sz="1400" dirty="0" smtClean="0"/>
              <a:t>(e.g. Ogilvie and Lin 2007; Jackson et al 2009)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Alignment of the stellar spin with the orbit </a:t>
            </a:r>
            <a:r>
              <a:rPr lang="en-US" sz="1400" dirty="0" smtClean="0"/>
              <a:t>(e.g. Barker and Ogilvie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1 slide tidal Q review</a:t>
            </a:r>
            <a:endParaRPr lang="en-US" dirty="0"/>
          </a:p>
        </p:txBody>
      </p:sp>
      <p:pic>
        <p:nvPicPr>
          <p:cNvPr id="764932" name="Picture 4" descr="George_Darwin_sepia_ton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5214770"/>
            <a:ext cx="1137347" cy="1541037"/>
          </a:xfrm>
        </p:spPr>
      </p:pic>
      <p:sp>
        <p:nvSpPr>
          <p:cNvPr id="6" name="TextBox 5"/>
          <p:cNvSpPr txBox="1"/>
          <p:nvPr/>
        </p:nvSpPr>
        <p:spPr>
          <a:xfrm>
            <a:off x="152400" y="1246556"/>
            <a:ext cx="307713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By analogy with the </a:t>
            </a:r>
          </a:p>
          <a:p>
            <a:r>
              <a:rPr lang="en-US" sz="2400" dirty="0" smtClean="0"/>
              <a:t>``quality” of a damped, </a:t>
            </a:r>
          </a:p>
          <a:p>
            <a:r>
              <a:rPr lang="en-US" sz="2400" dirty="0" smtClean="0"/>
              <a:t>driven oscillator: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 rot="3571204">
            <a:off x="4079749" y="2762341"/>
            <a:ext cx="1074647" cy="1500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714614" y="3383093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31714" y="3513356"/>
            <a:ext cx="1997325" cy="173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4919623" y="3125432"/>
            <a:ext cx="316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δ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697909" y="2668992"/>
            <a:ext cx="1869451" cy="1643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461" y="3332568"/>
            <a:ext cx="242761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 is related to the </a:t>
            </a:r>
          </a:p>
          <a:p>
            <a:r>
              <a:rPr lang="en-US" sz="2400" dirty="0" smtClean="0"/>
              <a:t>lag angle</a:t>
            </a:r>
          </a:p>
          <a:p>
            <a:r>
              <a:rPr lang="en-US" sz="2400" dirty="0" smtClean="0"/>
              <a:t>of the tidal bulge</a:t>
            </a:r>
            <a:endParaRPr lang="en-US" sz="2400" dirty="0"/>
          </a:p>
        </p:txBody>
      </p:sp>
      <p:pic>
        <p:nvPicPr>
          <p:cNvPr id="22" name="Picture 21" descr="image-117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68713" y="1246556"/>
            <a:ext cx="5245100" cy="87630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0" y="2946247"/>
            <a:ext cx="3108686" cy="2053061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A02127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10844">
            <a:off x="5201228" y="3369817"/>
            <a:ext cx="3106699" cy="20574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89025" y="6332625"/>
            <a:ext cx="125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(G. Darwin)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95542" y="3730842"/>
            <a:ext cx="345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δ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890863" y="4853318"/>
            <a:ext cx="549381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standard operating procedure: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Q  = constant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independent of frequency and amplitude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calibrated from one observation and </a:t>
            </a:r>
          </a:p>
          <a:p>
            <a:r>
              <a:rPr lang="en-US" sz="2400" dirty="0" smtClean="0"/>
              <a:t> applied to another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is Q for planet host stars?</a:t>
            </a:r>
            <a:endParaRPr lang="en-US" dirty="0"/>
          </a:p>
        </p:txBody>
      </p:sp>
      <p:pic>
        <p:nvPicPr>
          <p:cNvPr id="772107" name="Picture 11" descr="image-8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8954" y="2734046"/>
            <a:ext cx="3600450" cy="365125"/>
          </a:xfrm>
          <a:prstGeom prst="rect">
            <a:avLst/>
          </a:prstGeom>
          <a:noFill/>
        </p:spPr>
      </p:pic>
      <p:pic>
        <p:nvPicPr>
          <p:cNvPr id="772108" name="Picture 12" descr="Pcirc_vs_age_suntypestars"/>
          <p:cNvPicPr>
            <a:picLocks noChangeAspect="1" noChangeArrowheads="1"/>
          </p:cNvPicPr>
          <p:nvPr/>
        </p:nvPicPr>
        <p:blipFill>
          <a:blip r:embed="rId4">
            <a:lum bright="-94000" contrast="98000"/>
          </a:blip>
          <a:srcRect/>
          <a:stretch>
            <a:fillRect/>
          </a:stretch>
        </p:blipFill>
        <p:spPr bwMode="auto">
          <a:xfrm>
            <a:off x="226835" y="1014185"/>
            <a:ext cx="5262119" cy="52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2109" name="Rectangle 13"/>
          <p:cNvSpPr>
            <a:spLocks noChangeArrowheads="1"/>
          </p:cNvSpPr>
          <p:nvPr/>
        </p:nvSpPr>
        <p:spPr bwMode="auto">
          <a:xfrm>
            <a:off x="226835" y="6431756"/>
            <a:ext cx="407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u="none" dirty="0"/>
              <a:t>(data from </a:t>
            </a:r>
            <a:r>
              <a:rPr lang="en-US" u="none" dirty="0" err="1"/>
              <a:t>Meibom</a:t>
            </a:r>
            <a:r>
              <a:rPr lang="en-US" u="none" dirty="0"/>
              <a:t> and Mathieu 2005)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59758" y="1138745"/>
            <a:ext cx="37306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Calibration of Q using </a:t>
            </a:r>
          </a:p>
          <a:p>
            <a:r>
              <a:rPr lang="en-US" sz="2400" dirty="0" smtClean="0"/>
              <a:t>the observed </a:t>
            </a:r>
            <a:r>
              <a:rPr lang="en-US" sz="2400" i="1" dirty="0" smtClean="0"/>
              <a:t>circularization</a:t>
            </a:r>
          </a:p>
          <a:p>
            <a:r>
              <a:rPr lang="en-US" sz="2400" i="1" dirty="0" smtClean="0"/>
              <a:t>of binaries with two solar-</a:t>
            </a:r>
          </a:p>
          <a:p>
            <a:r>
              <a:rPr lang="en-US" sz="2400" i="1" dirty="0" smtClean="0"/>
              <a:t>type stars:</a:t>
            </a:r>
          </a:p>
          <a:p>
            <a:endParaRPr lang="en-US" sz="2400" i="1" dirty="0" smtClean="0"/>
          </a:p>
          <a:p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42974" y="3447069"/>
            <a:ext cx="3823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Forcing periods: ~ 10-15 days </a:t>
            </a:r>
          </a:p>
          <a:p>
            <a:r>
              <a:rPr lang="en-US" sz="2400" dirty="0" smtClean="0"/>
              <a:t>(planets: 1-7 days)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357572" y="4321863"/>
            <a:ext cx="34027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this observed Q is not </a:t>
            </a:r>
          </a:p>
          <a:p>
            <a:r>
              <a:rPr lang="en-US" sz="2400" dirty="0" smtClean="0"/>
              <a:t>well explained by theory!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Theory </a:t>
            </a:r>
            <a:r>
              <a:rPr lang="en-US" sz="2400" u="sng" dirty="0" err="1" smtClean="0">
                <a:solidFill>
                  <a:srgbClr val="FF0000"/>
                </a:solidFill>
              </a:rPr>
              <a:t>underpredicts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tidal dissipation rate.</a:t>
            </a:r>
          </a:p>
          <a:p>
            <a:r>
              <a:rPr lang="en-US" sz="1200" dirty="0" smtClean="0"/>
              <a:t>(Goodman and Dickson, </a:t>
            </a:r>
            <a:r>
              <a:rPr lang="en-US" sz="1200" dirty="0" err="1" smtClean="0"/>
              <a:t>Terquem</a:t>
            </a:r>
            <a:r>
              <a:rPr lang="en-US" sz="1200" dirty="0" smtClean="0"/>
              <a:t> et al,</a:t>
            </a:r>
          </a:p>
          <a:p>
            <a:r>
              <a:rPr lang="en-US" sz="1200" dirty="0" err="1" smtClean="0"/>
              <a:t>Savonije</a:t>
            </a:r>
            <a:r>
              <a:rPr lang="en-US" sz="1200" dirty="0" smtClean="0"/>
              <a:t> and Witte, Ogilvie and Lin)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Orbital decay of exoplanets?</a:t>
            </a:r>
            <a:endParaRPr lang="en-US"/>
          </a:p>
        </p:txBody>
      </p:sp>
      <p:sp>
        <p:nvSpPr>
          <p:cNvPr id="770052" name="Rectangle 4"/>
          <p:cNvSpPr>
            <a:spLocks noChangeArrowheads="1"/>
          </p:cNvSpPr>
          <p:nvPr/>
        </p:nvSpPr>
        <p:spPr bwMode="auto">
          <a:xfrm>
            <a:off x="533400" y="1066800"/>
            <a:ext cx="71096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Char char="•"/>
            </a:pPr>
            <a:r>
              <a:rPr lang="en-US" sz="2000" u="none" dirty="0" smtClean="0"/>
              <a:t> Sun</a:t>
            </a:r>
            <a:r>
              <a:rPr lang="en-US" sz="2000" u="none" dirty="0"/>
              <a:t>-like stars rotate slow compared to planet orbit (                </a:t>
            </a:r>
            <a:r>
              <a:rPr lang="en-US" sz="2000" u="none" dirty="0" smtClean="0"/>
              <a:t>     )</a:t>
            </a:r>
            <a:r>
              <a:rPr lang="en-US" sz="2000" u="none" dirty="0"/>
              <a:t>. </a:t>
            </a:r>
            <a:endParaRPr lang="en-US" sz="2000" u="none" dirty="0" smtClean="0"/>
          </a:p>
          <a:p>
            <a:pPr algn="l">
              <a:buFontTx/>
              <a:buChar char="•"/>
            </a:pPr>
            <a:r>
              <a:rPr lang="en-US" sz="2000" u="none" dirty="0" smtClean="0"/>
              <a:t> Tide </a:t>
            </a:r>
            <a:r>
              <a:rPr lang="en-US" sz="2000" u="none" dirty="0"/>
              <a:t>raised in star by planet spins star up. </a:t>
            </a:r>
            <a:endParaRPr lang="en-US" sz="2000" u="none" dirty="0" smtClean="0"/>
          </a:p>
          <a:p>
            <a:pPr algn="l">
              <a:buFontTx/>
              <a:buChar char="•"/>
            </a:pPr>
            <a:r>
              <a:rPr lang="en-US" sz="2000" u="none" dirty="0" smtClean="0"/>
              <a:t> Orbit </a:t>
            </a:r>
            <a:r>
              <a:rPr lang="en-US" sz="2000" u="none" dirty="0"/>
              <a:t>must decay inward to conserve total angular momentum.</a:t>
            </a:r>
            <a:endParaRPr lang="en-US" sz="2000" u="none" dirty="0" smtClean="0"/>
          </a:p>
          <a:p>
            <a:pPr algn="l">
              <a:buFontTx/>
              <a:buChar char="•"/>
            </a:pPr>
            <a:r>
              <a:rPr lang="en-US" sz="2000" u="none" dirty="0" smtClean="0"/>
              <a:t> Insufficient </a:t>
            </a:r>
            <a:r>
              <a:rPr lang="en-US" sz="2000" u="none" dirty="0"/>
              <a:t>J in orbit to synchronize star inside </a:t>
            </a:r>
            <a:r>
              <a:rPr lang="en-US" sz="2000" u="none" dirty="0" err="1" smtClean="0"/>
              <a:t>P</a:t>
            </a:r>
            <a:r>
              <a:rPr lang="en-US" sz="2000" u="none" baseline="-25000" dirty="0" err="1" smtClean="0"/>
              <a:t>orb</a:t>
            </a:r>
            <a:r>
              <a:rPr lang="en-US" sz="2000" dirty="0" smtClean="0"/>
              <a:t> ≈</a:t>
            </a:r>
            <a:r>
              <a:rPr lang="en-US" sz="2000" u="none" dirty="0" smtClean="0"/>
              <a:t>1 </a:t>
            </a:r>
            <a:r>
              <a:rPr lang="en-US" sz="2000" u="none" dirty="0"/>
              <a:t>week.</a:t>
            </a:r>
          </a:p>
        </p:txBody>
      </p:sp>
      <p:pic>
        <p:nvPicPr>
          <p:cNvPr id="770053" name="Picture 5" descr="image-8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938" y="1195010"/>
            <a:ext cx="1150937" cy="219075"/>
          </a:xfrm>
          <a:prstGeom prst="rect">
            <a:avLst/>
          </a:prstGeom>
          <a:noFill/>
        </p:spPr>
      </p:pic>
      <p:sp>
        <p:nvSpPr>
          <p:cNvPr id="770055" name="Rectangle 7"/>
          <p:cNvSpPr>
            <a:spLocks noChangeArrowheads="1"/>
          </p:cNvSpPr>
          <p:nvPr/>
        </p:nvSpPr>
        <p:spPr bwMode="auto">
          <a:xfrm>
            <a:off x="0" y="3610919"/>
            <a:ext cx="716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u="none" dirty="0"/>
              <a:t>Example: WASP 18-b has                            </a:t>
            </a:r>
            <a:r>
              <a:rPr lang="en-US" u="none" dirty="0" smtClean="0"/>
              <a:t>       and                             </a:t>
            </a:r>
            <a:r>
              <a:rPr lang="en-US" u="none" dirty="0"/>
              <a:t>.</a:t>
            </a:r>
          </a:p>
          <a:p>
            <a:pPr algn="l"/>
            <a:endParaRPr lang="en-US" u="none" dirty="0"/>
          </a:p>
          <a:p>
            <a:pPr algn="l"/>
            <a:r>
              <a:rPr lang="en-US" b="1" u="none" dirty="0" smtClean="0">
                <a:solidFill>
                  <a:srgbClr val="FF0000"/>
                </a:solidFill>
              </a:rPr>
              <a:t>For     </a:t>
            </a:r>
            <a:endParaRPr lang="en-US" b="1" u="none" dirty="0">
              <a:solidFill>
                <a:srgbClr val="FF0000"/>
              </a:solidFill>
            </a:endParaRPr>
          </a:p>
        </p:txBody>
      </p:sp>
      <p:pic>
        <p:nvPicPr>
          <p:cNvPr id="770056" name="Picture 8" descr="image-8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7817" y="3715434"/>
            <a:ext cx="1673225" cy="284163"/>
          </a:xfrm>
          <a:prstGeom prst="rect">
            <a:avLst/>
          </a:prstGeom>
          <a:noFill/>
        </p:spPr>
      </p:pic>
      <p:pic>
        <p:nvPicPr>
          <p:cNvPr id="770057" name="Picture 9" descr="image-8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50706" y="3744632"/>
            <a:ext cx="1339850" cy="182562"/>
          </a:xfrm>
          <a:prstGeom prst="rect">
            <a:avLst/>
          </a:prstGeom>
          <a:noFill/>
        </p:spPr>
      </p:pic>
      <p:sp>
        <p:nvSpPr>
          <p:cNvPr id="770060" name="Rectangle 12"/>
          <p:cNvSpPr>
            <a:spLocks noChangeArrowheads="1"/>
          </p:cNvSpPr>
          <p:nvPr/>
        </p:nvSpPr>
        <p:spPr bwMode="auto">
          <a:xfrm>
            <a:off x="762000" y="5211934"/>
            <a:ext cx="802380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u="none" dirty="0">
                <a:solidFill>
                  <a:schemeClr val="hlink"/>
                </a:solidFill>
              </a:rPr>
              <a:t>If true,</a:t>
            </a:r>
            <a:r>
              <a:rPr lang="en-US" sz="2400" b="1" u="none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</a:rPr>
              <a:t>orbit decay</a:t>
            </a:r>
            <a:r>
              <a:rPr lang="en-US" sz="2400" b="1" u="none" dirty="0" smtClean="0">
                <a:solidFill>
                  <a:schemeClr val="hlink"/>
                </a:solidFill>
              </a:rPr>
              <a:t> </a:t>
            </a:r>
            <a:r>
              <a:rPr lang="en-US" sz="2400" b="1" u="none" dirty="0">
                <a:solidFill>
                  <a:schemeClr val="hlink"/>
                </a:solidFill>
              </a:rPr>
              <a:t>is ongoing, even for </a:t>
            </a:r>
            <a:r>
              <a:rPr lang="en-US" sz="2400" b="1" u="none" dirty="0" err="1">
                <a:solidFill>
                  <a:schemeClr val="hlink"/>
                </a:solidFill>
              </a:rPr>
              <a:t>Gyr</a:t>
            </a:r>
            <a:r>
              <a:rPr lang="en-US" sz="2400" b="1" u="none" dirty="0">
                <a:solidFill>
                  <a:schemeClr val="hlink"/>
                </a:solidFill>
              </a:rPr>
              <a:t> old planets.</a:t>
            </a:r>
            <a:endParaRPr lang="en-US" sz="2400" b="1" u="none" dirty="0" smtClean="0">
              <a:solidFill>
                <a:schemeClr val="hlink"/>
              </a:solidFill>
            </a:endParaRPr>
          </a:p>
          <a:p>
            <a:pPr algn="l"/>
            <a:r>
              <a:rPr lang="en-US" sz="2400" b="1" dirty="0">
                <a:solidFill>
                  <a:schemeClr val="hlink"/>
                </a:solidFill>
              </a:rPr>
              <a:t>w</a:t>
            </a:r>
            <a:r>
              <a:rPr lang="en-US" sz="2400" b="1" u="none" dirty="0" smtClean="0">
                <a:solidFill>
                  <a:schemeClr val="hlink"/>
                </a:solidFill>
              </a:rPr>
              <a:t>e </a:t>
            </a:r>
            <a:r>
              <a:rPr lang="en-US" sz="2400" b="1" u="none" dirty="0">
                <a:solidFill>
                  <a:schemeClr val="hlink"/>
                </a:solidFill>
              </a:rPr>
              <a:t>happen to be able to see planets “just before they fall in”.</a:t>
            </a:r>
          </a:p>
          <a:p>
            <a:pPr algn="l"/>
            <a:r>
              <a:rPr lang="en-US" sz="2400" b="1" u="none" dirty="0">
                <a:solidFill>
                  <a:schemeClr val="hlink"/>
                </a:solidFill>
              </a:rPr>
              <a:t>					More on this later….</a:t>
            </a:r>
            <a:endParaRPr lang="en-US" sz="2400" b="1" dirty="0">
              <a:solidFill>
                <a:schemeClr val="hlink"/>
              </a:solidFill>
            </a:endParaRPr>
          </a:p>
        </p:txBody>
      </p:sp>
      <p:pic>
        <p:nvPicPr>
          <p:cNvPr id="13" name="Picture 12" descr="image-116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>
                <a:duotone>
                  <a:srgbClr val="FF0000"/>
                  <a:srgbClr val="FFF1C1"/>
                </a:duotone>
                <a:lum bright="-4000" contrast="22000"/>
              </a:blip>
              <a:stretch>
                <a:fillRect/>
              </a:stretch>
            </p:blipFill>
          </mc:Choice>
          <mc:Fallback>
            <p:blipFill>
              <a:blip r:embed="rId7">
                <a:duotone>
                  <a:srgbClr val="FF0000"/>
                  <a:srgbClr val="FFF1C1"/>
                </a:duotone>
                <a:lum bright="-4000" contrast="22000"/>
              </a:blip>
              <a:stretch>
                <a:fillRect/>
              </a:stretch>
            </p:blipFill>
          </mc:Fallback>
        </mc:AlternateContent>
        <p:spPr>
          <a:xfrm>
            <a:off x="533400" y="4211754"/>
            <a:ext cx="1224139" cy="341425"/>
          </a:xfrm>
          <a:prstGeom prst="rect">
            <a:avLst/>
          </a:prstGeom>
        </p:spPr>
      </p:pic>
      <p:pic>
        <p:nvPicPr>
          <p:cNvPr id="18" name="Picture 17" descr="image-117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2735" y="2604970"/>
            <a:ext cx="8640632" cy="714052"/>
          </a:xfrm>
          <a:prstGeom prst="rect">
            <a:avLst/>
          </a:prstGeom>
        </p:spPr>
      </p:pic>
      <p:pic>
        <p:nvPicPr>
          <p:cNvPr id="14" name="Picture 13" descr="image-119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009106" y="4099828"/>
            <a:ext cx="52832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9" y="130267"/>
            <a:ext cx="8623906" cy="6263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nonlinear fluid effects matter?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3571204">
            <a:off x="5950869" y="1292746"/>
            <a:ext cx="1074647" cy="1500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55443" y="1736892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458738" y="2040844"/>
            <a:ext cx="1997325" cy="1736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97251" y="1305923"/>
            <a:ext cx="2279558" cy="1580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58738" y="1121257"/>
            <a:ext cx="38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36253" y="1305924"/>
            <a:ext cx="43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627" y="966800"/>
            <a:ext cx="5616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size of the “equilibrium” tide for a Jupiter-like planet</a:t>
            </a:r>
          </a:p>
          <a:p>
            <a:r>
              <a:rPr lang="en-US" sz="2000" dirty="0" smtClean="0"/>
              <a:t>around a Sun-like star: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5948552" y="1986443"/>
            <a:ext cx="30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7407355" y="2595229"/>
            <a:ext cx="313377" cy="369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391892" y="2927588"/>
            <a:ext cx="184436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mage-114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6834" y="2031422"/>
            <a:ext cx="5218703" cy="636029"/>
          </a:xfrm>
          <a:prstGeom prst="rect">
            <a:avLst/>
          </a:prstGeom>
          <a:effectLst/>
        </p:spPr>
      </p:pic>
      <p:sp>
        <p:nvSpPr>
          <p:cNvPr id="24" name="Oval 23"/>
          <p:cNvSpPr/>
          <p:nvPr/>
        </p:nvSpPr>
        <p:spPr>
          <a:xfrm>
            <a:off x="5871323" y="1428465"/>
            <a:ext cx="1243998" cy="126702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TextBox 25"/>
          <p:cNvSpPr txBox="1"/>
          <p:nvPr/>
        </p:nvSpPr>
        <p:spPr>
          <a:xfrm flipH="1">
            <a:off x="7249004" y="1671512"/>
            <a:ext cx="31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δ</a:t>
            </a:r>
            <a:endParaRPr lang="en-US" dirty="0"/>
          </a:p>
        </p:txBody>
      </p:sp>
      <p:pic>
        <p:nvPicPr>
          <p:cNvPr id="29" name="Picture 28" descr="waveswe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0" y="3312182"/>
            <a:ext cx="2700373" cy="1451460"/>
          </a:xfrm>
          <a:prstGeom prst="rect">
            <a:avLst/>
          </a:prstGeom>
        </p:spPr>
      </p:pic>
      <p:pic>
        <p:nvPicPr>
          <p:cNvPr id="31" name="Picture 30" descr="Teahupoo_perfect_wav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470" y="4763642"/>
            <a:ext cx="2792477" cy="209435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7269" y="3257267"/>
            <a:ext cx="60656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 most of the star, the wave amplitude is </a:t>
            </a:r>
          </a:p>
          <a:p>
            <a:r>
              <a:rPr lang="en-US" sz="2400" dirty="0" smtClean="0"/>
              <a:t>small, and the linear approximation to fluid </a:t>
            </a:r>
          </a:p>
          <a:p>
            <a:r>
              <a:rPr lang="en-US" sz="2400" dirty="0" smtClean="0"/>
              <a:t>dynamics is good. But…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there can be small regions in stars where wave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amplitudes become large, and nonlinear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fluid processes become important.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Steepening of </a:t>
            </a:r>
            <a:r>
              <a:rPr lang="en-US" dirty="0" err="1" smtClean="0"/>
              <a:t>g</a:t>
            </a:r>
            <a:r>
              <a:rPr lang="en-US" dirty="0" smtClean="0"/>
              <a:t>-modes</a:t>
            </a:r>
            <a:br>
              <a:rPr lang="en-US" dirty="0" smtClean="0"/>
            </a:br>
            <a:r>
              <a:rPr lang="en-US" dirty="0" smtClean="0"/>
              <a:t>near the center of solar-type stars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8" y="2086254"/>
            <a:ext cx="9023192" cy="454314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263486" y="2730064"/>
            <a:ext cx="759110" cy="465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45693" y="2318403"/>
            <a:ext cx="154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interaction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region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the fluid to the orbit</a:t>
            </a:r>
            <a:endParaRPr lang="en-US" dirty="0"/>
          </a:p>
        </p:txBody>
      </p:sp>
      <p:pic>
        <p:nvPicPr>
          <p:cNvPr id="6" name="Picture 5" descr="image-118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2261054"/>
            <a:ext cx="8412481" cy="420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350" y="1693514"/>
            <a:ext cx="459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evolution of the </a:t>
            </a:r>
            <a:r>
              <a:rPr lang="en-US" sz="2400" dirty="0" err="1" smtClean="0"/>
              <a:t>f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dirty="0" smtClean="0"/>
              <a:t>, </a:t>
            </a:r>
            <a:r>
              <a:rPr lang="en-US" sz="2400" dirty="0" err="1" smtClean="0"/>
              <a:t>g</a:t>
            </a:r>
            <a:r>
              <a:rPr lang="en-US" sz="2400" dirty="0" smtClean="0"/>
              <a:t> modes: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306529" y="268167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damping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4975" y="2727844"/>
            <a:ext cx="826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</a:t>
            </a:r>
          </a:p>
          <a:p>
            <a:r>
              <a:rPr lang="en-US" dirty="0" smtClean="0"/>
              <a:t>tide</a:t>
            </a:r>
          </a:p>
          <a:p>
            <a:r>
              <a:rPr lang="en-US" dirty="0" smtClean="0"/>
              <a:t>driving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10574" y="2729832"/>
            <a:ext cx="108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nonlinear</a:t>
            </a:r>
          </a:p>
          <a:p>
            <a:r>
              <a:rPr lang="en-US" dirty="0" smtClean="0"/>
              <a:t>tide</a:t>
            </a:r>
          </a:p>
          <a:p>
            <a:r>
              <a:rPr lang="en-US" dirty="0" smtClean="0"/>
              <a:t>driving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59723" y="2832025"/>
            <a:ext cx="98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3-wave</a:t>
            </a:r>
          </a:p>
          <a:p>
            <a:r>
              <a:rPr lang="en-US" dirty="0" smtClean="0"/>
              <a:t>coupling</a:t>
            </a:r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rot="16200000">
            <a:off x="4522745" y="2464713"/>
            <a:ext cx="540136" cy="24498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21164" y="3830131"/>
            <a:ext cx="2557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orbit forcing waves</a:t>
            </a:r>
            <a:endParaRPr lang="en-US" sz="2400" dirty="0"/>
          </a:p>
        </p:txBody>
      </p:sp>
      <p:pic>
        <p:nvPicPr>
          <p:cNvPr id="15" name="Picture 14" descr="image-118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80835" y="5248275"/>
            <a:ext cx="6591300" cy="558800"/>
          </a:xfrm>
          <a:prstGeom prst="rect">
            <a:avLst/>
          </a:prstGeom>
        </p:spPr>
      </p:pic>
      <p:pic>
        <p:nvPicPr>
          <p:cNvPr id="16" name="Picture 15" descr="image-118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74722" y="5807075"/>
            <a:ext cx="6985001" cy="850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0940" y="4627964"/>
            <a:ext cx="362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evolution of the orbit:</a:t>
            </a:r>
            <a:endParaRPr lang="en-US" sz="2400" dirty="0"/>
          </a:p>
        </p:txBody>
      </p:sp>
      <p:sp>
        <p:nvSpPr>
          <p:cNvPr id="18" name="Left Brace 17"/>
          <p:cNvSpPr/>
          <p:nvPr/>
        </p:nvSpPr>
        <p:spPr>
          <a:xfrm rot="16200000">
            <a:off x="7374680" y="2347044"/>
            <a:ext cx="540136" cy="24498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913373" y="3784526"/>
            <a:ext cx="1890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internal </a:t>
            </a:r>
          </a:p>
          <a:p>
            <a:r>
              <a:rPr lang="en-US" sz="2400" dirty="0" smtClean="0"/>
              <a:t>redistribution</a:t>
            </a:r>
            <a:endParaRPr lang="en-US" sz="2400" dirty="0"/>
          </a:p>
        </p:txBody>
      </p:sp>
      <p:sp>
        <p:nvSpPr>
          <p:cNvPr id="20" name="Left Brace 19"/>
          <p:cNvSpPr/>
          <p:nvPr/>
        </p:nvSpPr>
        <p:spPr>
          <a:xfrm rot="5400000">
            <a:off x="5416396" y="3879643"/>
            <a:ext cx="540136" cy="244986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467079" y="4438177"/>
            <a:ext cx="2333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waves force orbit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581" y="274638"/>
            <a:ext cx="6485467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theory for tidal Q</a:t>
            </a:r>
            <a:endParaRPr lang="en-US" dirty="0"/>
          </a:p>
        </p:txBody>
      </p:sp>
      <p:pic>
        <p:nvPicPr>
          <p:cNvPr id="7" name="Picture 6" descr="Qcontribution_sola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996115" y="1630999"/>
            <a:ext cx="5147885" cy="51478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4150" y="2106174"/>
            <a:ext cx="1738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resonant</a:t>
            </a:r>
          </a:p>
          <a:p>
            <a:r>
              <a:rPr lang="en-US" dirty="0" smtClean="0"/>
              <a:t>“dynamical tide”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28901" y="2429340"/>
            <a:ext cx="186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nonresonant</a:t>
            </a:r>
            <a:endParaRPr lang="en-US" dirty="0" smtClean="0"/>
          </a:p>
          <a:p>
            <a:r>
              <a:rPr lang="en-US" dirty="0" smtClean="0"/>
              <a:t>“equilibrium tide”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3013" y="1121279"/>
            <a:ext cx="390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model. </a:t>
            </a:r>
          </a:p>
          <a:p>
            <a:r>
              <a:rPr lang="en-US" dirty="0" err="1" smtClean="0"/>
              <a:t>Radiative</a:t>
            </a:r>
            <a:r>
              <a:rPr lang="en-US" dirty="0" smtClean="0"/>
              <a:t> diffusion + turbulent viscosity.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23401" y="646132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dirty="0" smtClean="0"/>
              <a:t>ode frequency</a:t>
            </a:r>
            <a:endParaRPr lang="en-US" dirty="0"/>
          </a:p>
        </p:txBody>
      </p:sp>
      <p:pic>
        <p:nvPicPr>
          <p:cNvPr id="12" name="Picture 11" descr="image-119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09321" y="2256228"/>
            <a:ext cx="3075809" cy="695812"/>
          </a:xfrm>
          <a:prstGeom prst="rect">
            <a:avLst/>
          </a:prstGeom>
        </p:spPr>
      </p:pic>
      <p:pic>
        <p:nvPicPr>
          <p:cNvPr id="13" name="Picture 12" descr="image-119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2649" y="3033317"/>
            <a:ext cx="3593517" cy="686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7952" y="5361449"/>
            <a:ext cx="4044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time very long, but….</a:t>
            </a:r>
          </a:p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eware! This same theory under-predicts</a:t>
            </a:r>
          </a:p>
          <a:p>
            <a:r>
              <a:rPr lang="en-US" dirty="0" smtClean="0"/>
              <a:t>r</a:t>
            </a:r>
            <a:r>
              <a:rPr lang="en-US" dirty="0" smtClean="0"/>
              <a:t>ate for solar-type binaries.</a:t>
            </a:r>
            <a:endParaRPr lang="en-US" dirty="0"/>
          </a:p>
        </p:txBody>
      </p:sp>
      <p:pic>
        <p:nvPicPr>
          <p:cNvPr id="21" name="Picture 20" descr="image-120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4159" y="3877682"/>
            <a:ext cx="4036494" cy="65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1911</Words>
  <Application>Microsoft Macintosh PowerPoint</Application>
  <PresentationFormat>On-screen Show (4:3)</PresentationFormat>
  <Paragraphs>286</Paragraphs>
  <Slides>19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Nonlinear Tides  in Exoplanet Host Stars </vt:lpstr>
      <vt:lpstr>observational motivation</vt:lpstr>
      <vt:lpstr>the 1 slide tidal Q review</vt:lpstr>
      <vt:lpstr>What is Q for planet host stars?</vt:lpstr>
      <vt:lpstr>Orbital decay of exoplanets?</vt:lpstr>
      <vt:lpstr>why do nonlinear fluid effects matter?</vt:lpstr>
      <vt:lpstr>Steepening of g-modes near the center of solar-type stars</vt:lpstr>
      <vt:lpstr>coupling the fluid to the orbit</vt:lpstr>
      <vt:lpstr>Linear theory for tidal Q</vt:lpstr>
      <vt:lpstr>stability of the linear tide?</vt:lpstr>
      <vt:lpstr>the linear tide is unstable,  even for low mass companions</vt:lpstr>
      <vt:lpstr>amplitudes just above threshold</vt:lpstr>
      <vt:lpstr>orbital evolution rate just above threshold</vt:lpstr>
      <vt:lpstr>Slide 14</vt:lpstr>
      <vt:lpstr>Orbital decay of  a population of planets (In preparation.With Uva undergrads Meredith Nelson and Sarah Peacock)</vt:lpstr>
      <vt:lpstr>post-period-bounce remnant planets</vt:lpstr>
      <vt:lpstr>Linear theory: stellar input data</vt:lpstr>
      <vt:lpstr>Convective cores</vt:lpstr>
      <vt:lpstr>A simple model for nonlinear tidal dissipation:  Press, Wiita &amp; Smarr (1975)</vt:lpstr>
    </vt:vector>
  </TitlesOfParts>
  <Company>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Tides  in Exoplanet Host Stars </dc:title>
  <dc:creator>Phil Arras</dc:creator>
  <cp:lastModifiedBy>Phil Arras</cp:lastModifiedBy>
  <cp:revision>57</cp:revision>
  <dcterms:created xsi:type="dcterms:W3CDTF">2011-09-13T22:05:15Z</dcterms:created>
  <dcterms:modified xsi:type="dcterms:W3CDTF">2011-09-14T05:41:37Z</dcterms:modified>
</cp:coreProperties>
</file>