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embeddings/Microsoft_Equation18.bin" ContentType="application/vnd.openxmlformats-officedocument.oleObject"/>
  <Default Extension="pdf" ContentType="application/pdf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6.bin" ContentType="application/vnd.openxmlformats-officedocument.oleObject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0" r:id="rId4"/>
    <p:sldId id="262" r:id="rId5"/>
    <p:sldId id="273" r:id="rId6"/>
    <p:sldId id="271" r:id="rId7"/>
    <p:sldId id="259" r:id="rId8"/>
    <p:sldId id="272" r:id="rId9"/>
    <p:sldId id="277" r:id="rId10"/>
    <p:sldId id="275" r:id="rId11"/>
    <p:sldId id="257" r:id="rId12"/>
    <p:sldId id="258" r:id="rId13"/>
    <p:sldId id="264" r:id="rId14"/>
    <p:sldId id="274" r:id="rId15"/>
    <p:sldId id="266" r:id="rId16"/>
    <p:sldId id="267" r:id="rId17"/>
    <p:sldId id="268" r:id="rId18"/>
    <p:sldId id="276" r:id="rId19"/>
    <p:sldId id="269" r:id="rId20"/>
    <p:sldId id="261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DC5"/>
    <a:srgbClr val="FFFC74"/>
    <a:srgbClr val="E5C014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23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C0B4D-FD97-024D-A857-E076575A5266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D3C42-4623-3D42-A833-F303869046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D3C42-4623-3D42-A833-F303869046A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D3C42-4623-3D42-A833-F303869046A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>
                <a:alpha val="76000"/>
              </a:schemeClr>
            </a:gs>
            <a:gs pos="86000">
              <a:srgbClr val="800000">
                <a:alpha val="12000"/>
              </a:srgbClr>
            </a:gs>
            <a:gs pos="70000">
              <a:srgbClr val="E5C014">
                <a:alpha val="17000"/>
              </a:srgbClr>
            </a:gs>
            <a:gs pos="47000">
              <a:srgbClr val="FFFF66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031E-03C7-C248-8DCA-3C701A336AB7}" type="datetimeFigureOut">
              <a:rPr lang="en-US" smtClean="0"/>
              <a:pPr/>
              <a:t>9/13/11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3AF3-3A77-9642-926B-ADF07EC145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8" Type="http://schemas.openxmlformats.org/officeDocument/2006/relationships/oleObject" Target="../embeddings/Microsoft_Equation9.bin"/><Relationship Id="rId9" Type="http://schemas.openxmlformats.org/officeDocument/2006/relationships/oleObject" Target="../embeddings/Microsoft_Equation10.bin"/><Relationship Id="rId10" Type="http://schemas.openxmlformats.org/officeDocument/2006/relationships/oleObject" Target="../embeddings/Microsoft_Equation1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8" Type="http://schemas.openxmlformats.org/officeDocument/2006/relationships/oleObject" Target="../embeddings/Microsoft_Equation12.bin"/><Relationship Id="rId9" Type="http://schemas.openxmlformats.org/officeDocument/2006/relationships/oleObject" Target="../embeddings/Microsoft_Equation13.bin"/><Relationship Id="rId10" Type="http://schemas.openxmlformats.org/officeDocument/2006/relationships/oleObject" Target="../embeddings/Microsoft_Equation1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5" Type="http://schemas.openxmlformats.org/officeDocument/2006/relationships/oleObject" Target="../embeddings/Microsoft_Equation15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5" Type="http://schemas.openxmlformats.org/officeDocument/2006/relationships/oleObject" Target="../embeddings/Microsoft_Equation1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4" Type="http://schemas.openxmlformats.org/officeDocument/2006/relationships/image" Target="../media/image34.png"/><Relationship Id="rId5" Type="http://schemas.openxmlformats.org/officeDocument/2006/relationships/oleObject" Target="../embeddings/Microsoft_Equation1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5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Microsoft_Equation7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17561" t="17561" r="16307" b="1630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rcRect l="17561" t="17561" r="16307" b="16307"/>
              <a:stretch>
                <a:fillRect/>
              </a:stretch>
            </p:blipFill>
          </mc:Fallback>
        </mc:AlternateContent>
        <p:spPr>
          <a:xfrm>
            <a:off x="199790" y="74403"/>
            <a:ext cx="8790799" cy="6778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91" y="741979"/>
            <a:ext cx="8790799" cy="1776307"/>
          </a:xfrm>
          <a:solidFill>
            <a:srgbClr val="FFFC74"/>
          </a:solidFill>
          <a:ln w="76200">
            <a:solidFill>
              <a:schemeClr val="tx1"/>
            </a:solidFill>
          </a:ln>
        </p:spPr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i="1" dirty="0" smtClean="0">
                <a:effectLst>
                  <a:outerShdw blurRad="50800" dist="63500" dir="2700000" algn="tl" rotWithShape="0">
                    <a:schemeClr val="accent2"/>
                  </a:outerShdw>
                </a:effectLst>
              </a:rPr>
              <a:t>Magnetically Controlled Outflows from Hot </a:t>
            </a:r>
            <a:r>
              <a:rPr lang="en-US" sz="4800" b="1" i="1" dirty="0" err="1" smtClean="0">
                <a:effectLst>
                  <a:outerShdw blurRad="50800" dist="63500" dir="2700000" algn="tl" rotWithShape="0">
                    <a:schemeClr val="accent2"/>
                  </a:outerShdw>
                </a:effectLst>
              </a:rPr>
              <a:t>Jupiters</a:t>
            </a:r>
            <a:endParaRPr lang="en-US" sz="4800" b="1" i="1" dirty="0">
              <a:ln>
                <a:solidFill>
                  <a:srgbClr val="FF0000"/>
                </a:solidFill>
              </a:ln>
              <a:effectLst>
                <a:outerShdw blurRad="50800" dist="635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53047"/>
            <a:ext cx="8102830" cy="2378956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5176" b="1" i="1" dirty="0" smtClean="0">
                <a:solidFill>
                  <a:schemeClr val="tx1"/>
                </a:solidFill>
                <a:effectLst>
                  <a:outerShdw blurRad="50800" dist="63500" dir="2700000" algn="tl" rotWithShape="0">
                    <a:schemeClr val="accent2"/>
                  </a:outerShdw>
                </a:effectLst>
              </a:rPr>
              <a:t>Fred Adams, Univ. Michigan</a:t>
            </a:r>
          </a:p>
          <a:p>
            <a:r>
              <a:rPr lang="en-US" sz="5176" b="1" i="1" dirty="0" smtClean="0">
                <a:solidFill>
                  <a:schemeClr val="tx1"/>
                </a:solidFill>
                <a:effectLst>
                  <a:outerShdw blurRad="50800" dist="63500" dir="2700000" algn="tl" rotWithShape="0">
                    <a:schemeClr val="accent2"/>
                  </a:outerShdw>
                </a:effectLst>
              </a:rPr>
              <a:t>Extreme Solar Systems II</a:t>
            </a:r>
          </a:p>
          <a:p>
            <a:r>
              <a:rPr lang="en-US" sz="5176" b="1" i="1" dirty="0" smtClean="0">
                <a:solidFill>
                  <a:schemeClr val="tx1"/>
                </a:solidFill>
                <a:effectLst>
                  <a:outerShdw blurRad="50800" dist="63500" dir="2700000" algn="tl" rotWithShape="0">
                    <a:schemeClr val="accent2"/>
                  </a:outerShdw>
                </a:effectLst>
              </a:rPr>
              <a:t>Jackson, Wyoming, September 2011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536" y="314914"/>
            <a:ext cx="5343108" cy="726624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Solutions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77825" y="1463675"/>
          <a:ext cx="8545513" cy="5051425"/>
        </p:xfrm>
        <a:graphic>
          <a:graphicData uri="http://schemas.openxmlformats.org/presentationml/2006/ole">
            <p:oleObj spid="_x0000_s57346" name="Equation" r:id="rId3" imgW="3162300" imgH="1866900" progId="Equation.3">
              <p:embed/>
            </p:oleObj>
          </a:graphicData>
        </a:graphic>
      </p:graphicFrame>
      <p:sp>
        <p:nvSpPr>
          <p:cNvPr id="4" name="Left Arrow 3"/>
          <p:cNvSpPr/>
          <p:nvPr/>
        </p:nvSpPr>
        <p:spPr>
          <a:xfrm>
            <a:off x="6215584" y="1392115"/>
            <a:ext cx="2569510" cy="137850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95854" y="1818219"/>
            <a:ext cx="171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Sonic point</a:t>
            </a:r>
            <a:endParaRPr lang="en-US" sz="2400" dirty="0"/>
          </a:p>
        </p:txBody>
      </p:sp>
      <p:sp>
        <p:nvSpPr>
          <p:cNvPr id="6" name="Left Arrow 5"/>
          <p:cNvSpPr/>
          <p:nvPr/>
        </p:nvSpPr>
        <p:spPr>
          <a:xfrm>
            <a:off x="6310260" y="2742204"/>
            <a:ext cx="2532558" cy="18610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59634" y="3254889"/>
            <a:ext cx="2139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Continuity eq.</a:t>
            </a:r>
          </a:p>
          <a:p>
            <a:r>
              <a:rPr lang="en-US" sz="2400" dirty="0" smtClean="0"/>
              <a:t>      constant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789" y="228301"/>
            <a:ext cx="6086250" cy="799062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Sonic Surface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" name="Picture 2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235" t="14545" r="9412" b="20000"/>
              <a:stretch>
                <a:fillRect/>
              </a:stretch>
            </p:blipFill>
          </mc:Choice>
          <mc:Fallback>
            <p:blipFill>
              <a:blip r:embed="rId3"/>
              <a:srcRect l="8235" t="14545" r="9412" b="20000"/>
              <a:stretch>
                <a:fillRect/>
              </a:stretch>
            </p:blipFill>
          </mc:Fallback>
        </mc:AlternateContent>
        <p:spPr>
          <a:xfrm>
            <a:off x="2232412" y="1376460"/>
            <a:ext cx="5010117" cy="515335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1216546" y="4436851"/>
            <a:ext cx="1562016" cy="14599"/>
          </a:xfrm>
          <a:prstGeom prst="straightConnector1">
            <a:avLst/>
          </a:prstGeom>
          <a:ln w="63500">
            <a:solidFill>
              <a:srgbClr val="0000FF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20398" y="3064667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OUTFLOW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49594" y="5106108"/>
            <a:ext cx="205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DEAD ZONE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2963452" y="4725293"/>
            <a:ext cx="3824750" cy="1041413"/>
          </a:xfrm>
          <a:custGeom>
            <a:avLst/>
            <a:gdLst>
              <a:gd name="connsiteX0" fmla="*/ 0 w 3824750"/>
              <a:gd name="connsiteY0" fmla="*/ 705630 h 1041413"/>
              <a:gd name="connsiteX1" fmla="*/ 145982 w 3824750"/>
              <a:gd name="connsiteY1" fmla="*/ 545038 h 1041413"/>
              <a:gd name="connsiteX2" fmla="*/ 291965 w 3824750"/>
              <a:gd name="connsiteY2" fmla="*/ 384446 h 1041413"/>
              <a:gd name="connsiteX3" fmla="*/ 379555 w 3824750"/>
              <a:gd name="connsiteY3" fmla="*/ 326049 h 1041413"/>
              <a:gd name="connsiteX4" fmla="*/ 569333 w 3824750"/>
              <a:gd name="connsiteY4" fmla="*/ 223854 h 1041413"/>
              <a:gd name="connsiteX5" fmla="*/ 802905 w 3824750"/>
              <a:gd name="connsiteY5" fmla="*/ 136259 h 1041413"/>
              <a:gd name="connsiteX6" fmla="*/ 1109469 w 3824750"/>
              <a:gd name="connsiteY6" fmla="*/ 34064 h 1041413"/>
              <a:gd name="connsiteX7" fmla="*/ 1299247 w 3824750"/>
              <a:gd name="connsiteY7" fmla="*/ 4866 h 1041413"/>
              <a:gd name="connsiteX8" fmla="*/ 1503623 w 3824750"/>
              <a:gd name="connsiteY8" fmla="*/ 4866 h 1041413"/>
              <a:gd name="connsiteX9" fmla="*/ 1780990 w 3824750"/>
              <a:gd name="connsiteY9" fmla="*/ 19465 h 1041413"/>
              <a:gd name="connsiteX10" fmla="*/ 2116751 w 3824750"/>
              <a:gd name="connsiteY10" fmla="*/ 63263 h 1041413"/>
              <a:gd name="connsiteX11" fmla="*/ 2525503 w 3824750"/>
              <a:gd name="connsiteY11" fmla="*/ 194656 h 1041413"/>
              <a:gd name="connsiteX12" fmla="*/ 2919656 w 3824750"/>
              <a:gd name="connsiteY12" fmla="*/ 355248 h 1041413"/>
              <a:gd name="connsiteX13" fmla="*/ 3357605 w 3824750"/>
              <a:gd name="connsiteY13" fmla="*/ 647233 h 1041413"/>
              <a:gd name="connsiteX14" fmla="*/ 3605776 w 3824750"/>
              <a:gd name="connsiteY14" fmla="*/ 866222 h 1041413"/>
              <a:gd name="connsiteX15" fmla="*/ 3824750 w 3824750"/>
              <a:gd name="connsiteY15" fmla="*/ 1041413 h 1041413"/>
              <a:gd name="connsiteX16" fmla="*/ 3824750 w 3824750"/>
              <a:gd name="connsiteY16" fmla="*/ 1041413 h 104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24750" h="1041413">
                <a:moveTo>
                  <a:pt x="0" y="705630"/>
                </a:moveTo>
                <a:lnTo>
                  <a:pt x="145982" y="545038"/>
                </a:lnTo>
                <a:cubicBezTo>
                  <a:pt x="194643" y="491507"/>
                  <a:pt x="253036" y="420944"/>
                  <a:pt x="291965" y="384446"/>
                </a:cubicBezTo>
                <a:cubicBezTo>
                  <a:pt x="330894" y="347948"/>
                  <a:pt x="333327" y="352814"/>
                  <a:pt x="379555" y="326049"/>
                </a:cubicBezTo>
                <a:cubicBezTo>
                  <a:pt x="425783" y="299284"/>
                  <a:pt x="498775" y="255486"/>
                  <a:pt x="569333" y="223854"/>
                </a:cubicBezTo>
                <a:cubicBezTo>
                  <a:pt x="639891" y="192222"/>
                  <a:pt x="712882" y="167891"/>
                  <a:pt x="802905" y="136259"/>
                </a:cubicBezTo>
                <a:cubicBezTo>
                  <a:pt x="892928" y="104627"/>
                  <a:pt x="1026745" y="55963"/>
                  <a:pt x="1109469" y="34064"/>
                </a:cubicBezTo>
                <a:cubicBezTo>
                  <a:pt x="1192193" y="12165"/>
                  <a:pt x="1233555" y="9732"/>
                  <a:pt x="1299247" y="4866"/>
                </a:cubicBezTo>
                <a:cubicBezTo>
                  <a:pt x="1364939" y="0"/>
                  <a:pt x="1423333" y="2433"/>
                  <a:pt x="1503623" y="4866"/>
                </a:cubicBezTo>
                <a:cubicBezTo>
                  <a:pt x="1583913" y="7299"/>
                  <a:pt x="1678802" y="9732"/>
                  <a:pt x="1780990" y="19465"/>
                </a:cubicBezTo>
                <a:cubicBezTo>
                  <a:pt x="1883178" y="29198"/>
                  <a:pt x="1992666" y="34065"/>
                  <a:pt x="2116751" y="63263"/>
                </a:cubicBezTo>
                <a:cubicBezTo>
                  <a:pt x="2240837" y="92462"/>
                  <a:pt x="2391685" y="145992"/>
                  <a:pt x="2525503" y="194656"/>
                </a:cubicBezTo>
                <a:cubicBezTo>
                  <a:pt x="2659321" y="243320"/>
                  <a:pt x="2780972" y="279819"/>
                  <a:pt x="2919656" y="355248"/>
                </a:cubicBezTo>
                <a:cubicBezTo>
                  <a:pt x="3058340" y="430677"/>
                  <a:pt x="3243252" y="562071"/>
                  <a:pt x="3357605" y="647233"/>
                </a:cubicBezTo>
                <a:cubicBezTo>
                  <a:pt x="3471958" y="732395"/>
                  <a:pt x="3527919" y="800525"/>
                  <a:pt x="3605776" y="866222"/>
                </a:cubicBezTo>
                <a:cubicBezTo>
                  <a:pt x="3683633" y="931919"/>
                  <a:pt x="3824750" y="1041413"/>
                  <a:pt x="3824750" y="1041413"/>
                </a:cubicBezTo>
                <a:lnTo>
                  <a:pt x="3824750" y="1041413"/>
                </a:lnTo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471" y="370990"/>
            <a:ext cx="6890606" cy="977589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Fluid Field Solutions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Picture 3" descr="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706" t="11818" r="10588" b="17273"/>
              <a:stretch>
                <a:fillRect/>
              </a:stretch>
            </p:blipFill>
          </mc:Choice>
          <mc:Fallback>
            <p:blipFill>
              <a:blip r:embed="rId3"/>
              <a:srcRect l="4706" t="11818" r="10588" b="17273"/>
              <a:stretch>
                <a:fillRect/>
              </a:stretch>
            </p:blipFill>
          </mc:Fallback>
        </mc:AlternateContent>
        <p:spPr>
          <a:xfrm>
            <a:off x="2342990" y="1695165"/>
            <a:ext cx="4488794" cy="4862931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177" y="241120"/>
            <a:ext cx="5674521" cy="977589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Mass Outflow </a:t>
            </a:r>
            <a:r>
              <a:rPr lang="en-US" dirty="0" smtClean="0"/>
              <a:t>Rates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59" t="17273" r="10588" b="19091"/>
              <a:stretch>
                <a:fillRect/>
              </a:stretch>
            </p:blipFill>
          </mc:Choice>
          <mc:Fallback>
            <p:blipFill>
              <a:blip r:embed="rId5"/>
              <a:srcRect l="7059" t="17273" r="10588" b="19091"/>
              <a:stretch>
                <a:fillRect/>
              </a:stretch>
            </p:blipFill>
          </mc:Fallback>
        </mc:AlternateContent>
        <p:spPr>
          <a:xfrm>
            <a:off x="102606" y="1443053"/>
            <a:ext cx="4508147" cy="450808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  <p:pic>
        <p:nvPicPr>
          <p:cNvPr id="4" name="Picture 3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4706" t="15455" r="11765" b="19091"/>
              <a:stretch>
                <a:fillRect/>
              </a:stretch>
            </p:blipFill>
          </mc:Choice>
          <mc:Fallback>
            <p:blipFill>
              <a:blip r:embed="rId7"/>
              <a:srcRect l="4706" t="15455" r="11765" b="19091"/>
              <a:stretch>
                <a:fillRect/>
              </a:stretch>
            </p:blipFill>
          </mc:Fallback>
        </mc:AlternateContent>
        <p:spPr>
          <a:xfrm>
            <a:off x="4783925" y="2426925"/>
            <a:ext cx="4264424" cy="43245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0900" y="6008688"/>
          <a:ext cx="3275013" cy="698500"/>
        </p:xfrm>
        <a:graphic>
          <a:graphicData uri="http://schemas.openxmlformats.org/presentationml/2006/ole">
            <p:oleObj spid="_x0000_s18434" name="Equation" r:id="rId8" imgW="952500" imgH="203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92669" y="1630986"/>
          <a:ext cx="3336925" cy="587375"/>
        </p:xfrm>
        <a:graphic>
          <a:graphicData uri="http://schemas.openxmlformats.org/presentationml/2006/ole">
            <p:oleObj spid="_x0000_s18435" name="Equation" r:id="rId9" imgW="1155700" imgH="203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91573" y="123825"/>
          <a:ext cx="2720975" cy="1238250"/>
        </p:xfrm>
        <a:graphic>
          <a:graphicData uri="http://schemas.openxmlformats.org/presentationml/2006/ole">
            <p:oleObj spid="_x0000_s18438" name="Equation" r:id="rId10" imgW="11176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902" y="241120"/>
            <a:ext cx="6890606" cy="977589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Mass Outflow Rates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59" t="17273" r="10588" b="19091"/>
              <a:stretch>
                <a:fillRect/>
              </a:stretch>
            </p:blipFill>
          </mc:Choice>
          <mc:Fallback>
            <p:blipFill>
              <a:blip r:embed="rId5"/>
              <a:srcRect l="7059" t="17273" r="10588" b="19091"/>
              <a:stretch>
                <a:fillRect/>
              </a:stretch>
            </p:blipFill>
          </mc:Fallback>
        </mc:AlternateContent>
        <p:spPr>
          <a:xfrm>
            <a:off x="102606" y="1443053"/>
            <a:ext cx="4508147" cy="450808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  <p:pic>
        <p:nvPicPr>
          <p:cNvPr id="4" name="Picture 3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4706" t="15455" r="11765" b="19091"/>
              <a:stretch>
                <a:fillRect/>
              </a:stretch>
            </p:blipFill>
          </mc:Choice>
          <mc:Fallback>
            <p:blipFill>
              <a:blip r:embed="rId7"/>
              <a:srcRect l="4706" t="15455" r="11765" b="19091"/>
              <a:stretch>
                <a:fillRect/>
              </a:stretch>
            </p:blipFill>
          </mc:Fallback>
        </mc:AlternateContent>
        <p:spPr>
          <a:xfrm>
            <a:off x="4783925" y="2426925"/>
            <a:ext cx="4264424" cy="43245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0900" y="6008688"/>
          <a:ext cx="3275013" cy="698500"/>
        </p:xfrm>
        <a:graphic>
          <a:graphicData uri="http://schemas.openxmlformats.org/presentationml/2006/ole">
            <p:oleObj spid="_x0000_s46082" name="Equation" r:id="rId8" imgW="952500" imgH="203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99050" y="1601788"/>
          <a:ext cx="3336925" cy="587375"/>
        </p:xfrm>
        <a:graphic>
          <a:graphicData uri="http://schemas.openxmlformats.org/presentationml/2006/ole">
            <p:oleObj spid="_x0000_s46083" name="Equation" r:id="rId9" imgW="1155700" imgH="203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7808" y="2219147"/>
          <a:ext cx="8262937" cy="3636962"/>
        </p:xfrm>
        <a:graphic>
          <a:graphicData uri="http://schemas.openxmlformats.org/presentationml/2006/ole">
            <p:oleObj spid="_x0000_s46084" name="Equation" r:id="rId10" imgW="1701800" imgH="74930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937" y="313914"/>
            <a:ext cx="8413417" cy="977589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Physical Outflow Rate </a:t>
            </a:r>
            <a:r>
              <a:rPr lang="en-US" dirty="0" err="1" smtClean="0"/>
              <a:t>vs</a:t>
            </a:r>
            <a:r>
              <a:rPr lang="en-US" dirty="0" smtClean="0"/>
              <a:t> Flux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5" name="Picture 4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82" t="16364" r="10588" b="19091"/>
              <a:stretch>
                <a:fillRect/>
              </a:stretch>
            </p:blipFill>
          </mc:Choice>
          <mc:Fallback>
            <p:blipFill>
              <a:blip r:embed="rId4"/>
              <a:srcRect l="5882" t="16364" r="10588" b="19091"/>
              <a:stretch>
                <a:fillRect/>
              </a:stretch>
            </p:blipFill>
          </mc:Fallback>
        </mc:AlternateContent>
        <p:spPr>
          <a:xfrm>
            <a:off x="2105638" y="1478946"/>
            <a:ext cx="5070311" cy="5070491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88909" y="5007507"/>
          <a:ext cx="2845378" cy="453246"/>
        </p:xfrm>
        <a:graphic>
          <a:graphicData uri="http://schemas.openxmlformats.org/presentationml/2006/ole">
            <p:oleObj spid="_x0000_s79874" name="Equation" r:id="rId5" imgW="14351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742" y="313914"/>
            <a:ext cx="6890606" cy="977589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Column Density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Picture 3" descr="f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8235" t="16364" r="11765" b="20909"/>
              <a:stretch>
                <a:fillRect/>
              </a:stretch>
            </p:blipFill>
          </mc:Choice>
          <mc:Fallback>
            <p:blipFill>
              <a:blip r:embed="rId4"/>
              <a:srcRect l="8235" t="16364" r="11765" b="20909"/>
              <a:stretch>
                <a:fillRect/>
              </a:stretch>
            </p:blipFill>
          </mc:Fallback>
        </mc:AlternateContent>
        <p:spPr>
          <a:xfrm>
            <a:off x="2301691" y="1421869"/>
            <a:ext cx="5053131" cy="512756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919657" y="2861454"/>
            <a:ext cx="1635008" cy="1588"/>
          </a:xfrm>
          <a:prstGeom prst="straightConnector1">
            <a:avLst/>
          </a:prstGeom>
          <a:ln w="63500">
            <a:solidFill>
              <a:schemeClr val="tx2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72884" y="2525677"/>
          <a:ext cx="1594226" cy="656446"/>
        </p:xfrm>
        <a:graphic>
          <a:graphicData uri="http://schemas.openxmlformats.org/presentationml/2006/ole">
            <p:oleObj spid="_x0000_s80898" name="Equation" r:id="rId5" imgW="4318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810" y="271107"/>
            <a:ext cx="8020176" cy="977589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Observational Implications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5" name="Picture 4" descr="f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235" t="16364" r="11765" b="20909"/>
              <a:stretch>
                <a:fillRect/>
              </a:stretch>
            </p:blipFill>
          </mc:Choice>
          <mc:Fallback>
            <p:blipFill>
              <a:blip r:embed="rId3"/>
              <a:srcRect l="8235" t="16364" r="11765" b="20909"/>
              <a:stretch>
                <a:fillRect/>
              </a:stretch>
            </p:blipFill>
          </mc:Fallback>
        </mc:AlternateContent>
        <p:spPr>
          <a:xfrm>
            <a:off x="2230333" y="1436138"/>
            <a:ext cx="5151571" cy="522744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810" y="271107"/>
            <a:ext cx="8020176" cy="977589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The Extreme Regime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Picture 3" descr="magconnec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0588" t="18182" r="10588" b="21818"/>
              <a:stretch>
                <a:fillRect/>
              </a:stretch>
            </p:blipFill>
          </mc:Choice>
          <mc:Fallback>
            <p:blipFill>
              <a:blip r:embed="rId4"/>
              <a:srcRect l="10588" t="18182" r="10588" b="21818"/>
              <a:stretch>
                <a:fillRect/>
              </a:stretch>
            </p:blipFill>
          </mc:Fallback>
        </mc:AlternateContent>
        <p:spPr>
          <a:xfrm>
            <a:off x="2055330" y="1432407"/>
            <a:ext cx="5324827" cy="5245447"/>
          </a:xfrm>
          <a:prstGeom prst="rect">
            <a:avLst/>
          </a:prstGeom>
          <a:solidFill>
            <a:srgbClr val="FFFDC5"/>
          </a:solidFill>
          <a:ln w="50800">
            <a:solidFill>
              <a:schemeClr val="tx1"/>
            </a:solidFill>
          </a:ln>
        </p:spPr>
      </p:pic>
      <p:sp>
        <p:nvSpPr>
          <p:cNvPr id="8" name="Summing Junction 7"/>
          <p:cNvSpPr/>
          <p:nvPr/>
        </p:nvSpPr>
        <p:spPr>
          <a:xfrm>
            <a:off x="2454918" y="5850257"/>
            <a:ext cx="299348" cy="270194"/>
          </a:xfrm>
          <a:prstGeom prst="flowChartSummingJunction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21743" y="5564880"/>
            <a:ext cx="825809" cy="79932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41565" y="1398350"/>
            <a:ext cx="6936392" cy="2062103"/>
          </a:xfrm>
          <a:prstGeom prst="rect">
            <a:avLst/>
          </a:prstGeom>
          <a:solidFill>
            <a:srgbClr val="FFFC74"/>
          </a:solidFill>
          <a:ln w="508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In systems where the stellar outflow</a:t>
            </a:r>
          </a:p>
          <a:p>
            <a:r>
              <a:rPr lang="en-US" sz="3200" b="1" i="1" dirty="0" smtClean="0"/>
              <a:t>and the stellar magnetic field</a:t>
            </a:r>
          </a:p>
          <a:p>
            <a:r>
              <a:rPr lang="en-US" sz="3200" b="1" i="1" dirty="0" smtClean="0"/>
              <a:t>are both sufficiently strong, the </a:t>
            </a:r>
          </a:p>
          <a:p>
            <a:r>
              <a:rPr lang="en-US" sz="3200" b="1" i="1" dirty="0" smtClean="0"/>
              <a:t>Planet can Gain Mass from the Star</a:t>
            </a:r>
            <a:endParaRPr lang="en-US" sz="3200" b="1" i="1" dirty="0"/>
          </a:p>
        </p:txBody>
      </p:sp>
      <p:sp>
        <p:nvSpPr>
          <p:cNvPr id="7" name="Notched Right Arrow 6"/>
          <p:cNvSpPr/>
          <p:nvPr/>
        </p:nvSpPr>
        <p:spPr>
          <a:xfrm rot="12582245">
            <a:off x="5445126" y="4511552"/>
            <a:ext cx="785385" cy="363307"/>
          </a:xfrm>
          <a:prstGeom prst="notched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7132055">
            <a:off x="2473507" y="5170285"/>
            <a:ext cx="785385" cy="363307"/>
          </a:xfrm>
          <a:prstGeom prst="notched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99467" y="3621278"/>
          <a:ext cx="4251615" cy="437309"/>
        </p:xfrm>
        <a:graphic>
          <a:graphicData uri="http://schemas.openxmlformats.org/presentationml/2006/ole">
            <p:oleObj spid="_x0000_s67586" name="Equation" r:id="rId5" imgW="22225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781" y="202036"/>
            <a:ext cx="6457678" cy="926068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Implication/Prediction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" name="Picture 2" descr="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26" y="1298375"/>
            <a:ext cx="7085752" cy="5314314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  <p:sp>
        <p:nvSpPr>
          <p:cNvPr id="8" name="Trapezoid 7"/>
          <p:cNvSpPr/>
          <p:nvPr/>
        </p:nvSpPr>
        <p:spPr>
          <a:xfrm rot="5400000">
            <a:off x="2182681" y="2497943"/>
            <a:ext cx="2299092" cy="3268006"/>
          </a:xfrm>
          <a:prstGeom prst="trapezoid">
            <a:avLst>
              <a:gd name="adj" fmla="val 13305"/>
            </a:avLst>
          </a:prstGeom>
          <a:solidFill>
            <a:schemeClr val="accent1">
              <a:lumMod val="20000"/>
              <a:lumOff val="80000"/>
              <a:alpha val="48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19333" y="3636427"/>
            <a:ext cx="2816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ZONE of</a:t>
            </a:r>
            <a:br>
              <a:rPr lang="en-US" sz="2800" dirty="0" smtClean="0"/>
            </a:br>
            <a:r>
              <a:rPr lang="en-US" sz="2800" dirty="0" smtClean="0"/>
              <a:t>EVAPORATION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C74"/>
          </a:solidFill>
          <a:ln w="4445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Hot </a:t>
            </a:r>
            <a:r>
              <a:rPr lang="en-US" dirty="0" err="1" smtClean="0"/>
              <a:t>Jupiters</a:t>
            </a:r>
            <a:r>
              <a:rPr lang="en-US" dirty="0" smtClean="0"/>
              <a:t> can Evaporate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HD209458b (Vidal-</a:t>
            </a:r>
            <a:r>
              <a:rPr lang="en-US" dirty="0" err="1" smtClean="0"/>
              <a:t>Madjar</a:t>
            </a:r>
            <a:r>
              <a:rPr lang="en-US" dirty="0" smtClean="0"/>
              <a:t> et al. 2003, 2004; Desert et al. 2008; Sing et al. 2008; </a:t>
            </a:r>
            <a:r>
              <a:rPr lang="en-US" dirty="0" err="1" smtClean="0"/>
              <a:t>Lecavelier</a:t>
            </a:r>
            <a:r>
              <a:rPr lang="en-US" dirty="0" smtClean="0"/>
              <a:t> des </a:t>
            </a:r>
            <a:r>
              <a:rPr lang="en-US" dirty="0" err="1" smtClean="0"/>
              <a:t>Etangs</a:t>
            </a:r>
            <a:r>
              <a:rPr lang="en-US" dirty="0" smtClean="0"/>
              <a:t> et al. 2008)</a:t>
            </a:r>
          </a:p>
          <a:p>
            <a:r>
              <a:rPr lang="en-US" dirty="0" smtClean="0"/>
              <a:t>HD189733b (</a:t>
            </a:r>
            <a:r>
              <a:rPr lang="en-US" dirty="0" err="1" smtClean="0"/>
              <a:t>Lecavelier</a:t>
            </a:r>
            <a:r>
              <a:rPr lang="en-US" dirty="0" smtClean="0"/>
              <a:t> des </a:t>
            </a:r>
            <a:r>
              <a:rPr lang="en-US" dirty="0" err="1" smtClean="0"/>
              <a:t>Etangs</a:t>
            </a:r>
            <a:r>
              <a:rPr lang="en-US" dirty="0" smtClean="0"/>
              <a:t> et al. 2010)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06663" y="4473575"/>
          <a:ext cx="4994275" cy="1395413"/>
        </p:xfrm>
        <a:graphic>
          <a:graphicData uri="http://schemas.openxmlformats.org/presentationml/2006/ole">
            <p:oleObj spid="_x0000_s87042" name="Equation" r:id="rId3" imgW="14097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584" y="158736"/>
            <a:ext cx="4597198" cy="681370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Summary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5582" y="890338"/>
            <a:ext cx="868037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Planetary outflows</a:t>
            </a:r>
            <a:r>
              <a:rPr lang="en-US" dirty="0" smtClean="0"/>
              <a:t> magnetically </a:t>
            </a:r>
            <a:r>
              <a:rPr lang="en-US" dirty="0" smtClean="0"/>
              <a:t>controlled</a:t>
            </a:r>
          </a:p>
          <a:p>
            <a:r>
              <a:rPr lang="en-US" dirty="0" smtClean="0"/>
              <a:t>Outflow rates are moderately *lower*</a:t>
            </a:r>
          </a:p>
          <a:p>
            <a:r>
              <a:rPr lang="en-US" dirty="0" smtClean="0"/>
              <a:t>Outflow geometry markedly different: </a:t>
            </a:r>
          </a:p>
          <a:p>
            <a:pPr>
              <a:buNone/>
            </a:pPr>
            <a:r>
              <a:rPr lang="en-US" dirty="0" smtClean="0"/>
              <a:t>      Open field lines from polar regions </a:t>
            </a:r>
          </a:p>
          <a:p>
            <a:pPr>
              <a:buNone/>
            </a:pPr>
            <a:r>
              <a:rPr lang="en-US" dirty="0" smtClean="0"/>
              <a:t>      Closed field lines from equatorial regions</a:t>
            </a:r>
          </a:p>
          <a:p>
            <a:r>
              <a:rPr lang="en-US" dirty="0" smtClean="0"/>
              <a:t>In extreme regime with strong stellar outflow  the planet could gain mass from the star</a:t>
            </a:r>
          </a:p>
          <a:p>
            <a:r>
              <a:rPr lang="en-US" dirty="0" smtClean="0"/>
              <a:t>Outflow rates sensitive to planetary mass: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266" y="5844279"/>
            <a:ext cx="7886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Reference:  F. C. Adams, 2011, </a:t>
            </a:r>
            <a:r>
              <a:rPr lang="en-US" sz="2800" b="1" i="1" dirty="0" err="1" smtClean="0"/>
              <a:t>ApJ</a:t>
            </a:r>
            <a:r>
              <a:rPr lang="en-US" sz="2800" b="1" i="1" dirty="0" smtClean="0"/>
              <a:t>, 730, 27</a:t>
            </a:r>
          </a:p>
          <a:p>
            <a:r>
              <a:rPr lang="en-US" sz="2800" b="1" i="1" dirty="0" smtClean="0"/>
              <a:t>see also: Trammell et al. (</a:t>
            </a:r>
            <a:r>
              <a:rPr lang="en-US" sz="2800" b="1" i="1" dirty="0" err="1" smtClean="0"/>
              <a:t>ApJ</a:t>
            </a:r>
            <a:r>
              <a:rPr lang="en-US" sz="2800" b="1" i="1" dirty="0" smtClean="0"/>
              <a:t>); Trammell Poster </a:t>
            </a:r>
            <a:endParaRPr lang="en-US" sz="2800" b="1" i="1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187450" y="5037870"/>
          <a:ext cx="7162800" cy="846138"/>
        </p:xfrm>
        <a:graphic>
          <a:graphicData uri="http://schemas.openxmlformats.org/presentationml/2006/ole">
            <p:oleObj spid="_x0000_s68610" name="Equation" r:id="rId3" imgW="2679700" imgH="317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4" y="126222"/>
            <a:ext cx="8745333" cy="6624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2609">
            <a:off x="3265734" y="3584399"/>
            <a:ext cx="2232571" cy="2176582"/>
          </a:xfrm>
          <a:prstGeom prst="rect">
            <a:avLst/>
          </a:prstGeom>
          <a:solidFill>
            <a:srgbClr val="FFFDC5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779" y="262791"/>
            <a:ext cx="7533171" cy="936828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The Planetary System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20465" y="1437191"/>
          <a:ext cx="7175500" cy="5221287"/>
        </p:xfrm>
        <a:graphic>
          <a:graphicData uri="http://schemas.openxmlformats.org/presentationml/2006/ole">
            <p:oleObj spid="_x0000_s28674" name="Equation" r:id="rId3" imgW="2654300" imgH="1930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779" y="342453"/>
            <a:ext cx="7533171" cy="1134547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Basic Regime of Operation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3250" y="1703388"/>
          <a:ext cx="8237538" cy="4775200"/>
        </p:xfrm>
        <a:graphic>
          <a:graphicData uri="http://schemas.openxmlformats.org/presentationml/2006/ole">
            <p:oleObj spid="_x0000_s24578" name="Equation" r:id="rId3" imgW="3048000" imgH="176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C74"/>
          </a:solidFill>
          <a:ln w="508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TWO COUPLED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68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LAUNCH of the outflow from planet</a:t>
            </a:r>
          </a:p>
          <a:p>
            <a:r>
              <a:rPr lang="en-US" dirty="0" smtClean="0"/>
              <a:t>PROPAGATION of the outflow in the joint environment of star and planet, including gravity, stellar wind, stellar magnetic field</a:t>
            </a:r>
          </a:p>
          <a:p>
            <a:r>
              <a:rPr lang="en-US" dirty="0" smtClean="0"/>
              <a:t>Matched </a:t>
            </a:r>
            <a:r>
              <a:rPr lang="en-US" dirty="0" err="1" smtClean="0"/>
              <a:t>asymptotics</a:t>
            </a:r>
            <a:r>
              <a:rPr lang="en-US" dirty="0" smtClean="0"/>
              <a:t>: Outer limit of the inner problem (launch of wind) provides the inner boundary condition for the outer problem (propagation of wind)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236" y="5612178"/>
            <a:ext cx="8935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This Work Focuses on Launch of the Wind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406" y="99881"/>
            <a:ext cx="7013856" cy="820631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sz="3600" dirty="0" smtClean="0"/>
              <a:t>The Coordinate System</a:t>
            </a:r>
            <a:endParaRPr lang="en-US" sz="3600" dirty="0">
              <a:ln>
                <a:solidFill>
                  <a:srgbClr val="FF0000"/>
                </a:solidFill>
              </a:ln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75826" y="1051927"/>
          <a:ext cx="7843729" cy="5744622"/>
        </p:xfrm>
        <a:graphic>
          <a:graphicData uri="http://schemas.openxmlformats.org/presentationml/2006/ole">
            <p:oleObj spid="_x0000_s29698" name="Equation" r:id="rId3" imgW="3175000" imgH="2324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373" y="187602"/>
            <a:ext cx="8091530" cy="899627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Magnetic Field Configuration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" name="Picture 2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059" t="14545" r="9412" b="20000"/>
              <a:stretch>
                <a:fillRect/>
              </a:stretch>
            </p:blipFill>
          </mc:Choice>
          <mc:Fallback>
            <p:blipFill>
              <a:blip r:embed="rId4"/>
              <a:srcRect l="7059" t="14545" r="9412" b="20000"/>
              <a:stretch>
                <a:fillRect/>
              </a:stretch>
            </p:blipFill>
          </mc:Fallback>
        </mc:AlternateContent>
        <p:spPr>
          <a:xfrm>
            <a:off x="386319" y="1247424"/>
            <a:ext cx="5353994" cy="542953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09934" y="3339086"/>
            <a:ext cx="2996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OPEN FIELD LINES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079021" y="1947922"/>
            <a:ext cx="1544143" cy="1391166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2934819" y="3879129"/>
            <a:ext cx="942815" cy="909169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7492" y="5367913"/>
            <a:ext cx="2831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CLOSED FIELD LINES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48502" y="1247743"/>
            <a:ext cx="2993127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 field lines</a:t>
            </a:r>
          </a:p>
          <a:p>
            <a:r>
              <a:rPr lang="en-US" sz="2400" dirty="0" smtClean="0"/>
              <a:t>are lines of constant </a:t>
            </a:r>
          </a:p>
          <a:p>
            <a:r>
              <a:rPr lang="en-US" sz="2400" dirty="0" smtClean="0"/>
              <a:t>coordinate </a:t>
            </a:r>
            <a:r>
              <a:rPr lang="en-US" sz="2400" dirty="0" err="1" smtClean="0"/>
              <a:t>q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coordinate </a:t>
            </a:r>
            <a:r>
              <a:rPr lang="en-US" sz="2400" dirty="0" err="1" smtClean="0"/>
              <a:t>p</a:t>
            </a:r>
            <a:endParaRPr lang="en-US" sz="2400" dirty="0" smtClean="0"/>
          </a:p>
          <a:p>
            <a:r>
              <a:rPr lang="en-US" sz="2400" dirty="0" smtClean="0"/>
              <a:t>measures distance</a:t>
            </a:r>
          </a:p>
          <a:p>
            <a:r>
              <a:rPr lang="en-US" sz="2400" dirty="0" smtClean="0"/>
              <a:t>along field lines. </a:t>
            </a:r>
          </a:p>
          <a:p>
            <a:r>
              <a:rPr lang="en-US" sz="2400" dirty="0" smtClean="0"/>
              <a:t>Field lines are open </a:t>
            </a:r>
          </a:p>
          <a:p>
            <a:r>
              <a:rPr lang="en-US" sz="2400" dirty="0" smtClean="0"/>
              <a:t>near planetary pole</a:t>
            </a:r>
          </a:p>
          <a:p>
            <a:r>
              <a:rPr lang="en-US" sz="2400" dirty="0" smtClean="0"/>
              <a:t>and are closed near</a:t>
            </a:r>
          </a:p>
          <a:p>
            <a:r>
              <a:rPr lang="en-US" sz="2400" dirty="0" smtClean="0"/>
              <a:t>the equator. Fraction</a:t>
            </a:r>
          </a:p>
          <a:p>
            <a:r>
              <a:rPr lang="en-US" sz="2400" dirty="0" smtClean="0"/>
              <a:t>of open field lines: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99527" y="5369172"/>
          <a:ext cx="3134003" cy="1171294"/>
        </p:xfrm>
        <a:graphic>
          <a:graphicData uri="http://schemas.openxmlformats.org/presentationml/2006/ole">
            <p:oleObj spid="_x0000_s32770" name="Equation" r:id="rId5" imgW="12573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863" y="299645"/>
            <a:ext cx="7185105" cy="834899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Equations of Motion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99052" y="2607072"/>
          <a:ext cx="8335981" cy="3956632"/>
        </p:xfrm>
        <a:graphic>
          <a:graphicData uri="http://schemas.openxmlformats.org/presentationml/2006/ole">
            <p:oleObj spid="_x0000_s44034" name="Equation" r:id="rId3" imgW="2895600" imgH="13716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5209" y="1377117"/>
            <a:ext cx="8562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Steady-state flow along field-line direction:</a:t>
            </a:r>
          </a:p>
          <a:p>
            <a:r>
              <a:rPr lang="en-US" sz="3200" dirty="0" smtClean="0"/>
              <a:t>Fluid fields are functions of coordinate </a:t>
            </a:r>
            <a:r>
              <a:rPr lang="en-US" sz="3200" dirty="0" err="1" smtClean="0"/>
              <a:t>p</a:t>
            </a:r>
            <a:r>
              <a:rPr lang="en-US" sz="3200" dirty="0" smtClean="0"/>
              <a:t> only.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bg1"/>
            </a:gs>
            <a:gs pos="89000">
              <a:srgbClr val="800000">
                <a:alpha val="93000"/>
              </a:srgbClr>
            </a:gs>
            <a:gs pos="66000">
              <a:srgbClr val="E5C014">
                <a:alpha val="91000"/>
              </a:srgbClr>
            </a:gs>
            <a:gs pos="49000">
              <a:srgbClr val="FFFF66">
                <a:alpha val="9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660" y="452577"/>
            <a:ext cx="8335981" cy="1576719"/>
          </a:xfrm>
          <a:solidFill>
            <a:srgbClr val="FFFDC5"/>
          </a:solidFill>
          <a:ln w="508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dirty="0" smtClean="0"/>
              <a:t>Two parameters specify the dimensionless problem 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20813" y="2754313"/>
          <a:ext cx="5972175" cy="3167062"/>
        </p:xfrm>
        <a:graphic>
          <a:graphicData uri="http://schemas.openxmlformats.org/presentationml/2006/ole">
            <p:oleObj spid="_x0000_s71682" name="Equation" r:id="rId3" imgW="1752600" imgH="927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12331</TotalTime>
  <Words>371</Words>
  <Application>Microsoft Macintosh PowerPoint</Application>
  <PresentationFormat>On-screen Show (4:3)</PresentationFormat>
  <Paragraphs>70</Paragraphs>
  <Slides>21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Microsoft Equation</vt:lpstr>
      <vt:lpstr>Equation</vt:lpstr>
      <vt:lpstr>Magnetically Controlled Outflows from Hot Jupiters</vt:lpstr>
      <vt:lpstr>Hot Jupiters can Evaporate</vt:lpstr>
      <vt:lpstr>The Planetary System</vt:lpstr>
      <vt:lpstr>Basic Regime of Operation</vt:lpstr>
      <vt:lpstr>TWO COUPLED PROBLEMS</vt:lpstr>
      <vt:lpstr>The Coordinate System</vt:lpstr>
      <vt:lpstr>Magnetic Field Configuration</vt:lpstr>
      <vt:lpstr>Equations of Motion</vt:lpstr>
      <vt:lpstr>Two parameters specify the dimensionless problem </vt:lpstr>
      <vt:lpstr>Solutions</vt:lpstr>
      <vt:lpstr>Sonic Surface</vt:lpstr>
      <vt:lpstr>Fluid Field Solutions</vt:lpstr>
      <vt:lpstr>Mass Outflow Rates</vt:lpstr>
      <vt:lpstr>Mass Outflow Rates</vt:lpstr>
      <vt:lpstr>Physical Outflow Rate vs Flux</vt:lpstr>
      <vt:lpstr>Column Density</vt:lpstr>
      <vt:lpstr>Observational Implications</vt:lpstr>
      <vt:lpstr>The Extreme Regime</vt:lpstr>
      <vt:lpstr>Implication/Prediction</vt:lpstr>
      <vt:lpstr>Summary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Extrasolar Planet Collisions and their Effects on the Structure of  Hot Jupiters</dc:title>
  <dc:creator>Kassandra Anderson</dc:creator>
  <cp:lastModifiedBy>Fred Adams</cp:lastModifiedBy>
  <cp:revision>152</cp:revision>
  <cp:lastPrinted>2011-07-24T16:03:55Z</cp:lastPrinted>
  <dcterms:created xsi:type="dcterms:W3CDTF">2011-09-14T03:56:27Z</dcterms:created>
  <dcterms:modified xsi:type="dcterms:W3CDTF">2011-09-14T04:52:32Z</dcterms:modified>
</cp:coreProperties>
</file>